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sldIdLst>
    <p:sldId id="256" r:id="rId5"/>
    <p:sldId id="258" r:id="rId6"/>
    <p:sldId id="257" r:id="rId7"/>
    <p:sldId id="259" r:id="rId8"/>
    <p:sldId id="260" r:id="rId9"/>
    <p:sldId id="261" r:id="rId10"/>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D00BB43-C78C-1166-47EB-AC0616CD59BA}" v="16" dt="2026-06-17T15:27:45.30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44" d="100"/>
          <a:sy n="44" d="100"/>
        </p:scale>
        <p:origin x="2256"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6"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5" Type="http://schemas.microsoft.com/office/2016/11/relationships/changesInfo" Target="changesInfos/changesInfo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s C Farrell-Carver" userId="795f733e-95b0-4587-a608-d9b8da43a747" providerId="ADAL" clId="{64EF1ED3-A214-4D36-B00F-7169CDD271FB}"/>
    <pc:docChg chg="modSld">
      <pc:chgData name="Ms C Farrell-Carver" userId="795f733e-95b0-4587-a608-d9b8da43a747" providerId="ADAL" clId="{64EF1ED3-A214-4D36-B00F-7169CDD271FB}" dt="2026-06-17T15:18:26.677" v="66" actId="20577"/>
      <pc:docMkLst>
        <pc:docMk/>
      </pc:docMkLst>
      <pc:sldChg chg="modSp mod">
        <pc:chgData name="Ms C Farrell-Carver" userId="795f733e-95b0-4587-a608-d9b8da43a747" providerId="ADAL" clId="{64EF1ED3-A214-4D36-B00F-7169CDD271FB}" dt="2026-06-17T15:17:00.637" v="11" actId="20577"/>
        <pc:sldMkLst>
          <pc:docMk/>
          <pc:sldMk cId="1140558593" sldId="256"/>
        </pc:sldMkLst>
        <pc:spChg chg="mod">
          <ac:chgData name="Ms C Farrell-Carver" userId="795f733e-95b0-4587-a608-d9b8da43a747" providerId="ADAL" clId="{64EF1ED3-A214-4D36-B00F-7169CDD271FB}" dt="2026-06-17T15:17:00.637" v="11" actId="20577"/>
          <ac:spMkLst>
            <pc:docMk/>
            <pc:sldMk cId="1140558593" sldId="256"/>
            <ac:spMk id="6" creationId="{05941BD0-D7FC-FFBE-4DD9-E1804D25A0D1}"/>
          </ac:spMkLst>
        </pc:spChg>
      </pc:sldChg>
      <pc:sldChg chg="modSp mod">
        <pc:chgData name="Ms C Farrell-Carver" userId="795f733e-95b0-4587-a608-d9b8da43a747" providerId="ADAL" clId="{64EF1ED3-A214-4D36-B00F-7169CDD271FB}" dt="2026-06-17T15:18:26.677" v="66" actId="20577"/>
        <pc:sldMkLst>
          <pc:docMk/>
          <pc:sldMk cId="747789751" sldId="257"/>
        </pc:sldMkLst>
        <pc:spChg chg="mod">
          <ac:chgData name="Ms C Farrell-Carver" userId="795f733e-95b0-4587-a608-d9b8da43a747" providerId="ADAL" clId="{64EF1ED3-A214-4D36-B00F-7169CDD271FB}" dt="2026-06-17T15:18:26.677" v="66" actId="20577"/>
          <ac:spMkLst>
            <pc:docMk/>
            <pc:sldMk cId="747789751" sldId="257"/>
            <ac:spMk id="2" creationId="{6E251E34-B1B8-7283-769E-1A209EC0B622}"/>
          </ac:spMkLst>
        </pc:spChg>
      </pc:sldChg>
      <pc:sldChg chg="modSp mod">
        <pc:chgData name="Ms C Farrell-Carver" userId="795f733e-95b0-4587-a608-d9b8da43a747" providerId="ADAL" clId="{64EF1ED3-A214-4D36-B00F-7169CDD271FB}" dt="2026-06-08T09:56:00.618" v="1" actId="20577"/>
        <pc:sldMkLst>
          <pc:docMk/>
          <pc:sldMk cId="3060437049" sldId="258"/>
        </pc:sldMkLst>
        <pc:spChg chg="mod">
          <ac:chgData name="Ms C Farrell-Carver" userId="795f733e-95b0-4587-a608-d9b8da43a747" providerId="ADAL" clId="{64EF1ED3-A214-4D36-B00F-7169CDD271FB}" dt="2026-06-08T09:56:00.618" v="1" actId="20577"/>
          <ac:spMkLst>
            <pc:docMk/>
            <pc:sldMk cId="3060437049" sldId="258"/>
            <ac:spMk id="3" creationId="{F9295FD2-CC9C-3DC0-3D7E-1DC7D161CDB0}"/>
          </ac:spMkLst>
        </pc:spChg>
      </pc:sldChg>
    </pc:docChg>
  </pc:docChgLst>
  <pc:docChgLst>
    <pc:chgData name="Ms C Farrell-Carver" userId="S::cfarrell-carver@waseleyhills.crst.org.uk::795f733e-95b0-4587-a608-d9b8da43a747" providerId="AD" clId="Web-{2D00BB43-C78C-1166-47EB-AC0616CD59BA}"/>
    <pc:docChg chg="modSld">
      <pc:chgData name="Ms C Farrell-Carver" userId="S::cfarrell-carver@waseleyhills.crst.org.uk::795f733e-95b0-4587-a608-d9b8da43a747" providerId="AD" clId="Web-{2D00BB43-C78C-1166-47EB-AC0616CD59BA}" dt="2026-06-17T15:27:45.309" v="15" actId="20577"/>
      <pc:docMkLst>
        <pc:docMk/>
      </pc:docMkLst>
      <pc:sldChg chg="modSp">
        <pc:chgData name="Ms C Farrell-Carver" userId="S::cfarrell-carver@waseleyhills.crst.org.uk::795f733e-95b0-4587-a608-d9b8da43a747" providerId="AD" clId="Web-{2D00BB43-C78C-1166-47EB-AC0616CD59BA}" dt="2026-06-17T15:27:45.309" v="15" actId="20577"/>
        <pc:sldMkLst>
          <pc:docMk/>
          <pc:sldMk cId="2507965694" sldId="259"/>
        </pc:sldMkLst>
        <pc:spChg chg="mod">
          <ac:chgData name="Ms C Farrell-Carver" userId="S::cfarrell-carver@waseleyhills.crst.org.uk::795f733e-95b0-4587-a608-d9b8da43a747" providerId="AD" clId="Web-{2D00BB43-C78C-1166-47EB-AC0616CD59BA}" dt="2026-06-17T15:27:45.309" v="15" actId="20577"/>
          <ac:spMkLst>
            <pc:docMk/>
            <pc:sldMk cId="2507965694" sldId="259"/>
            <ac:spMk id="3" creationId="{CF046DB4-1739-9F5E-105B-36EA1B1D8678}"/>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GB"/>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89BB71EF-212F-4CAD-9E21-30262CA3EE53}" type="datetimeFigureOut">
              <a:rPr lang="en-GB" smtClean="0"/>
              <a:t>17/06/2026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662FE39-31C2-4D8D-8455-C986C38DC4D2}" type="slidenum">
              <a:rPr lang="en-GB" smtClean="0"/>
              <a:t>‹#›</a:t>
            </a:fld>
            <a:endParaRPr lang="en-GB"/>
          </a:p>
        </p:txBody>
      </p:sp>
    </p:spTree>
    <p:extLst>
      <p:ext uri="{BB962C8B-B14F-4D97-AF65-F5344CB8AC3E}">
        <p14:creationId xmlns:p14="http://schemas.microsoft.com/office/powerpoint/2010/main" val="25903184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9BB71EF-212F-4CAD-9E21-30262CA3EE53}" type="datetimeFigureOut">
              <a:rPr lang="en-GB" smtClean="0"/>
              <a:t>17/06/2026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662FE39-31C2-4D8D-8455-C986C38DC4D2}" type="slidenum">
              <a:rPr lang="en-GB" smtClean="0"/>
              <a:t>‹#›</a:t>
            </a:fld>
            <a:endParaRPr lang="en-GB"/>
          </a:p>
        </p:txBody>
      </p:sp>
    </p:spTree>
    <p:extLst>
      <p:ext uri="{BB962C8B-B14F-4D97-AF65-F5344CB8AC3E}">
        <p14:creationId xmlns:p14="http://schemas.microsoft.com/office/powerpoint/2010/main" val="33993610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GB"/>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9BB71EF-212F-4CAD-9E21-30262CA3EE53}" type="datetimeFigureOut">
              <a:rPr lang="en-GB" smtClean="0"/>
              <a:t>17/06/2026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662FE39-31C2-4D8D-8455-C986C38DC4D2}" type="slidenum">
              <a:rPr lang="en-GB" smtClean="0"/>
              <a:t>‹#›</a:t>
            </a:fld>
            <a:endParaRPr lang="en-GB"/>
          </a:p>
        </p:txBody>
      </p:sp>
    </p:spTree>
    <p:extLst>
      <p:ext uri="{BB962C8B-B14F-4D97-AF65-F5344CB8AC3E}">
        <p14:creationId xmlns:p14="http://schemas.microsoft.com/office/powerpoint/2010/main" val="2987539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89BB71EF-212F-4CAD-9E21-30262CA3EE53}" type="datetimeFigureOut">
              <a:rPr lang="en-GB" smtClean="0"/>
              <a:t>17/06/2026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662FE39-31C2-4D8D-8455-C986C38DC4D2}" type="slidenum">
              <a:rPr lang="en-GB" smtClean="0"/>
              <a:t>‹#›</a:t>
            </a:fld>
            <a:endParaRPr lang="en-GB"/>
          </a:p>
        </p:txBody>
      </p:sp>
    </p:spTree>
    <p:extLst>
      <p:ext uri="{BB962C8B-B14F-4D97-AF65-F5344CB8AC3E}">
        <p14:creationId xmlns:p14="http://schemas.microsoft.com/office/powerpoint/2010/main" val="5349205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GB"/>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89BB71EF-212F-4CAD-9E21-30262CA3EE53}" type="datetimeFigureOut">
              <a:rPr lang="en-GB" smtClean="0"/>
              <a:t>17/06/2026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662FE39-31C2-4D8D-8455-C986C38DC4D2}" type="slidenum">
              <a:rPr lang="en-GB" smtClean="0"/>
              <a:t>‹#›</a:t>
            </a:fld>
            <a:endParaRPr lang="en-GB"/>
          </a:p>
        </p:txBody>
      </p:sp>
    </p:spTree>
    <p:extLst>
      <p:ext uri="{BB962C8B-B14F-4D97-AF65-F5344CB8AC3E}">
        <p14:creationId xmlns:p14="http://schemas.microsoft.com/office/powerpoint/2010/main" val="41181354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89BB71EF-212F-4CAD-9E21-30262CA3EE53}" type="datetimeFigureOut">
              <a:rPr lang="en-GB" smtClean="0"/>
              <a:t>17/06/2026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662FE39-31C2-4D8D-8455-C986C38DC4D2}" type="slidenum">
              <a:rPr lang="en-GB" smtClean="0"/>
              <a:t>‹#›</a:t>
            </a:fld>
            <a:endParaRPr lang="en-GB"/>
          </a:p>
        </p:txBody>
      </p:sp>
    </p:spTree>
    <p:extLst>
      <p:ext uri="{BB962C8B-B14F-4D97-AF65-F5344CB8AC3E}">
        <p14:creationId xmlns:p14="http://schemas.microsoft.com/office/powerpoint/2010/main" val="16523082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9BB71EF-212F-4CAD-9E21-30262CA3EE53}" type="datetimeFigureOut">
              <a:rPr lang="en-GB" smtClean="0"/>
              <a:t>17/06/2026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662FE39-31C2-4D8D-8455-C986C38DC4D2}" type="slidenum">
              <a:rPr lang="en-GB" smtClean="0"/>
              <a:t>‹#›</a:t>
            </a:fld>
            <a:endParaRPr lang="en-GB"/>
          </a:p>
        </p:txBody>
      </p:sp>
    </p:spTree>
    <p:extLst>
      <p:ext uri="{BB962C8B-B14F-4D97-AF65-F5344CB8AC3E}">
        <p14:creationId xmlns:p14="http://schemas.microsoft.com/office/powerpoint/2010/main" val="37968481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89BB71EF-212F-4CAD-9E21-30262CA3EE53}" type="datetimeFigureOut">
              <a:rPr lang="en-GB" smtClean="0"/>
              <a:t>17/06/2026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662FE39-31C2-4D8D-8455-C986C38DC4D2}" type="slidenum">
              <a:rPr lang="en-GB" smtClean="0"/>
              <a:t>‹#›</a:t>
            </a:fld>
            <a:endParaRPr lang="en-GB"/>
          </a:p>
        </p:txBody>
      </p:sp>
    </p:spTree>
    <p:extLst>
      <p:ext uri="{BB962C8B-B14F-4D97-AF65-F5344CB8AC3E}">
        <p14:creationId xmlns:p14="http://schemas.microsoft.com/office/powerpoint/2010/main" val="28751956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89BB71EF-212F-4CAD-9E21-30262CA3EE53}" type="datetimeFigureOut">
              <a:rPr lang="en-GB" smtClean="0"/>
              <a:t>17/06/2026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662FE39-31C2-4D8D-8455-C986C38DC4D2}" type="slidenum">
              <a:rPr lang="en-GB" smtClean="0"/>
              <a:t>‹#›</a:t>
            </a:fld>
            <a:endParaRPr lang="en-GB"/>
          </a:p>
        </p:txBody>
      </p:sp>
    </p:spTree>
    <p:extLst>
      <p:ext uri="{BB962C8B-B14F-4D97-AF65-F5344CB8AC3E}">
        <p14:creationId xmlns:p14="http://schemas.microsoft.com/office/powerpoint/2010/main" val="13915655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9BB71EF-212F-4CAD-9E21-30262CA3EE53}" type="datetimeFigureOut">
              <a:rPr lang="en-GB" smtClean="0"/>
              <a:t>17/06/2026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662FE39-31C2-4D8D-8455-C986C38DC4D2}" type="slidenum">
              <a:rPr lang="en-GB" smtClean="0"/>
              <a:t>‹#›</a:t>
            </a:fld>
            <a:endParaRPr lang="en-GB"/>
          </a:p>
        </p:txBody>
      </p:sp>
    </p:spTree>
    <p:extLst>
      <p:ext uri="{BB962C8B-B14F-4D97-AF65-F5344CB8AC3E}">
        <p14:creationId xmlns:p14="http://schemas.microsoft.com/office/powerpoint/2010/main" val="12865886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9BB71EF-212F-4CAD-9E21-30262CA3EE53}" type="datetimeFigureOut">
              <a:rPr lang="en-GB" smtClean="0"/>
              <a:t>17/06/2026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662FE39-31C2-4D8D-8455-C986C38DC4D2}" type="slidenum">
              <a:rPr lang="en-GB" smtClean="0"/>
              <a:t>‹#›</a:t>
            </a:fld>
            <a:endParaRPr lang="en-GB"/>
          </a:p>
        </p:txBody>
      </p:sp>
    </p:spTree>
    <p:extLst>
      <p:ext uri="{BB962C8B-B14F-4D97-AF65-F5344CB8AC3E}">
        <p14:creationId xmlns:p14="http://schemas.microsoft.com/office/powerpoint/2010/main" val="6759131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89BB71EF-212F-4CAD-9E21-30262CA3EE53}" type="datetimeFigureOut">
              <a:rPr lang="en-GB" smtClean="0"/>
              <a:t>17/06/2026</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F662FE39-31C2-4D8D-8455-C986C38DC4D2}" type="slidenum">
              <a:rPr lang="en-GB" smtClean="0"/>
              <a:t>‹#›</a:t>
            </a:fld>
            <a:endParaRPr lang="en-GB"/>
          </a:p>
        </p:txBody>
      </p:sp>
    </p:spTree>
    <p:extLst>
      <p:ext uri="{BB962C8B-B14F-4D97-AF65-F5344CB8AC3E}">
        <p14:creationId xmlns:p14="http://schemas.microsoft.com/office/powerpoint/2010/main" val="166446290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hyperlink" Target="https://www.youtube.com/watch?v=nPzIABiyiPI" TargetMode="External"/><Relationship Id="rId13" Type="http://schemas.openxmlformats.org/officeDocument/2006/relationships/hyperlink" Target="https://www.iwm.org.uk/history/journeys-end-and-the-first-world-war" TargetMode="External"/><Relationship Id="rId3" Type="http://schemas.openxmlformats.org/officeDocument/2006/relationships/hyperlink" Target="https://www.youtube.com/watch?v=08ZWROqoTZo" TargetMode="External"/><Relationship Id="rId7" Type="http://schemas.openxmlformats.org/officeDocument/2006/relationships/hyperlink" Target="https://www.youtube.com/@NationalTheatre" TargetMode="External"/><Relationship Id="rId12" Type="http://schemas.openxmlformats.org/officeDocument/2006/relationships/hyperlink" Target="https://www.jstor.org/stable/10.5699/modelangrevi.110.2.0362" TargetMode="External"/><Relationship Id="rId17" Type="http://schemas.openxmlformats.org/officeDocument/2006/relationships/hyperlink" Target="https://warwick.ac.uk/fac/arts/history/students/retrospectives/issues/amanda-phipps.pdf" TargetMode="External"/><Relationship Id="rId2" Type="http://schemas.openxmlformats.org/officeDocument/2006/relationships/hyperlink" Target="https://www.gutenberg.org/" TargetMode="External"/><Relationship Id="rId16" Type="http://schemas.openxmlformats.org/officeDocument/2006/relationships/hyperlink" Target="https://www.poetryfoundation.org/articles/70139/the-poetry-of-world-war-i" TargetMode="External"/><Relationship Id="rId1" Type="http://schemas.openxmlformats.org/officeDocument/2006/relationships/slideLayout" Target="../slideLayouts/slideLayout2.xml"/><Relationship Id="rId6" Type="http://schemas.openxmlformats.org/officeDocument/2006/relationships/hyperlink" Target="https://www.bbc.co.uk/iplayer/categories/arts/featured" TargetMode="External"/><Relationship Id="rId11" Type="http://schemas.openxmlformats.org/officeDocument/2006/relationships/hyperlink" Target="https://www.youtube.com/watch?v=zAcmVH8vqZw" TargetMode="External"/><Relationship Id="rId5" Type="http://schemas.openxmlformats.org/officeDocument/2006/relationships/hyperlink" Target="https://www.youtube.com/user/ThePoetrySociety" TargetMode="External"/><Relationship Id="rId15" Type="http://schemas.openxmlformats.org/officeDocument/2006/relationships/hyperlink" Target="https://www.bbc.co.uk/teach/articles/z6d8382" TargetMode="External"/><Relationship Id="rId10" Type="http://schemas.openxmlformats.org/officeDocument/2006/relationships/hyperlink" Target="https://youtu.be/1nBsmURnXkc?feature=shared&amp;t=209" TargetMode="External"/><Relationship Id="rId4" Type="http://schemas.openxmlformats.org/officeDocument/2006/relationships/hyperlink" Target="https://www.youtube.com/watch?v=5foou7mIA0w" TargetMode="External"/><Relationship Id="rId9" Type="http://schemas.openxmlformats.org/officeDocument/2006/relationships/hyperlink" Target="https://english.rutgers.edu/images/documents/faculty/bartels-ja-1997.pdf" TargetMode="External"/><Relationship Id="rId14" Type="http://schemas.openxmlformats.org/officeDocument/2006/relationships/hyperlink" Target="https://www.iwm.org.uk/history/conscientious-objectors-in-their-own-words"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www.bl.uk/shakespeare" TargetMode="External"/><Relationship Id="rId2" Type="http://schemas.openxmlformats.org/officeDocument/2006/relationships/hyperlink" Target="mailto:Cfarrell-carver@waseleyhills.crst.org.uk" TargetMode="External"/><Relationship Id="rId1" Type="http://schemas.openxmlformats.org/officeDocument/2006/relationships/slideLayout" Target="../slideLayouts/slideLayout2.xml"/><Relationship Id="rId6" Type="http://schemas.openxmlformats.org/officeDocument/2006/relationships/hyperlink" Target="https://www.bl.uk/20th-century-literature" TargetMode="External"/><Relationship Id="rId5" Type="http://schemas.openxmlformats.org/officeDocument/2006/relationships/hyperlink" Target="https://www.bl.uk/romantics-and-victorians" TargetMode="External"/><Relationship Id="rId4" Type="http://schemas.openxmlformats.org/officeDocument/2006/relationships/hyperlink" Target="https://www.bl.uk/restoration-18th-century-literature"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belletrist.com/" TargetMode="External"/><Relationship Id="rId2" Type="http://schemas.openxmlformats.org/officeDocument/2006/relationships/hyperlink" Target="https://www.goodreads.com/group/show/179584-our-shared-shelf"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379CDB6-CDFC-FAF3-1D2A-F43248E35F41}"/>
              </a:ext>
            </a:extLst>
          </p:cNvPr>
          <p:cNvPicPr>
            <a:picLocks noChangeAspect="1"/>
          </p:cNvPicPr>
          <p:nvPr/>
        </p:nvPicPr>
        <p:blipFill>
          <a:blip r:embed="rId2"/>
          <a:stretch>
            <a:fillRect/>
          </a:stretch>
        </p:blipFill>
        <p:spPr>
          <a:xfrm>
            <a:off x="4399001" y="157155"/>
            <a:ext cx="2458999" cy="424736"/>
          </a:xfrm>
          <a:prstGeom prst="rect">
            <a:avLst/>
          </a:prstGeom>
        </p:spPr>
      </p:pic>
      <p:sp>
        <p:nvSpPr>
          <p:cNvPr id="6" name="Rectangle 5">
            <a:extLst>
              <a:ext uri="{FF2B5EF4-FFF2-40B4-BE49-F238E27FC236}">
                <a16:creationId xmlns:a16="http://schemas.microsoft.com/office/drawing/2014/main" id="{05941BD0-D7FC-FFBE-4DD9-E1804D25A0D1}"/>
              </a:ext>
            </a:extLst>
          </p:cNvPr>
          <p:cNvSpPr/>
          <p:nvPr/>
        </p:nvSpPr>
        <p:spPr>
          <a:xfrm>
            <a:off x="206818" y="3819836"/>
            <a:ext cx="6457216" cy="3293209"/>
          </a:xfrm>
          <a:prstGeom prst="rect">
            <a:avLst/>
          </a:prstGeom>
          <a:noFill/>
        </p:spPr>
        <p:txBody>
          <a:bodyPr wrap="none" lIns="91440" tIns="45720" rIns="91440" bIns="45720">
            <a:spAutoFit/>
          </a:bodyPr>
          <a:lstStyle/>
          <a:p>
            <a:pPr algn="ctr"/>
            <a:r>
              <a:rPr lang="en-US" sz="6000" b="1" cap="none" spc="0" dirty="0" err="1">
                <a:ln w="12700">
                  <a:solidFill>
                    <a:schemeClr val="accent3">
                      <a:lumMod val="50000"/>
                    </a:schemeClr>
                  </a:solidFill>
                  <a:prstDash val="solid"/>
                </a:ln>
                <a:solidFill>
                  <a:srgbClr val="A50021"/>
                </a:solidFill>
                <a:effectLst>
                  <a:innerShdw blurRad="177800">
                    <a:schemeClr val="accent3">
                      <a:lumMod val="50000"/>
                    </a:schemeClr>
                  </a:innerShdw>
                </a:effectLst>
                <a:latin typeface="Baguet Script" panose="00000500000000000000" pitchFamily="2" charset="0"/>
              </a:rPr>
              <a:t>Wase</a:t>
            </a:r>
            <a:r>
              <a:rPr lang="en-US" sz="6000" b="1" dirty="0" err="1">
                <a:ln w="12700">
                  <a:solidFill>
                    <a:schemeClr val="accent3">
                      <a:lumMod val="50000"/>
                    </a:schemeClr>
                  </a:solidFill>
                  <a:prstDash val="solid"/>
                </a:ln>
                <a:solidFill>
                  <a:srgbClr val="A50021"/>
                </a:solidFill>
                <a:effectLst>
                  <a:innerShdw blurRad="177800">
                    <a:schemeClr val="accent3">
                      <a:lumMod val="50000"/>
                    </a:schemeClr>
                  </a:innerShdw>
                </a:effectLst>
                <a:latin typeface="Baguet Script" panose="00000500000000000000" pitchFamily="2" charset="0"/>
              </a:rPr>
              <a:t>ley</a:t>
            </a:r>
            <a:r>
              <a:rPr lang="en-US" sz="6000" b="1" dirty="0">
                <a:ln w="12700">
                  <a:solidFill>
                    <a:schemeClr val="accent3">
                      <a:lumMod val="50000"/>
                    </a:schemeClr>
                  </a:solidFill>
                  <a:prstDash val="solid"/>
                </a:ln>
                <a:solidFill>
                  <a:srgbClr val="A50021"/>
                </a:solidFill>
                <a:effectLst>
                  <a:innerShdw blurRad="177800">
                    <a:schemeClr val="accent3">
                      <a:lumMod val="50000"/>
                    </a:schemeClr>
                  </a:innerShdw>
                </a:effectLst>
                <a:latin typeface="Baguet Script" panose="00000500000000000000" pitchFamily="2" charset="0"/>
              </a:rPr>
              <a:t> Hills</a:t>
            </a:r>
          </a:p>
          <a:p>
            <a:pPr algn="ctr"/>
            <a:r>
              <a:rPr lang="en-US" sz="6000" b="1" cap="none" spc="0" dirty="0">
                <a:ln w="12700">
                  <a:solidFill>
                    <a:schemeClr val="accent3">
                      <a:lumMod val="50000"/>
                    </a:schemeClr>
                  </a:solidFill>
                  <a:prstDash val="solid"/>
                </a:ln>
                <a:solidFill>
                  <a:srgbClr val="A50021"/>
                </a:solidFill>
                <a:effectLst>
                  <a:innerShdw blurRad="177800">
                    <a:schemeClr val="accent3">
                      <a:lumMod val="50000"/>
                    </a:schemeClr>
                  </a:innerShdw>
                </a:effectLst>
                <a:latin typeface="Baguet Script" panose="00000500000000000000" pitchFamily="2" charset="0"/>
              </a:rPr>
              <a:t>English Department</a:t>
            </a:r>
          </a:p>
          <a:p>
            <a:pPr algn="ctr"/>
            <a:r>
              <a:rPr lang="en-US" sz="4400" b="1" i="1" dirty="0">
                <a:ln w="12700">
                  <a:solidFill>
                    <a:schemeClr val="accent3">
                      <a:lumMod val="50000"/>
                    </a:schemeClr>
                  </a:solidFill>
                  <a:prstDash val="solid"/>
                </a:ln>
                <a:solidFill>
                  <a:srgbClr val="A50021"/>
                </a:solidFill>
                <a:effectLst>
                  <a:innerShdw blurRad="177800">
                    <a:schemeClr val="accent3">
                      <a:lumMod val="50000"/>
                    </a:schemeClr>
                  </a:innerShdw>
                </a:effectLst>
                <a:latin typeface="Baguet Script" panose="00000500000000000000" pitchFamily="2" charset="0"/>
              </a:rPr>
              <a:t>A Level English Literature</a:t>
            </a:r>
            <a:r>
              <a:rPr lang="en-US" sz="4000" b="1" i="1" dirty="0">
                <a:ln w="12700">
                  <a:solidFill>
                    <a:schemeClr val="accent3">
                      <a:lumMod val="50000"/>
                    </a:schemeClr>
                  </a:solidFill>
                  <a:prstDash val="solid"/>
                </a:ln>
                <a:solidFill>
                  <a:srgbClr val="A50021"/>
                </a:solidFill>
                <a:effectLst>
                  <a:innerShdw blurRad="177800">
                    <a:schemeClr val="accent3">
                      <a:lumMod val="50000"/>
                    </a:schemeClr>
                  </a:innerShdw>
                </a:effectLst>
                <a:latin typeface="Baguet Script" panose="00000500000000000000" pitchFamily="2" charset="0"/>
              </a:rPr>
              <a:t>:</a:t>
            </a:r>
            <a:br>
              <a:rPr lang="en-US" sz="4000" b="1" i="1" dirty="0">
                <a:ln w="12700">
                  <a:solidFill>
                    <a:schemeClr val="accent3">
                      <a:lumMod val="50000"/>
                    </a:schemeClr>
                  </a:solidFill>
                  <a:prstDash val="solid"/>
                </a:ln>
                <a:solidFill>
                  <a:srgbClr val="A50021"/>
                </a:solidFill>
                <a:effectLst>
                  <a:innerShdw blurRad="177800">
                    <a:schemeClr val="accent3">
                      <a:lumMod val="50000"/>
                    </a:schemeClr>
                  </a:innerShdw>
                </a:effectLst>
                <a:latin typeface="Baguet Script" panose="00000500000000000000" pitchFamily="2" charset="0"/>
              </a:rPr>
            </a:br>
            <a:r>
              <a:rPr lang="en-US" sz="4000" b="1" i="1" dirty="0">
                <a:ln w="12700">
                  <a:solidFill>
                    <a:schemeClr val="accent3">
                      <a:lumMod val="50000"/>
                    </a:schemeClr>
                  </a:solidFill>
                  <a:prstDash val="solid"/>
                </a:ln>
                <a:solidFill>
                  <a:srgbClr val="A50021"/>
                </a:solidFill>
                <a:effectLst>
                  <a:innerShdw blurRad="177800">
                    <a:schemeClr val="accent3">
                      <a:lumMod val="50000"/>
                    </a:schemeClr>
                  </a:innerShdw>
                </a:effectLst>
                <a:latin typeface="Baguet Script" panose="00000500000000000000" pitchFamily="2" charset="0"/>
              </a:rPr>
              <a:t>A Companion Guide</a:t>
            </a:r>
            <a:endParaRPr lang="en-US" sz="4400" b="1" i="1" dirty="0">
              <a:ln w="12700">
                <a:solidFill>
                  <a:schemeClr val="accent3">
                    <a:lumMod val="50000"/>
                  </a:schemeClr>
                </a:solidFill>
                <a:prstDash val="solid"/>
              </a:ln>
              <a:solidFill>
                <a:srgbClr val="A50021"/>
              </a:solidFill>
              <a:effectLst>
                <a:innerShdw blurRad="177800">
                  <a:schemeClr val="accent3">
                    <a:lumMod val="50000"/>
                  </a:schemeClr>
                </a:innerShdw>
              </a:effectLst>
              <a:latin typeface="Baguet Script" panose="00000500000000000000" pitchFamily="2" charset="0"/>
            </a:endParaRPr>
          </a:p>
        </p:txBody>
      </p:sp>
      <p:sp>
        <p:nvSpPr>
          <p:cNvPr id="19" name="Flowchart: Alternate Process 9">
            <a:extLst>
              <a:ext uri="{FF2B5EF4-FFF2-40B4-BE49-F238E27FC236}">
                <a16:creationId xmlns:a16="http://schemas.microsoft.com/office/drawing/2014/main" id="{33BD4F0A-074E-0694-D324-44165045F76A}"/>
              </a:ext>
            </a:extLst>
          </p:cNvPr>
          <p:cNvSpPr/>
          <p:nvPr/>
        </p:nvSpPr>
        <p:spPr>
          <a:xfrm>
            <a:off x="302366" y="9069002"/>
            <a:ext cx="6208295" cy="516510"/>
          </a:xfrm>
          <a:prstGeom prst="flowChartAlternateProcess">
            <a:avLst/>
          </a:prstGeom>
          <a:solidFill>
            <a:srgbClr val="A5002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a:latin typeface="Eras Light ITC" panose="020B0402030504020804" pitchFamily="34" charset="0"/>
              </a:rPr>
              <a:t>Social justice through exceptional schools.</a:t>
            </a:r>
          </a:p>
        </p:txBody>
      </p:sp>
      <p:sp>
        <p:nvSpPr>
          <p:cNvPr id="21" name="TextBox 20">
            <a:extLst>
              <a:ext uri="{FF2B5EF4-FFF2-40B4-BE49-F238E27FC236}">
                <a16:creationId xmlns:a16="http://schemas.microsoft.com/office/drawing/2014/main" id="{3ECDBE9F-5BC4-D7DA-FD4F-2A724CA9B643}"/>
              </a:ext>
            </a:extLst>
          </p:cNvPr>
          <p:cNvSpPr txBox="1"/>
          <p:nvPr/>
        </p:nvSpPr>
        <p:spPr>
          <a:xfrm>
            <a:off x="848509" y="7229969"/>
            <a:ext cx="5214788" cy="677108"/>
          </a:xfrm>
          <a:prstGeom prst="rect">
            <a:avLst/>
          </a:prstGeom>
          <a:noFill/>
        </p:spPr>
        <p:txBody>
          <a:bodyPr wrap="square">
            <a:spAutoFit/>
          </a:bodyPr>
          <a:lstStyle/>
          <a:p>
            <a:r>
              <a:rPr lang="en-GB" i="1" dirty="0"/>
              <a:t>‘</a:t>
            </a:r>
            <a:r>
              <a:rPr lang="en-GB" sz="1600" i="1" dirty="0"/>
              <a:t>It is what you read when you don’t have to that determines  what you will be when you  can’t help it’ </a:t>
            </a:r>
            <a:r>
              <a:rPr lang="en-US" sz="2000" b="1" i="1" dirty="0">
                <a:ln w="12700">
                  <a:solidFill>
                    <a:schemeClr val="accent3">
                      <a:lumMod val="50000"/>
                    </a:schemeClr>
                  </a:solidFill>
                  <a:prstDash val="solid"/>
                </a:ln>
                <a:solidFill>
                  <a:srgbClr val="A50021"/>
                </a:solidFill>
                <a:effectLst>
                  <a:innerShdw blurRad="177800">
                    <a:schemeClr val="accent3">
                      <a:lumMod val="50000"/>
                    </a:schemeClr>
                  </a:innerShdw>
                </a:effectLst>
                <a:latin typeface="Baguet Script" panose="00000500000000000000" pitchFamily="2" charset="0"/>
              </a:rPr>
              <a:t>O</a:t>
            </a:r>
            <a:r>
              <a:rPr lang="en-US" sz="2000" b="1" cap="none" spc="0" dirty="0">
                <a:ln w="12700">
                  <a:solidFill>
                    <a:schemeClr val="accent3">
                      <a:lumMod val="50000"/>
                    </a:schemeClr>
                  </a:solidFill>
                  <a:prstDash val="solid"/>
                </a:ln>
                <a:solidFill>
                  <a:srgbClr val="A50021"/>
                </a:solidFill>
                <a:effectLst>
                  <a:innerShdw blurRad="177800">
                    <a:schemeClr val="accent3">
                      <a:lumMod val="50000"/>
                    </a:schemeClr>
                  </a:innerShdw>
                </a:effectLst>
                <a:latin typeface="Baguet Script" panose="00000500000000000000" pitchFamily="2" charset="0"/>
              </a:rPr>
              <a:t>scar Wilde</a:t>
            </a:r>
            <a:endParaRPr lang="en-GB" b="1" dirty="0">
              <a:solidFill>
                <a:srgbClr val="C00000"/>
              </a:solidFill>
              <a:latin typeface="Baguet Script" panose="00000500000000000000" pitchFamily="2" charset="0"/>
            </a:endParaRPr>
          </a:p>
        </p:txBody>
      </p:sp>
      <p:pic>
        <p:nvPicPr>
          <p:cNvPr id="22" name="Picture 21">
            <a:extLst>
              <a:ext uri="{FF2B5EF4-FFF2-40B4-BE49-F238E27FC236}">
                <a16:creationId xmlns:a16="http://schemas.microsoft.com/office/drawing/2014/main" id="{9131E52A-9D5E-3DD9-64CE-D16C23E94806}"/>
              </a:ext>
            </a:extLst>
          </p:cNvPr>
          <p:cNvPicPr>
            <a:picLocks noChangeAspect="1"/>
          </p:cNvPicPr>
          <p:nvPr/>
        </p:nvPicPr>
        <p:blipFill>
          <a:blip r:embed="rId3"/>
          <a:stretch>
            <a:fillRect/>
          </a:stretch>
        </p:blipFill>
        <p:spPr>
          <a:xfrm>
            <a:off x="1193716" y="997263"/>
            <a:ext cx="4524375" cy="2524125"/>
          </a:xfrm>
          <a:prstGeom prst="rect">
            <a:avLst/>
          </a:prstGeom>
        </p:spPr>
      </p:pic>
      <p:sp>
        <p:nvSpPr>
          <p:cNvPr id="23" name="Rectangle 22">
            <a:extLst>
              <a:ext uri="{FF2B5EF4-FFF2-40B4-BE49-F238E27FC236}">
                <a16:creationId xmlns:a16="http://schemas.microsoft.com/office/drawing/2014/main" id="{2A7FDE86-6272-6E84-9068-002A2DA2D288}"/>
              </a:ext>
            </a:extLst>
          </p:cNvPr>
          <p:cNvSpPr/>
          <p:nvPr/>
        </p:nvSpPr>
        <p:spPr>
          <a:xfrm>
            <a:off x="193966" y="698815"/>
            <a:ext cx="6470070" cy="8950362"/>
          </a:xfrm>
          <a:prstGeom prst="rect">
            <a:avLst/>
          </a:prstGeom>
          <a:noFill/>
          <a:ln w="5715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1405585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5C166F2-BCB9-7C53-3AB8-E03838A07DB9}"/>
              </a:ext>
            </a:extLst>
          </p:cNvPr>
          <p:cNvSpPr txBox="1">
            <a:spLocks/>
          </p:cNvSpPr>
          <p:nvPr/>
        </p:nvSpPr>
        <p:spPr>
          <a:xfrm>
            <a:off x="471488" y="449811"/>
            <a:ext cx="5915025" cy="428559"/>
          </a:xfrm>
          <a:prstGeom prst="rect">
            <a:avLst/>
          </a:prstGeom>
        </p:spPr>
        <p:txBody>
          <a:bodyPr vert="horz" lIns="91440" tIns="45720" rIns="91440" bIns="45720" rtlCol="0" anchor="ctr">
            <a:normAutofit fontScale="97500"/>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ctr"/>
            <a:r>
              <a:rPr lang="en-GB" sz="1600" b="1" dirty="0"/>
              <a:t>The A Level Literature course at </a:t>
            </a:r>
            <a:r>
              <a:rPr lang="en-GB" sz="1600" b="1" dirty="0" err="1"/>
              <a:t>Waseley</a:t>
            </a:r>
            <a:endParaRPr lang="en-GB" sz="1600" b="1" dirty="0"/>
          </a:p>
        </p:txBody>
      </p:sp>
      <p:sp>
        <p:nvSpPr>
          <p:cNvPr id="5" name="Rectangle 4">
            <a:extLst>
              <a:ext uri="{FF2B5EF4-FFF2-40B4-BE49-F238E27FC236}">
                <a16:creationId xmlns:a16="http://schemas.microsoft.com/office/drawing/2014/main" id="{5E05BB12-4644-03C0-5F9D-CEB7832F5040}"/>
              </a:ext>
            </a:extLst>
          </p:cNvPr>
          <p:cNvSpPr/>
          <p:nvPr/>
        </p:nvSpPr>
        <p:spPr>
          <a:xfrm>
            <a:off x="193966" y="256822"/>
            <a:ext cx="6470070" cy="9392355"/>
          </a:xfrm>
          <a:prstGeom prst="rect">
            <a:avLst/>
          </a:prstGeom>
          <a:noFill/>
          <a:ln w="5715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a:extLst>
              <a:ext uri="{FF2B5EF4-FFF2-40B4-BE49-F238E27FC236}">
                <a16:creationId xmlns:a16="http://schemas.microsoft.com/office/drawing/2014/main" id="{86A485F4-D4D6-EF74-D982-48B7FA2698B5}"/>
              </a:ext>
            </a:extLst>
          </p:cNvPr>
          <p:cNvSpPr txBox="1"/>
          <p:nvPr/>
        </p:nvSpPr>
        <p:spPr>
          <a:xfrm>
            <a:off x="374073" y="878370"/>
            <a:ext cx="6012439" cy="4154984"/>
          </a:xfrm>
          <a:prstGeom prst="rect">
            <a:avLst/>
          </a:prstGeom>
          <a:noFill/>
        </p:spPr>
        <p:txBody>
          <a:bodyPr wrap="square">
            <a:spAutoFit/>
          </a:bodyPr>
          <a:lstStyle/>
          <a:p>
            <a:r>
              <a:rPr lang="en-GB" sz="1200" dirty="0"/>
              <a:t>Many students find the ‘jump’ from GCSE to A Level difficult to manage, which is understandable for many reasons. Firstly, their name literally means ‘advanced qualifications’, which indicates they will require much more of you as a student than GCSE  work did. A Level Literature requires you to gain a deeper understanding of the texts you study; to think not only about the texts themselves, but the writers behind them and all of  the complexities surrounding their lives which shaped the texts they wrote. </a:t>
            </a:r>
          </a:p>
          <a:p>
            <a:endParaRPr lang="en-GB" sz="1200" dirty="0"/>
          </a:p>
          <a:p>
            <a:r>
              <a:rPr lang="en-GB" sz="1200" dirty="0"/>
              <a:t>Lessons will involve a lot of reflection and discussion on texts, and as students, you will be expected to  come to lessons armed with your knowledge of the texts and your own personal views on them. If you think back to your GCSE English lessons, they were most likely structured very carefully  by your teachers, and work both in class and at home would have specific requirements. At A Level, there is a far greater expectation for students to take the initiative and go above and  beyond in their independent studies, to really develop your understanding of the set texts. You will also be expected to organise your own time effectively to meet deadlines and complete revision on your own.</a:t>
            </a:r>
          </a:p>
          <a:p>
            <a:endParaRPr lang="en-GB" sz="1200" dirty="0"/>
          </a:p>
          <a:p>
            <a:r>
              <a:rPr lang="en-GB" sz="1200" dirty="0"/>
              <a:t>This transition booklet has been designed to get you thinking like an A Level Literature student: the activities will develop your critical thinking skills and will help you to build a solid foundation of knowledge which will stand you in good stead throughout this two-year course. </a:t>
            </a:r>
          </a:p>
          <a:p>
            <a:r>
              <a:rPr lang="en-GB" sz="1200" dirty="0"/>
              <a:t>You will also be exposed to a wide range of literature texts in these tasks, many of which are some of the most famous works in the literary cannon. </a:t>
            </a:r>
          </a:p>
          <a:p>
            <a:endParaRPr lang="en-GB" sz="1200" dirty="0"/>
          </a:p>
        </p:txBody>
      </p:sp>
      <p:sp>
        <p:nvSpPr>
          <p:cNvPr id="8" name="Content Placeholder 2">
            <a:extLst>
              <a:ext uri="{FF2B5EF4-FFF2-40B4-BE49-F238E27FC236}">
                <a16:creationId xmlns:a16="http://schemas.microsoft.com/office/drawing/2014/main" id="{3B4E969E-8CA9-8970-72AA-658FFFDDB4BD}"/>
              </a:ext>
            </a:extLst>
          </p:cNvPr>
          <p:cNvSpPr>
            <a:spLocks noGrp="1"/>
          </p:cNvSpPr>
          <p:nvPr>
            <p:ph idx="1"/>
          </p:nvPr>
        </p:nvSpPr>
        <p:spPr>
          <a:xfrm>
            <a:off x="374073" y="7689274"/>
            <a:ext cx="6289962" cy="1766916"/>
          </a:xfrm>
        </p:spPr>
        <p:txBody>
          <a:bodyPr rtlCol="0">
            <a:normAutofit fontScale="92500" lnSpcReduction="10000"/>
          </a:bodyPr>
          <a:lstStyle/>
          <a:p>
            <a:pPr marL="0" indent="0">
              <a:buClr>
                <a:schemeClr val="accent1">
                  <a:lumMod val="75000"/>
                </a:schemeClr>
              </a:buClr>
              <a:buNone/>
              <a:defRPr/>
            </a:pPr>
            <a:r>
              <a:rPr lang="en-US" sz="1200" dirty="0"/>
              <a:t>Assessment objectives: </a:t>
            </a:r>
          </a:p>
          <a:p>
            <a:pPr marL="137160" indent="-137160">
              <a:buClr>
                <a:schemeClr val="accent1">
                  <a:lumMod val="75000"/>
                </a:schemeClr>
              </a:buClr>
              <a:defRPr/>
            </a:pPr>
            <a:r>
              <a:rPr lang="en-US" sz="1200" b="1" dirty="0"/>
              <a:t>AO1</a:t>
            </a:r>
            <a:r>
              <a:rPr lang="en-US" sz="1200" dirty="0"/>
              <a:t>: Articulate informed, personal and creative responses to literary texts, using associated concepts and terminology, and coherent, accurate written expression.</a:t>
            </a:r>
          </a:p>
          <a:p>
            <a:pPr marL="137160" indent="-137160">
              <a:buClr>
                <a:schemeClr val="accent1">
                  <a:lumMod val="75000"/>
                </a:schemeClr>
              </a:buClr>
              <a:defRPr/>
            </a:pPr>
            <a:r>
              <a:rPr lang="en-US" sz="1200" dirty="0"/>
              <a:t> </a:t>
            </a:r>
            <a:r>
              <a:rPr lang="en-US" sz="1200" b="1" dirty="0"/>
              <a:t>AO2</a:t>
            </a:r>
            <a:r>
              <a:rPr lang="en-US" sz="1200" dirty="0"/>
              <a:t>: </a:t>
            </a:r>
            <a:r>
              <a:rPr lang="en-US" sz="1200" dirty="0" err="1"/>
              <a:t>Analyse</a:t>
            </a:r>
            <a:r>
              <a:rPr lang="en-US" sz="1200" dirty="0"/>
              <a:t> ways in which meanings are shaped in literary texts.</a:t>
            </a:r>
          </a:p>
          <a:p>
            <a:pPr marL="137160" indent="-137160">
              <a:buClr>
                <a:schemeClr val="accent1">
                  <a:lumMod val="75000"/>
                </a:schemeClr>
              </a:buClr>
              <a:defRPr/>
            </a:pPr>
            <a:r>
              <a:rPr lang="en-US" sz="1200" b="1" dirty="0"/>
              <a:t>AO3</a:t>
            </a:r>
            <a:r>
              <a:rPr lang="en-US" sz="1200" dirty="0"/>
              <a:t>: Demonstrate understanding of the significance and influence of the contexts in which literary texts are written and received.</a:t>
            </a:r>
          </a:p>
          <a:p>
            <a:pPr marL="137160" indent="-137160">
              <a:buClr>
                <a:schemeClr val="accent1">
                  <a:lumMod val="75000"/>
                </a:schemeClr>
              </a:buClr>
              <a:defRPr/>
            </a:pPr>
            <a:r>
              <a:rPr lang="en-US" sz="1200" b="1" dirty="0"/>
              <a:t>AO4</a:t>
            </a:r>
            <a:r>
              <a:rPr lang="en-US" sz="1200" dirty="0"/>
              <a:t>: Explore connections across literary texts.</a:t>
            </a:r>
          </a:p>
          <a:p>
            <a:pPr marL="137160" indent="-137160">
              <a:buClr>
                <a:schemeClr val="accent1">
                  <a:lumMod val="75000"/>
                </a:schemeClr>
              </a:buClr>
              <a:defRPr/>
            </a:pPr>
            <a:r>
              <a:rPr lang="en-US" sz="1200" b="1" dirty="0"/>
              <a:t>AO5</a:t>
            </a:r>
            <a:r>
              <a:rPr lang="en-US" sz="1200" dirty="0"/>
              <a:t>: Explore literary texts informed by different interpretations.</a:t>
            </a:r>
          </a:p>
          <a:p>
            <a:pPr marL="137160" indent="-137160">
              <a:buClr>
                <a:schemeClr val="accent1">
                  <a:lumMod val="75000"/>
                </a:schemeClr>
              </a:buClr>
              <a:defRPr/>
            </a:pPr>
            <a:endParaRPr lang="en-US" sz="1600" dirty="0"/>
          </a:p>
        </p:txBody>
      </p:sp>
      <p:sp>
        <p:nvSpPr>
          <p:cNvPr id="3" name="TextBox 2">
            <a:extLst>
              <a:ext uri="{FF2B5EF4-FFF2-40B4-BE49-F238E27FC236}">
                <a16:creationId xmlns:a16="http://schemas.microsoft.com/office/drawing/2014/main" id="{F9295FD2-CC9C-3DC0-3D7E-1DC7D161CDB0}"/>
              </a:ext>
            </a:extLst>
          </p:cNvPr>
          <p:cNvSpPr txBox="1"/>
          <p:nvPr/>
        </p:nvSpPr>
        <p:spPr>
          <a:xfrm>
            <a:off x="471488" y="4952999"/>
            <a:ext cx="5776912" cy="3046988"/>
          </a:xfrm>
          <a:prstGeom prst="rect">
            <a:avLst/>
          </a:prstGeom>
          <a:noFill/>
        </p:spPr>
        <p:txBody>
          <a:bodyPr wrap="square">
            <a:spAutoFit/>
          </a:bodyPr>
          <a:lstStyle/>
          <a:p>
            <a:r>
              <a:rPr lang="en-GB" sz="1200" b="1" dirty="0"/>
              <a:t>Exam board: AQA A Level Literature</a:t>
            </a:r>
          </a:p>
          <a:p>
            <a:endParaRPr lang="en-GB" sz="1200" dirty="0"/>
          </a:p>
          <a:p>
            <a:r>
              <a:rPr lang="en-GB" sz="1200" b="1" i="1" dirty="0"/>
              <a:t>Paper 1: Love through the Ages</a:t>
            </a:r>
          </a:p>
          <a:p>
            <a:r>
              <a:rPr lang="en-GB" sz="1200" dirty="0"/>
              <a:t>Section A - Othello</a:t>
            </a:r>
          </a:p>
          <a:p>
            <a:r>
              <a:rPr lang="en-GB" sz="1200" dirty="0"/>
              <a:t>Section B – The Great Gatsby and Love poetry through the Ages.</a:t>
            </a:r>
          </a:p>
          <a:p>
            <a:r>
              <a:rPr lang="en-GB" sz="1200" dirty="0"/>
              <a:t>Section C – Unseen Poetry comparison</a:t>
            </a:r>
          </a:p>
          <a:p>
            <a:endParaRPr lang="en-GB" sz="1200" dirty="0"/>
          </a:p>
          <a:p>
            <a:r>
              <a:rPr lang="en-GB" sz="1200" b="1" i="1" dirty="0"/>
              <a:t>Paper 2: Texts in Context (WW1 and its aftermath)</a:t>
            </a:r>
          </a:p>
          <a:p>
            <a:r>
              <a:rPr lang="en-GB" sz="1200" dirty="0"/>
              <a:t>Section A – Journey’s End</a:t>
            </a:r>
          </a:p>
          <a:p>
            <a:r>
              <a:rPr lang="en-GB" sz="1200" dirty="0"/>
              <a:t>Section B – Unseen Prose, </a:t>
            </a:r>
          </a:p>
          <a:p>
            <a:r>
              <a:rPr lang="en-GB" sz="1200" dirty="0"/>
              <a:t>	    -- First Casualty and WW1 poetry comparison.</a:t>
            </a:r>
          </a:p>
          <a:p>
            <a:endParaRPr lang="en-GB" sz="1200" dirty="0"/>
          </a:p>
          <a:p>
            <a:r>
              <a:rPr lang="en-GB" sz="1200" b="1" i="1" dirty="0"/>
              <a:t>NEA: </a:t>
            </a:r>
            <a:r>
              <a:rPr lang="en-GB" sz="1200" dirty="0"/>
              <a:t>Your chance to choose your own texts and create your own question based on what you most enjoy in literature! You will compare two texts (one must be pre-1900).</a:t>
            </a:r>
          </a:p>
          <a:p>
            <a:endParaRPr lang="en-GB" sz="1200" dirty="0"/>
          </a:p>
          <a:p>
            <a:endParaRPr lang="en-GB" sz="1200" dirty="0"/>
          </a:p>
        </p:txBody>
      </p:sp>
    </p:spTree>
    <p:extLst>
      <p:ext uri="{BB962C8B-B14F-4D97-AF65-F5344CB8AC3E}">
        <p14:creationId xmlns:p14="http://schemas.microsoft.com/office/powerpoint/2010/main" val="30604370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251E34-B1B8-7283-769E-1A209EC0B622}"/>
              </a:ext>
            </a:extLst>
          </p:cNvPr>
          <p:cNvSpPr>
            <a:spLocks noGrp="1"/>
          </p:cNvSpPr>
          <p:nvPr>
            <p:ph type="title"/>
          </p:nvPr>
        </p:nvSpPr>
        <p:spPr>
          <a:xfrm>
            <a:off x="471487" y="117302"/>
            <a:ext cx="5915025" cy="428559"/>
          </a:xfrm>
        </p:spPr>
        <p:txBody>
          <a:bodyPr>
            <a:noAutofit/>
          </a:bodyPr>
          <a:lstStyle/>
          <a:p>
            <a:pPr algn="ctr"/>
            <a:r>
              <a:rPr lang="en-GB" sz="1600" b="1" dirty="0"/>
              <a:t>What to watch/do to help </a:t>
            </a:r>
            <a:r>
              <a:rPr lang="en-GB" sz="1600" b="1"/>
              <a:t>prepare for </a:t>
            </a:r>
            <a:r>
              <a:rPr lang="en-GB" sz="1600" b="1" dirty="0"/>
              <a:t>A Level Literature</a:t>
            </a:r>
          </a:p>
        </p:txBody>
      </p:sp>
      <p:graphicFrame>
        <p:nvGraphicFramePr>
          <p:cNvPr id="4" name="Table 4">
            <a:extLst>
              <a:ext uri="{FF2B5EF4-FFF2-40B4-BE49-F238E27FC236}">
                <a16:creationId xmlns:a16="http://schemas.microsoft.com/office/drawing/2014/main" id="{A0DEC7BD-69D0-E3A8-517D-7D19FC648FC6}"/>
              </a:ext>
            </a:extLst>
          </p:cNvPr>
          <p:cNvGraphicFramePr>
            <a:graphicFrameLocks noGrp="1"/>
          </p:cNvGraphicFramePr>
          <p:nvPr>
            <p:ph idx="1"/>
            <p:extLst>
              <p:ext uri="{D42A27DB-BD31-4B8C-83A1-F6EECF244321}">
                <p14:modId xmlns:p14="http://schemas.microsoft.com/office/powerpoint/2010/main" val="236996364"/>
              </p:ext>
            </p:extLst>
          </p:nvPr>
        </p:nvGraphicFramePr>
        <p:xfrm>
          <a:off x="117762" y="545862"/>
          <a:ext cx="6622474" cy="9235440"/>
        </p:xfrm>
        <a:graphic>
          <a:graphicData uri="http://schemas.openxmlformats.org/drawingml/2006/table">
            <a:tbl>
              <a:tblPr firstRow="1" bandRow="1">
                <a:tableStyleId>{5C22544A-7EE6-4342-B048-85BDC9FD1C3A}</a:tableStyleId>
              </a:tblPr>
              <a:tblGrid>
                <a:gridCol w="2225964">
                  <a:extLst>
                    <a:ext uri="{9D8B030D-6E8A-4147-A177-3AD203B41FA5}">
                      <a16:colId xmlns:a16="http://schemas.microsoft.com/office/drawing/2014/main" val="1539100679"/>
                    </a:ext>
                  </a:extLst>
                </a:gridCol>
                <a:gridCol w="2198255">
                  <a:extLst>
                    <a:ext uri="{9D8B030D-6E8A-4147-A177-3AD203B41FA5}">
                      <a16:colId xmlns:a16="http://schemas.microsoft.com/office/drawing/2014/main" val="3466718279"/>
                    </a:ext>
                  </a:extLst>
                </a:gridCol>
                <a:gridCol w="2198255">
                  <a:extLst>
                    <a:ext uri="{9D8B030D-6E8A-4147-A177-3AD203B41FA5}">
                      <a16:colId xmlns:a16="http://schemas.microsoft.com/office/drawing/2014/main" val="3028088054"/>
                    </a:ext>
                  </a:extLst>
                </a:gridCol>
              </a:tblGrid>
              <a:tr h="268665">
                <a:tc>
                  <a:txBody>
                    <a:bodyPr/>
                    <a:lstStyle/>
                    <a:p>
                      <a:pPr algn="ctr"/>
                      <a:r>
                        <a:rPr lang="en-GB" sz="1200" dirty="0">
                          <a:solidFill>
                            <a:schemeClr val="tx1"/>
                          </a:solidFill>
                        </a:rPr>
                        <a:t>Prose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GB" sz="1200" dirty="0">
                          <a:solidFill>
                            <a:schemeClr val="tx1"/>
                          </a:solidFill>
                        </a:rPr>
                        <a:t>Poetry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GB" sz="1200" dirty="0">
                          <a:solidFill>
                            <a:schemeClr val="tx1"/>
                          </a:solidFill>
                        </a:rPr>
                        <a:t>Plays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023322884"/>
                  </a:ext>
                </a:extLst>
              </a:tr>
              <a:tr h="949503">
                <a:tc>
                  <a:txBody>
                    <a:bodyPr/>
                    <a:lstStyle/>
                    <a:p>
                      <a:r>
                        <a:rPr lang="en-GB" sz="1200" dirty="0"/>
                        <a:t>Explore the free texts (and read widely!) available at Project Gutenberg. </a:t>
                      </a:r>
                      <a:r>
                        <a:rPr lang="en-GB" sz="1200" dirty="0">
                          <a:hlinkClick r:id="rId2"/>
                        </a:rPr>
                        <a:t>Free eBooks | Project Gutenberg</a:t>
                      </a:r>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200" dirty="0"/>
                        <a:t>Watch this TED talk by Stephen Burt ‘Why People Need Poetry:</a:t>
                      </a:r>
                    </a:p>
                    <a:p>
                      <a:r>
                        <a:rPr lang="en-GB" sz="1200" dirty="0">
                          <a:hlinkClick r:id="rId3"/>
                        </a:rPr>
                        <a:t>Stephen Burt: Why people need poetry (youtube.com)</a:t>
                      </a:r>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200" dirty="0"/>
                        <a:t>Watch ‘Why Theatre is Essential to Democracy’ by Oskar Eustis:</a:t>
                      </a:r>
                    </a:p>
                    <a:p>
                      <a:r>
                        <a:rPr lang="en-GB" sz="1200" dirty="0">
                          <a:hlinkClick r:id="rId4"/>
                        </a:rPr>
                        <a:t>Why </a:t>
                      </a:r>
                      <a:r>
                        <a:rPr lang="en-GB" sz="1200" dirty="0" err="1">
                          <a:hlinkClick r:id="rId4"/>
                        </a:rPr>
                        <a:t>theater</a:t>
                      </a:r>
                      <a:r>
                        <a:rPr lang="en-GB" sz="1200" dirty="0">
                          <a:hlinkClick r:id="rId4"/>
                        </a:rPr>
                        <a:t> is essential to democracy | Oskar Eustis (youtube.com)</a:t>
                      </a:r>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604363824"/>
                  </a:ext>
                </a:extLst>
              </a:tr>
              <a:tr h="1467413">
                <a:tc>
                  <a:txBody>
                    <a:bodyPr/>
                    <a:lstStyle/>
                    <a:p>
                      <a:r>
                        <a:rPr lang="en-GB" sz="1200" dirty="0"/>
                        <a:t>Find a section of a novel or short story that really grips or interests you. Create a presentation on its narrative voice, themes, language,  and literary style.</a:t>
                      </a:r>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200" dirty="0"/>
                        <a:t>Explore The Poetry Society website and YouTube Channel:</a:t>
                      </a:r>
                    </a:p>
                    <a:p>
                      <a:r>
                        <a:rPr lang="en-GB" sz="1200" dirty="0">
                          <a:hlinkClick r:id="rId5"/>
                        </a:rPr>
                        <a:t>The Poetry Society - YouTube</a:t>
                      </a:r>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200" dirty="0">
                          <a:solidFill>
                            <a:schemeClr val="tx1"/>
                          </a:solidFill>
                        </a:rPr>
                        <a:t>Watch performances online on the BBC for free: </a:t>
                      </a:r>
                      <a:r>
                        <a:rPr lang="en-GB" sz="1200" dirty="0">
                          <a:hlinkClick r:id="rId6"/>
                        </a:rPr>
                        <a:t>BBC iPlayer - Arts – Featured</a:t>
                      </a:r>
                      <a:endParaRPr lang="en-GB" sz="1200" dirty="0"/>
                    </a:p>
                    <a:p>
                      <a:endParaRPr lang="en-GB" sz="1200" dirty="0">
                        <a:solidFill>
                          <a:schemeClr val="tx1"/>
                        </a:solidFill>
                      </a:endParaRPr>
                    </a:p>
                    <a:p>
                      <a:r>
                        <a:rPr lang="en-GB" sz="1200" dirty="0">
                          <a:solidFill>
                            <a:schemeClr val="tx1"/>
                          </a:solidFill>
                        </a:rPr>
                        <a:t>Get an insight into the making of theatre on the National Theatre’s YouTube channel </a:t>
                      </a:r>
                      <a:r>
                        <a:rPr lang="en-GB" sz="1200" dirty="0">
                          <a:hlinkClick r:id="rId7"/>
                        </a:rPr>
                        <a:t>National Theatre - YouTube</a:t>
                      </a:r>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932130619"/>
                  </a:ext>
                </a:extLst>
              </a:tr>
              <a:tr h="258955">
                <a:tc gridSpan="3">
                  <a:txBody>
                    <a:bodyPr/>
                    <a:lstStyle/>
                    <a:p>
                      <a:pPr algn="ctr"/>
                      <a:r>
                        <a:rPr lang="en-GB" sz="1200" b="1" dirty="0">
                          <a:solidFill>
                            <a:schemeClr val="tx1"/>
                          </a:solidFill>
                        </a:rPr>
                        <a:t>Love Through The Ages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293156935"/>
                  </a:ext>
                </a:extLst>
              </a:tr>
              <a:tr h="1467413">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dirty="0"/>
                        <a:t>Watch this video of Ian McEwan discussing how to write about love in prose: </a:t>
                      </a:r>
                      <a:r>
                        <a:rPr lang="en-GB" sz="1200" dirty="0">
                          <a:hlinkClick r:id="rId8"/>
                        </a:rPr>
                        <a:t>Ian McEwan Interview: On Making Love Work in Fiction (youtube.com)</a:t>
                      </a:r>
                      <a:endParaRPr lang="en-GB" sz="1200" dirty="0">
                        <a:solidFill>
                          <a:schemeClr val="tx1"/>
                        </a:solidFill>
                      </a:endParaRPr>
                    </a:p>
                    <a:p>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dirty="0"/>
                        <a:t>Research and create a presentation about any three of the named poets below:</a:t>
                      </a:r>
                    </a:p>
                    <a:p>
                      <a:pPr marL="171450" marR="0" lvl="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solidFill>
                            <a:schemeClr val="tx1"/>
                          </a:solidFill>
                        </a:rPr>
                        <a:t>Geoffrey Chaucer</a:t>
                      </a:r>
                    </a:p>
                    <a:p>
                      <a:pPr marL="171450" marR="0" lvl="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solidFill>
                            <a:schemeClr val="tx1"/>
                          </a:solidFill>
                        </a:rPr>
                        <a:t>John Donne</a:t>
                      </a:r>
                    </a:p>
                    <a:p>
                      <a:pPr marL="171450" marR="0" lvl="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solidFill>
                            <a:schemeClr val="tx1"/>
                          </a:solidFill>
                        </a:rPr>
                        <a:t>Alexander Pope</a:t>
                      </a:r>
                    </a:p>
                    <a:p>
                      <a:pPr marL="171450" marR="0" lvl="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solidFill>
                            <a:schemeClr val="tx1"/>
                          </a:solidFill>
                        </a:rPr>
                        <a:t>Elizabeth Barrett Browning</a:t>
                      </a:r>
                    </a:p>
                    <a:p>
                      <a:pPr marL="171450" marR="0" lvl="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solidFill>
                            <a:schemeClr val="tx1"/>
                          </a:solidFill>
                        </a:rPr>
                        <a:t>Carol Ann Duffy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200" dirty="0"/>
                        <a:t>Read ‘Othello and Africa: Post-colonialism reconsidered’</a:t>
                      </a:r>
                    </a:p>
                    <a:p>
                      <a:r>
                        <a:rPr lang="en-GB" sz="1200" dirty="0">
                          <a:hlinkClick r:id="rId9"/>
                        </a:rPr>
                        <a:t>bartels-ja-1997.pdf (rutgers.edu)</a:t>
                      </a:r>
                      <a:endParaRPr lang="en-GB" sz="1200" dirty="0">
                        <a:solidFill>
                          <a:schemeClr val="tx1"/>
                        </a:solidFill>
                      </a:endParaRPr>
                    </a:p>
                    <a:p>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842238850"/>
                  </a:ext>
                </a:extLst>
              </a:tr>
              <a:tr h="1122140">
                <a:tc>
                  <a:txBody>
                    <a:bodyPr/>
                    <a:lstStyle/>
                    <a:p>
                      <a:r>
                        <a:rPr lang="en-GB" sz="1200" dirty="0">
                          <a:solidFill>
                            <a:schemeClr val="tx1"/>
                          </a:solidFill>
                        </a:rPr>
                        <a:t>Watch this lecture on why The Great Gatsby’s popularity endures: </a:t>
                      </a:r>
                      <a:r>
                        <a:rPr lang="en-GB" sz="1200" dirty="0">
                          <a:solidFill>
                            <a:schemeClr val="tx1"/>
                          </a:solidFill>
                          <a:hlinkClick r:id="rId10"/>
                        </a:rPr>
                        <a:t>https://youtu.be/1nBsmURnXkc?feature=shared&amp;t=209</a:t>
                      </a:r>
                      <a:r>
                        <a:rPr lang="en-GB" sz="1200" dirty="0">
                          <a:solidFill>
                            <a:schemeClr val="tx1"/>
                          </a:solidFill>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200" dirty="0">
                          <a:solidFill>
                            <a:schemeClr val="tx1"/>
                          </a:solidFill>
                        </a:rPr>
                        <a:t>Create a timeline of key poetic movements, including: courtly love, renaissance, metaphysical, cavalier, Romantic, Victorian, modern and post-modern.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dirty="0"/>
                        <a:t>Watch ‘Is Othello a Racist Play?’ </a:t>
                      </a:r>
                      <a:r>
                        <a:rPr lang="en-GB" sz="1200" dirty="0">
                          <a:hlinkClick r:id="rId11"/>
                        </a:rPr>
                        <a:t>Is Othello a racist play? Highlights with subtitles | Debates | Royal Shakespeare Company (youtube.com)</a:t>
                      </a:r>
                      <a:endParaRPr lang="en-GB" sz="1200" dirty="0">
                        <a:solidFill>
                          <a:schemeClr val="tx1"/>
                        </a:solidFill>
                      </a:endParaRPr>
                    </a:p>
                    <a:p>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995524564"/>
                  </a:ext>
                </a:extLst>
              </a:tr>
              <a:tr h="258955">
                <a:tc gridSpan="3">
                  <a:txBody>
                    <a:bodyPr/>
                    <a:lstStyle/>
                    <a:p>
                      <a:pPr algn="ctr"/>
                      <a:r>
                        <a:rPr lang="en-GB" sz="1200" b="1" i="0" dirty="0"/>
                        <a:t>Texts in shared contexts: WW1 and its aftermath</a:t>
                      </a:r>
                      <a:endParaRPr lang="en-GB" sz="1200" b="1" i="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592313309"/>
                  </a:ext>
                </a:extLst>
              </a:tr>
              <a:tr h="1640050">
                <a:tc>
                  <a:txBody>
                    <a:bodyPr/>
                    <a:lstStyle/>
                    <a:p>
                      <a:r>
                        <a:rPr lang="en-GB" sz="1200" i="0" dirty="0">
                          <a:solidFill>
                            <a:schemeClr val="tx1"/>
                          </a:solidFill>
                        </a:rPr>
                        <a:t>Research the crime fiction genre and read the opening to this article on First Casualty: </a:t>
                      </a:r>
                      <a:r>
                        <a:rPr lang="en-GB" sz="1200" i="0" dirty="0">
                          <a:hlinkClick r:id="rId12"/>
                        </a:rPr>
                        <a:t>UNDER THE MAGNIFYING GLASS: INVESTIGATING THE FIRST WORLD WAR IN RECENT CRIME NOVELS BY BEN ELTON, AND JAN EIK AND HORST BOSETZKY on JSTOR</a:t>
                      </a:r>
                      <a:endParaRPr lang="en-GB" sz="1200" i="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dirty="0"/>
                        <a:t>Research and create a presentation about any three of the named poets below:</a:t>
                      </a:r>
                      <a:endParaRPr lang="en-GB" sz="1200" dirty="0">
                        <a:solidFill>
                          <a:schemeClr val="tx1"/>
                        </a:solidFill>
                      </a:endParaRPr>
                    </a:p>
                    <a:p>
                      <a:pPr marL="171450" indent="-171450">
                        <a:buFont typeface="Arial" panose="020B0604020202020204" pitchFamily="34" charset="0"/>
                        <a:buChar char="•"/>
                      </a:pPr>
                      <a:r>
                        <a:rPr lang="en-GB" sz="1200" kern="1200" dirty="0">
                          <a:solidFill>
                            <a:schemeClr val="dk1"/>
                          </a:solidFill>
                          <a:effectLst/>
                          <a:latin typeface="+mn-lt"/>
                          <a:ea typeface="+mn-ea"/>
                          <a:cs typeface="+mn-cs"/>
                        </a:rPr>
                        <a:t>Wilfred Owen</a:t>
                      </a:r>
                    </a:p>
                    <a:p>
                      <a:pPr marL="171450" indent="-171450">
                        <a:buFont typeface="Arial" panose="020B0604020202020204" pitchFamily="34" charset="0"/>
                        <a:buChar char="•"/>
                      </a:pPr>
                      <a:r>
                        <a:rPr lang="en-GB" sz="1200" kern="1200" dirty="0">
                          <a:solidFill>
                            <a:schemeClr val="dk1"/>
                          </a:solidFill>
                          <a:effectLst/>
                          <a:latin typeface="+mn-lt"/>
                          <a:ea typeface="+mn-ea"/>
                          <a:cs typeface="+mn-cs"/>
                        </a:rPr>
                        <a:t>Siegfried Sassoon</a:t>
                      </a:r>
                    </a:p>
                    <a:p>
                      <a:pPr marL="171450" indent="-171450">
                        <a:buFont typeface="Arial" panose="020B0604020202020204" pitchFamily="34" charset="0"/>
                        <a:buChar char="•"/>
                      </a:pPr>
                      <a:r>
                        <a:rPr lang="en-GB" sz="1200" kern="1200" dirty="0">
                          <a:solidFill>
                            <a:schemeClr val="dk1"/>
                          </a:solidFill>
                          <a:effectLst/>
                          <a:latin typeface="+mn-lt"/>
                          <a:ea typeface="+mn-ea"/>
                          <a:cs typeface="+mn-cs"/>
                        </a:rPr>
                        <a:t>Rupert Brooke</a:t>
                      </a:r>
                    </a:p>
                    <a:p>
                      <a:pPr marL="171450" indent="-171450">
                        <a:buFont typeface="Arial" panose="020B0604020202020204" pitchFamily="34" charset="0"/>
                        <a:buChar char="•"/>
                      </a:pPr>
                      <a:r>
                        <a:rPr lang="en-GB" sz="1200" kern="1200" dirty="0">
                          <a:solidFill>
                            <a:schemeClr val="dk1"/>
                          </a:solidFill>
                          <a:effectLst/>
                          <a:latin typeface="+mn-lt"/>
                          <a:ea typeface="+mn-ea"/>
                          <a:cs typeface="+mn-cs"/>
                        </a:rPr>
                        <a:t>WW Gibson</a:t>
                      </a:r>
                    </a:p>
                    <a:p>
                      <a:pPr marL="171450" indent="-171450">
                        <a:buFont typeface="Arial" panose="020B0604020202020204" pitchFamily="34" charset="0"/>
                        <a:buChar char="•"/>
                      </a:pPr>
                      <a:r>
                        <a:rPr lang="en-GB" sz="1200" kern="1200" dirty="0">
                          <a:solidFill>
                            <a:schemeClr val="dk1"/>
                          </a:solidFill>
                          <a:effectLst/>
                          <a:latin typeface="+mn-lt"/>
                          <a:ea typeface="+mn-ea"/>
                          <a:cs typeface="+mn-cs"/>
                        </a:rPr>
                        <a:t>John McCrae</a:t>
                      </a:r>
                    </a:p>
                    <a:p>
                      <a:endParaRPr lang="en-GB" sz="1200" kern="1200" dirty="0">
                        <a:solidFill>
                          <a:schemeClr val="dk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200" dirty="0">
                          <a:solidFill>
                            <a:schemeClr val="tx1"/>
                          </a:solidFill>
                        </a:rPr>
                        <a:t>Read about the background of the play Journey’s end and listen to experts from the Imperial War Museum: </a:t>
                      </a:r>
                      <a:r>
                        <a:rPr lang="en-GB" sz="1200" dirty="0">
                          <a:hlinkClick r:id="rId13"/>
                        </a:rPr>
                        <a:t>‘Journey’s End’ And The First World War | Imperial War Museums (iwm.org.uk)</a:t>
                      </a:r>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384158830"/>
                  </a:ext>
                </a:extLst>
              </a:tr>
              <a:tr h="1109624">
                <a:tc>
                  <a:txBody>
                    <a:bodyPr/>
                    <a:lstStyle/>
                    <a:p>
                      <a:r>
                        <a:rPr lang="en-GB" sz="1200" dirty="0">
                          <a:solidFill>
                            <a:schemeClr val="tx1"/>
                          </a:solidFill>
                        </a:rPr>
                        <a:t>What is a conscientious objector: </a:t>
                      </a:r>
                      <a:r>
                        <a:rPr lang="en-GB" sz="1200" dirty="0">
                          <a:hlinkClick r:id="rId14"/>
                        </a:rPr>
                        <a:t>Conscientious Objectors In Their Own Words | Imperial War Museums (iwm.org.uk)</a:t>
                      </a:r>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200" dirty="0">
                          <a:solidFill>
                            <a:schemeClr val="tx1"/>
                          </a:solidFill>
                        </a:rPr>
                        <a:t>How might war poetry have changed over time?</a:t>
                      </a:r>
                    </a:p>
                    <a:p>
                      <a:r>
                        <a:rPr lang="en-GB" sz="1200" dirty="0">
                          <a:hlinkClick r:id="rId15"/>
                        </a:rPr>
                        <a:t>WW1: Has poetry distorted our view of the war? - BBC Teach</a:t>
                      </a:r>
                      <a:endParaRPr lang="en-GB" sz="1200" dirty="0"/>
                    </a:p>
                    <a:p>
                      <a:endParaRPr lang="en-GB" sz="1200" dirty="0">
                        <a:solidFill>
                          <a:schemeClr val="tx1"/>
                        </a:solidFill>
                      </a:endParaRPr>
                    </a:p>
                    <a:p>
                      <a:r>
                        <a:rPr lang="en-GB" sz="1200" dirty="0">
                          <a:hlinkClick r:id="rId16"/>
                        </a:rPr>
                        <a:t>World War I: Poetry by Year by The Editors | Poetry Foundation</a:t>
                      </a:r>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200" dirty="0">
                          <a:solidFill>
                            <a:schemeClr val="tx1"/>
                          </a:solidFill>
                        </a:rPr>
                        <a:t>Read the article on changing responses to Journey’s End over time. Why do you think views changed? </a:t>
                      </a:r>
                      <a:r>
                        <a:rPr lang="en-GB" sz="1200" dirty="0">
                          <a:hlinkClick r:id="rId17"/>
                        </a:rPr>
                        <a:t>amanda-phipps.pdf (warwick.ac.uk)</a:t>
                      </a:r>
                      <a:endParaRPr lang="en-GB" sz="12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4133594717"/>
                  </a:ext>
                </a:extLst>
              </a:tr>
            </a:tbl>
          </a:graphicData>
        </a:graphic>
      </p:graphicFrame>
    </p:spTree>
    <p:extLst>
      <p:ext uri="{BB962C8B-B14F-4D97-AF65-F5344CB8AC3E}">
        <p14:creationId xmlns:p14="http://schemas.microsoft.com/office/powerpoint/2010/main" val="7477897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F0C8FE-ACEB-F3DE-EE83-0EFD6C2FE6AB}"/>
              </a:ext>
            </a:extLst>
          </p:cNvPr>
          <p:cNvSpPr>
            <a:spLocks noGrp="1"/>
          </p:cNvSpPr>
          <p:nvPr>
            <p:ph type="title"/>
          </p:nvPr>
        </p:nvSpPr>
        <p:spPr>
          <a:xfrm>
            <a:off x="471487" y="319681"/>
            <a:ext cx="5915025" cy="567104"/>
          </a:xfrm>
        </p:spPr>
        <p:txBody>
          <a:bodyPr>
            <a:noAutofit/>
          </a:bodyPr>
          <a:lstStyle/>
          <a:p>
            <a:pPr algn="ctr"/>
            <a:r>
              <a:rPr lang="en-GB" sz="1800" b="1" dirty="0"/>
              <a:t>How can I prepare for the reading over the summer?</a:t>
            </a:r>
          </a:p>
        </p:txBody>
      </p:sp>
      <p:sp>
        <p:nvSpPr>
          <p:cNvPr id="3" name="Content Placeholder 2">
            <a:extLst>
              <a:ext uri="{FF2B5EF4-FFF2-40B4-BE49-F238E27FC236}">
                <a16:creationId xmlns:a16="http://schemas.microsoft.com/office/drawing/2014/main" id="{CF046DB4-1739-9F5E-105B-36EA1B1D8678}"/>
              </a:ext>
            </a:extLst>
          </p:cNvPr>
          <p:cNvSpPr>
            <a:spLocks noGrp="1"/>
          </p:cNvSpPr>
          <p:nvPr>
            <p:ph idx="1"/>
          </p:nvPr>
        </p:nvSpPr>
        <p:spPr>
          <a:xfrm>
            <a:off x="471486" y="886785"/>
            <a:ext cx="5915025" cy="8340342"/>
          </a:xfrm>
        </p:spPr>
        <p:txBody>
          <a:bodyPr vert="horz" lIns="91440" tIns="45720" rIns="91440" bIns="45720" rtlCol="0" anchor="t">
            <a:normAutofit/>
          </a:bodyPr>
          <a:lstStyle/>
          <a:p>
            <a:pPr marL="0" indent="0">
              <a:buNone/>
            </a:pPr>
            <a:r>
              <a:rPr lang="en-GB" sz="1200" dirty="0"/>
              <a:t>You can also prepare for A Level English Literature by obtaining and reading copies of the core texts we study in the first year: The Great Gatsby, by F. Scott Fitzgerald, Othello by William Shakespeare and First Casualty by Ben Elton. If you require any further A level English Literature support or have any questions, please email: </a:t>
            </a:r>
          </a:p>
          <a:p>
            <a:pPr marL="0" indent="0">
              <a:buNone/>
            </a:pPr>
            <a:r>
              <a:rPr lang="en-GB" sz="1200" dirty="0">
                <a:hlinkClick r:id="rId2"/>
              </a:rPr>
              <a:t>Cfarrell-carver@waseleyhills.crst.org.uk</a:t>
            </a:r>
            <a:r>
              <a:rPr lang="en-GB" sz="1200" dirty="0"/>
              <a:t> </a:t>
            </a:r>
            <a:endParaRPr lang="en-GB" sz="1200">
              <a:ea typeface="Calibri"/>
              <a:cs typeface="Calibri"/>
            </a:endParaRPr>
          </a:p>
        </p:txBody>
      </p:sp>
      <p:sp>
        <p:nvSpPr>
          <p:cNvPr id="5" name="TextBox 4">
            <a:extLst>
              <a:ext uri="{FF2B5EF4-FFF2-40B4-BE49-F238E27FC236}">
                <a16:creationId xmlns:a16="http://schemas.microsoft.com/office/drawing/2014/main" id="{1F7573EF-8A40-C6D1-DAFD-1AD5EF4FDC6D}"/>
              </a:ext>
            </a:extLst>
          </p:cNvPr>
          <p:cNvSpPr txBox="1"/>
          <p:nvPr/>
        </p:nvSpPr>
        <p:spPr>
          <a:xfrm>
            <a:off x="318654" y="2562859"/>
            <a:ext cx="6345380" cy="6370975"/>
          </a:xfrm>
          <a:prstGeom prst="rect">
            <a:avLst/>
          </a:prstGeom>
          <a:noFill/>
        </p:spPr>
        <p:txBody>
          <a:bodyPr wrap="square">
            <a:spAutoFit/>
          </a:bodyPr>
          <a:lstStyle/>
          <a:p>
            <a:r>
              <a:rPr lang="en-GB" sz="1200" dirty="0"/>
              <a:t>As well as critical books about specific writers, there are also a wide range of books available about literature more generally. The opening pages of all the books listed below are available online via Amazon’s ‘Look Inside’ feature.</a:t>
            </a:r>
          </a:p>
          <a:p>
            <a:pPr marL="628650" lvl="1" indent="-171450">
              <a:buFont typeface="Wingdings" panose="05000000000000000000" pitchFamily="2" charset="2"/>
              <a:buChar char="Ø"/>
            </a:pPr>
            <a:r>
              <a:rPr lang="en-GB" sz="1200" dirty="0"/>
              <a:t>Have a scan through and choose one from each category.</a:t>
            </a:r>
          </a:p>
          <a:p>
            <a:pPr marL="628650" lvl="1" indent="-171450">
              <a:buFont typeface="Wingdings" panose="05000000000000000000" pitchFamily="2" charset="2"/>
              <a:buChar char="Ø"/>
            </a:pPr>
            <a:r>
              <a:rPr lang="en-GB" sz="1200" dirty="0"/>
              <a:t>Select a couple of quotations from the pages and explain why they interest you.</a:t>
            </a:r>
          </a:p>
          <a:p>
            <a:endParaRPr lang="en-GB" sz="1200" dirty="0"/>
          </a:p>
          <a:p>
            <a:r>
              <a:rPr lang="en-GB" sz="1200" dirty="0"/>
              <a:t>On Novels:</a:t>
            </a:r>
          </a:p>
          <a:p>
            <a:pPr marL="171450" indent="-171450">
              <a:buFont typeface="Arial" panose="020B0604020202020204" pitchFamily="34" charset="0"/>
              <a:buChar char="•"/>
            </a:pPr>
            <a:r>
              <a:rPr lang="en-GB" sz="1200" dirty="0"/>
              <a:t>John Mullan: How Novels Work</a:t>
            </a:r>
          </a:p>
          <a:p>
            <a:pPr marL="171450" indent="-171450">
              <a:buFont typeface="Arial" panose="020B0604020202020204" pitchFamily="34" charset="0"/>
              <a:buChar char="•"/>
            </a:pPr>
            <a:r>
              <a:rPr lang="en-GB" sz="1200" dirty="0" err="1"/>
              <a:t>Daivd</a:t>
            </a:r>
            <a:r>
              <a:rPr lang="en-GB" sz="1200" dirty="0"/>
              <a:t> Lodge: The Art of Fiction</a:t>
            </a:r>
          </a:p>
          <a:p>
            <a:pPr marL="171450" indent="-171450">
              <a:buFont typeface="Arial" panose="020B0604020202020204" pitchFamily="34" charset="0"/>
              <a:buChar char="•"/>
            </a:pPr>
            <a:r>
              <a:rPr lang="en-GB" sz="1200" dirty="0"/>
              <a:t>Francine Prose: Reading Like a Writer</a:t>
            </a:r>
          </a:p>
          <a:p>
            <a:endParaRPr lang="en-GB" sz="1200" dirty="0"/>
          </a:p>
          <a:p>
            <a:r>
              <a:rPr lang="en-GB" sz="1200" dirty="0"/>
              <a:t>On Poetry:</a:t>
            </a:r>
          </a:p>
          <a:p>
            <a:pPr marL="171450" indent="-171450">
              <a:buFont typeface="Arial" panose="020B0604020202020204" pitchFamily="34" charset="0"/>
              <a:buChar char="•"/>
            </a:pPr>
            <a:r>
              <a:rPr lang="en-GB" sz="1200" dirty="0"/>
              <a:t>James Fenton: An Introduction to English Poetry</a:t>
            </a:r>
          </a:p>
          <a:p>
            <a:pPr marL="171450" indent="-171450">
              <a:buFont typeface="Arial" panose="020B0604020202020204" pitchFamily="34" charset="0"/>
              <a:buChar char="•"/>
            </a:pPr>
            <a:r>
              <a:rPr lang="en-GB" sz="1200" dirty="0"/>
              <a:t>Ruth </a:t>
            </a:r>
            <a:r>
              <a:rPr lang="en-GB" sz="1200" dirty="0" err="1"/>
              <a:t>Padel</a:t>
            </a:r>
            <a:r>
              <a:rPr lang="en-GB" sz="1200" dirty="0"/>
              <a:t>: The Poem and the Journey</a:t>
            </a:r>
          </a:p>
          <a:p>
            <a:pPr marL="171450" indent="-171450">
              <a:buFont typeface="Arial" panose="020B0604020202020204" pitchFamily="34" charset="0"/>
              <a:buChar char="•"/>
            </a:pPr>
            <a:r>
              <a:rPr lang="en-GB" sz="1200" dirty="0"/>
              <a:t>Mark </a:t>
            </a:r>
            <a:r>
              <a:rPr lang="en-GB" sz="1200" dirty="0" err="1"/>
              <a:t>Yakich</a:t>
            </a:r>
            <a:r>
              <a:rPr lang="en-GB" sz="1200" dirty="0"/>
              <a:t>: Poetry – A Survivor’s Guide</a:t>
            </a:r>
          </a:p>
          <a:p>
            <a:endParaRPr lang="en-GB" sz="1200" dirty="0"/>
          </a:p>
          <a:p>
            <a:r>
              <a:rPr lang="en-GB" sz="1200" dirty="0"/>
              <a:t>On Shakespeare:</a:t>
            </a:r>
          </a:p>
          <a:p>
            <a:pPr marL="171450" indent="-171450">
              <a:buFont typeface="Arial" panose="020B0604020202020204" pitchFamily="34" charset="0"/>
              <a:buChar char="•"/>
            </a:pPr>
            <a:r>
              <a:rPr lang="en-GB" sz="1200" dirty="0"/>
              <a:t>Bill Bryson: Shakespeare – The World as a Stage</a:t>
            </a:r>
          </a:p>
          <a:p>
            <a:pPr marL="171450" indent="-171450">
              <a:buFont typeface="Arial" panose="020B0604020202020204" pitchFamily="34" charset="0"/>
              <a:buChar char="•"/>
            </a:pPr>
            <a:r>
              <a:rPr lang="en-GB" sz="1200" dirty="0"/>
              <a:t>Emma Smith: This is Shakespeare</a:t>
            </a:r>
          </a:p>
          <a:p>
            <a:endParaRPr lang="en-GB" sz="1200" dirty="0"/>
          </a:p>
          <a:p>
            <a:r>
              <a:rPr lang="en-GB" sz="1200" dirty="0"/>
              <a:t>On Drama:</a:t>
            </a:r>
          </a:p>
          <a:p>
            <a:pPr marL="171450" indent="-171450">
              <a:buFont typeface="Arial" panose="020B0604020202020204" pitchFamily="34" charset="0"/>
              <a:buChar char="•"/>
            </a:pPr>
            <a:r>
              <a:rPr lang="en-GB" sz="1200" dirty="0"/>
              <a:t>David Edgar: How Plays Work</a:t>
            </a:r>
          </a:p>
          <a:p>
            <a:pPr marL="171450" indent="-171450">
              <a:buFont typeface="Arial" panose="020B0604020202020204" pitchFamily="34" charset="0"/>
              <a:buChar char="•"/>
            </a:pPr>
            <a:r>
              <a:rPr lang="en-GB" sz="1200" dirty="0"/>
              <a:t>Richard Eyre: Interviews with Theatre People</a:t>
            </a:r>
          </a:p>
          <a:p>
            <a:pPr marL="171450" indent="-171450">
              <a:buFont typeface="Arial" panose="020B0604020202020204" pitchFamily="34" charset="0"/>
              <a:buChar char="•"/>
            </a:pPr>
            <a:r>
              <a:rPr lang="en-GB" sz="1200" dirty="0"/>
              <a:t>Steve Waters: The Secret Life of Plays</a:t>
            </a:r>
          </a:p>
          <a:p>
            <a:endParaRPr lang="en-GB" sz="1200" dirty="0"/>
          </a:p>
          <a:p>
            <a:r>
              <a:rPr lang="en-GB" sz="1200" dirty="0"/>
              <a:t>On English in general:</a:t>
            </a:r>
          </a:p>
          <a:p>
            <a:pPr marL="171450" indent="-171450">
              <a:buFont typeface="Arial" panose="020B0604020202020204" pitchFamily="34" charset="0"/>
              <a:buChar char="•"/>
            </a:pPr>
            <a:r>
              <a:rPr lang="en-GB" sz="1200" dirty="0"/>
              <a:t>Robert </a:t>
            </a:r>
            <a:r>
              <a:rPr lang="en-GB" sz="1200" dirty="0" err="1"/>
              <a:t>Eaglestone</a:t>
            </a:r>
            <a:r>
              <a:rPr lang="en-GB" sz="1200" dirty="0"/>
              <a:t>: Doing English</a:t>
            </a:r>
          </a:p>
          <a:p>
            <a:endParaRPr lang="en-GB" sz="1200" dirty="0"/>
          </a:p>
          <a:p>
            <a:r>
              <a:rPr lang="en-GB" sz="1200" dirty="0"/>
              <a:t>Spend an hour exploring each different section of the website that will help prepare you for other elements of this course:</a:t>
            </a:r>
          </a:p>
          <a:p>
            <a:pPr marL="171450" indent="-171450">
              <a:buFont typeface="Arial" panose="020B0604020202020204" pitchFamily="34" charset="0"/>
              <a:buChar char="•"/>
            </a:pPr>
            <a:r>
              <a:rPr lang="en-GB" sz="1200" dirty="0">
                <a:hlinkClick r:id="rId3"/>
              </a:rPr>
              <a:t>https://www.bl.uk/shakespeare</a:t>
            </a:r>
            <a:r>
              <a:rPr lang="en-GB" sz="1200" dirty="0"/>
              <a:t> </a:t>
            </a:r>
          </a:p>
          <a:p>
            <a:pPr marL="171450" indent="-171450">
              <a:buFont typeface="Arial" panose="020B0604020202020204" pitchFamily="34" charset="0"/>
              <a:buChar char="•"/>
            </a:pPr>
            <a:r>
              <a:rPr lang="en-GB" sz="1200" dirty="0">
                <a:hlinkClick r:id="rId4"/>
              </a:rPr>
              <a:t>https://www.bl.uk/restoration-18th-century-literature</a:t>
            </a:r>
            <a:r>
              <a:rPr lang="en-GB" sz="1200" dirty="0"/>
              <a:t> </a:t>
            </a:r>
          </a:p>
          <a:p>
            <a:pPr marL="171450" indent="-171450">
              <a:buFont typeface="Arial" panose="020B0604020202020204" pitchFamily="34" charset="0"/>
              <a:buChar char="•"/>
            </a:pPr>
            <a:r>
              <a:rPr lang="en-GB" sz="1200" dirty="0">
                <a:hlinkClick r:id="rId5"/>
              </a:rPr>
              <a:t>https://www.bl.uk/romantics-and-victorians</a:t>
            </a:r>
            <a:r>
              <a:rPr lang="en-GB" sz="1200" dirty="0"/>
              <a:t> </a:t>
            </a:r>
          </a:p>
          <a:p>
            <a:pPr marL="171450" indent="-171450">
              <a:buFont typeface="Arial" panose="020B0604020202020204" pitchFamily="34" charset="0"/>
              <a:buChar char="•"/>
            </a:pPr>
            <a:r>
              <a:rPr lang="en-GB" sz="1200" dirty="0">
                <a:hlinkClick r:id="rId6"/>
              </a:rPr>
              <a:t>https://www.bl.uk/20th-century-literature</a:t>
            </a:r>
            <a:r>
              <a:rPr lang="en-GB" sz="1200" dirty="0"/>
              <a:t> </a:t>
            </a:r>
          </a:p>
        </p:txBody>
      </p:sp>
      <p:sp>
        <p:nvSpPr>
          <p:cNvPr id="6" name="Rectangle 5">
            <a:extLst>
              <a:ext uri="{FF2B5EF4-FFF2-40B4-BE49-F238E27FC236}">
                <a16:creationId xmlns:a16="http://schemas.microsoft.com/office/drawing/2014/main" id="{990B13A9-6AB4-7BCB-D3CD-CF16D5CC6713}"/>
              </a:ext>
            </a:extLst>
          </p:cNvPr>
          <p:cNvSpPr/>
          <p:nvPr/>
        </p:nvSpPr>
        <p:spPr>
          <a:xfrm>
            <a:off x="193966" y="256822"/>
            <a:ext cx="6470070" cy="9392355"/>
          </a:xfrm>
          <a:prstGeom prst="rect">
            <a:avLst/>
          </a:prstGeom>
          <a:noFill/>
          <a:ln w="5715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25079656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DE412A-4F83-83A2-83FE-EB41220169BE}"/>
              </a:ext>
            </a:extLst>
          </p:cNvPr>
          <p:cNvSpPr>
            <a:spLocks noGrp="1"/>
          </p:cNvSpPr>
          <p:nvPr>
            <p:ph type="title"/>
          </p:nvPr>
        </p:nvSpPr>
        <p:spPr>
          <a:xfrm>
            <a:off x="471487" y="256822"/>
            <a:ext cx="5915025" cy="428558"/>
          </a:xfrm>
        </p:spPr>
        <p:txBody>
          <a:bodyPr>
            <a:normAutofit/>
          </a:bodyPr>
          <a:lstStyle/>
          <a:p>
            <a:pPr algn="ctr"/>
            <a:r>
              <a:rPr lang="en-GB" sz="2000" b="1" dirty="0">
                <a:solidFill>
                  <a:srgbClr val="C00000"/>
                </a:solidFill>
                <a:effectLst>
                  <a:outerShdw blurRad="38100" dist="38100" dir="2700000" algn="tl">
                    <a:srgbClr val="000000">
                      <a:alpha val="43137"/>
                    </a:srgbClr>
                  </a:outerShdw>
                </a:effectLst>
                <a:latin typeface="Baguet Script" panose="00000500000000000000" pitchFamily="2" charset="0"/>
              </a:rPr>
              <a:t>Recommended Reading List</a:t>
            </a:r>
          </a:p>
        </p:txBody>
      </p:sp>
      <p:sp>
        <p:nvSpPr>
          <p:cNvPr id="7" name="TextBox 6">
            <a:extLst>
              <a:ext uri="{FF2B5EF4-FFF2-40B4-BE49-F238E27FC236}">
                <a16:creationId xmlns:a16="http://schemas.microsoft.com/office/drawing/2014/main" id="{0816A028-B33F-E8B9-2EE8-10FBA7E16EF9}"/>
              </a:ext>
            </a:extLst>
          </p:cNvPr>
          <p:cNvSpPr txBox="1"/>
          <p:nvPr/>
        </p:nvSpPr>
        <p:spPr>
          <a:xfrm>
            <a:off x="193964" y="414805"/>
            <a:ext cx="5915025" cy="9571851"/>
          </a:xfrm>
          <a:prstGeom prst="rect">
            <a:avLst/>
          </a:prstGeom>
          <a:noFill/>
        </p:spPr>
        <p:txBody>
          <a:bodyPr wrap="square">
            <a:spAutoFit/>
          </a:bodyPr>
          <a:lstStyle/>
          <a:p>
            <a:r>
              <a:rPr lang="en-GB" sz="1400" b="1" dirty="0">
                <a:solidFill>
                  <a:srgbClr val="C00000"/>
                </a:solidFill>
                <a:effectLst>
                  <a:outerShdw blurRad="38100" dist="38100" dir="2700000" algn="tl">
                    <a:srgbClr val="000000">
                      <a:alpha val="43137"/>
                    </a:srgbClr>
                  </a:outerShdw>
                </a:effectLst>
                <a:latin typeface="Baguet Script" panose="00000500000000000000" pitchFamily="2" charset="0"/>
              </a:rPr>
              <a:t>Prose:</a:t>
            </a:r>
          </a:p>
          <a:p>
            <a:pPr marL="171450" indent="-171450">
              <a:buFont typeface="Wingdings" panose="05000000000000000000" pitchFamily="2" charset="2"/>
              <a:buChar char="q"/>
            </a:pPr>
            <a:r>
              <a:rPr lang="en-GB" sz="1100" b="1" dirty="0"/>
              <a:t>Chinua Achebe </a:t>
            </a:r>
            <a:r>
              <a:rPr lang="en-GB" sz="1100" dirty="0"/>
              <a:t>Things Fall Apart</a:t>
            </a:r>
          </a:p>
          <a:p>
            <a:pPr marL="171450" indent="-171450">
              <a:buFont typeface="Wingdings" panose="05000000000000000000" pitchFamily="2" charset="2"/>
              <a:buChar char="q"/>
            </a:pPr>
            <a:r>
              <a:rPr lang="en-GB" sz="1100" b="1" dirty="0"/>
              <a:t>Chimamanda Ngozi Adichie </a:t>
            </a:r>
            <a:r>
              <a:rPr lang="en-GB" sz="1100" dirty="0"/>
              <a:t>Purple Hibiscus, </a:t>
            </a:r>
            <a:r>
              <a:rPr lang="en-GB" sz="1100" dirty="0" err="1"/>
              <a:t>Americanah</a:t>
            </a:r>
            <a:endParaRPr lang="en-GB" sz="1100" dirty="0"/>
          </a:p>
          <a:p>
            <a:pPr marL="171450" indent="-171450">
              <a:buFont typeface="Wingdings" panose="05000000000000000000" pitchFamily="2" charset="2"/>
              <a:buChar char="q"/>
            </a:pPr>
            <a:r>
              <a:rPr lang="en-GB" sz="1100" b="1" dirty="0"/>
              <a:t>Monica Ali </a:t>
            </a:r>
            <a:r>
              <a:rPr lang="en-GB" sz="1100" dirty="0"/>
              <a:t>Brick Lane</a:t>
            </a:r>
          </a:p>
          <a:p>
            <a:pPr marL="171450" indent="-171450">
              <a:buFont typeface="Wingdings" panose="05000000000000000000" pitchFamily="2" charset="2"/>
              <a:buChar char="q"/>
            </a:pPr>
            <a:r>
              <a:rPr lang="en-GB" sz="1100" b="1" dirty="0"/>
              <a:t>Margaret Atwood </a:t>
            </a:r>
            <a:r>
              <a:rPr lang="en-GB" sz="1100" dirty="0"/>
              <a:t>The Handmaid’s Tale, Oryx and Crake, The Blind Assassin, The Testaments</a:t>
            </a:r>
          </a:p>
          <a:p>
            <a:pPr marL="171450" indent="-171450">
              <a:buFont typeface="Wingdings" panose="05000000000000000000" pitchFamily="2" charset="2"/>
              <a:buChar char="q"/>
            </a:pPr>
            <a:r>
              <a:rPr lang="en-GB" sz="1100" b="1" dirty="0"/>
              <a:t>Jane Austen </a:t>
            </a:r>
            <a:r>
              <a:rPr lang="en-GB" sz="1100" dirty="0"/>
              <a:t>Pride and Prejudice, Emma, Sense and Sensibility, Persuasion</a:t>
            </a:r>
          </a:p>
          <a:p>
            <a:pPr marL="171450" indent="-171450">
              <a:buFont typeface="Wingdings" panose="05000000000000000000" pitchFamily="2" charset="2"/>
              <a:buChar char="q"/>
            </a:pPr>
            <a:r>
              <a:rPr lang="en-GB" sz="1100" b="1" dirty="0"/>
              <a:t>Pat Barker</a:t>
            </a:r>
            <a:r>
              <a:rPr lang="en-GB" sz="1100" dirty="0"/>
              <a:t>, Regeneration/The Ghost Road</a:t>
            </a:r>
          </a:p>
          <a:p>
            <a:pPr marL="171450" indent="-171450">
              <a:buFont typeface="Wingdings" panose="05000000000000000000" pitchFamily="2" charset="2"/>
              <a:buChar char="q"/>
            </a:pPr>
            <a:r>
              <a:rPr lang="en-GB" sz="1100" b="1" dirty="0"/>
              <a:t>Julian Barnes, </a:t>
            </a:r>
            <a:r>
              <a:rPr lang="en-GB" sz="1100" dirty="0"/>
              <a:t>A History of the World in 10 ½ Chapters</a:t>
            </a:r>
          </a:p>
          <a:p>
            <a:pPr marL="171450" indent="-171450">
              <a:buFont typeface="Wingdings" panose="05000000000000000000" pitchFamily="2" charset="2"/>
              <a:buChar char="q"/>
            </a:pPr>
            <a:r>
              <a:rPr lang="en-GB" sz="1100" b="1" dirty="0"/>
              <a:t>Louis de </a:t>
            </a:r>
            <a:r>
              <a:rPr lang="en-GB" sz="1100" b="1" dirty="0" err="1"/>
              <a:t>Bernieres</a:t>
            </a:r>
            <a:r>
              <a:rPr lang="en-GB" sz="1100" dirty="0"/>
              <a:t>, Captain Corelli’s Mandolin </a:t>
            </a:r>
          </a:p>
          <a:p>
            <a:pPr marL="171450" indent="-171450">
              <a:buFont typeface="Wingdings" panose="05000000000000000000" pitchFamily="2" charset="2"/>
              <a:buChar char="q"/>
            </a:pPr>
            <a:r>
              <a:rPr lang="en-GB" sz="1100" b="1" dirty="0"/>
              <a:t>Charlotte Brontë </a:t>
            </a:r>
            <a:r>
              <a:rPr lang="en-GB" sz="1100" dirty="0"/>
              <a:t>Jane Eyre </a:t>
            </a:r>
          </a:p>
          <a:p>
            <a:pPr marL="171450" indent="-171450">
              <a:buFont typeface="Wingdings" panose="05000000000000000000" pitchFamily="2" charset="2"/>
              <a:buChar char="q"/>
            </a:pPr>
            <a:r>
              <a:rPr lang="en-GB" sz="1100" b="1" dirty="0"/>
              <a:t>Emily Brontë </a:t>
            </a:r>
            <a:r>
              <a:rPr lang="en-GB" sz="1100" dirty="0"/>
              <a:t>Wuthering Heights</a:t>
            </a:r>
          </a:p>
          <a:p>
            <a:pPr marL="171450" indent="-171450">
              <a:buFont typeface="Wingdings" panose="05000000000000000000" pitchFamily="2" charset="2"/>
              <a:buChar char="q"/>
            </a:pPr>
            <a:r>
              <a:rPr lang="en-GB" sz="1100" b="1" dirty="0"/>
              <a:t>AS Byatt </a:t>
            </a:r>
            <a:r>
              <a:rPr lang="en-GB" sz="1100" dirty="0"/>
              <a:t>Possession</a:t>
            </a:r>
          </a:p>
          <a:p>
            <a:pPr marL="171450" indent="-171450">
              <a:buFont typeface="Wingdings" panose="05000000000000000000" pitchFamily="2" charset="2"/>
              <a:buChar char="q"/>
            </a:pPr>
            <a:r>
              <a:rPr lang="en-GB" sz="1100" b="1" dirty="0"/>
              <a:t>Angela Carter </a:t>
            </a:r>
            <a:r>
              <a:rPr lang="en-GB" sz="1100" dirty="0"/>
              <a:t>The Bloody Chamber, Nights at the Circus, </a:t>
            </a:r>
          </a:p>
          <a:p>
            <a:pPr marL="171450" indent="-171450">
              <a:buFont typeface="Wingdings" panose="05000000000000000000" pitchFamily="2" charset="2"/>
              <a:buChar char="q"/>
            </a:pPr>
            <a:r>
              <a:rPr lang="en-GB" sz="1100" b="1" dirty="0"/>
              <a:t>Joseph Conrad </a:t>
            </a:r>
            <a:r>
              <a:rPr lang="en-GB" sz="1100" dirty="0"/>
              <a:t>The Secret Agent, The Heart of Darkness</a:t>
            </a:r>
          </a:p>
          <a:p>
            <a:pPr marL="171450" indent="-171450">
              <a:buFont typeface="Wingdings" panose="05000000000000000000" pitchFamily="2" charset="2"/>
              <a:buChar char="q"/>
            </a:pPr>
            <a:r>
              <a:rPr lang="en-GB" sz="1100" b="1" dirty="0"/>
              <a:t>Charles Dickens </a:t>
            </a:r>
            <a:r>
              <a:rPr lang="en-GB" sz="1100" dirty="0"/>
              <a:t>Great Expectations, Hard Times, Bleak House</a:t>
            </a:r>
          </a:p>
          <a:p>
            <a:pPr marL="171450" indent="-171450">
              <a:buFont typeface="Wingdings" panose="05000000000000000000" pitchFamily="2" charset="2"/>
              <a:buChar char="q"/>
            </a:pPr>
            <a:r>
              <a:rPr lang="en-GB" sz="1100" b="1" dirty="0"/>
              <a:t>Daphne Du Maurier </a:t>
            </a:r>
            <a:r>
              <a:rPr lang="en-GB" sz="1100" dirty="0"/>
              <a:t>Rebecca</a:t>
            </a:r>
          </a:p>
          <a:p>
            <a:pPr marL="171450" indent="-171450">
              <a:buFont typeface="Wingdings" panose="05000000000000000000" pitchFamily="2" charset="2"/>
              <a:buChar char="q"/>
            </a:pPr>
            <a:r>
              <a:rPr lang="en-GB" sz="1100" b="1" dirty="0"/>
              <a:t>George Eliot </a:t>
            </a:r>
            <a:r>
              <a:rPr lang="en-GB" sz="1100" dirty="0"/>
              <a:t>The Mill on The Floss, Middlemarch</a:t>
            </a:r>
          </a:p>
          <a:p>
            <a:pPr marL="171450" indent="-171450">
              <a:buFont typeface="Wingdings" panose="05000000000000000000" pitchFamily="2" charset="2"/>
              <a:buChar char="q"/>
            </a:pPr>
            <a:r>
              <a:rPr lang="en-GB" sz="1100" b="1" dirty="0"/>
              <a:t>Sebastian Faulks </a:t>
            </a:r>
            <a:r>
              <a:rPr lang="en-GB" sz="1100" dirty="0"/>
              <a:t>Birdsong, Charlotte Gray</a:t>
            </a:r>
          </a:p>
          <a:p>
            <a:pPr marL="171450" indent="-171450">
              <a:buFont typeface="Wingdings" panose="05000000000000000000" pitchFamily="2" charset="2"/>
              <a:buChar char="q"/>
            </a:pPr>
            <a:r>
              <a:rPr lang="en-GB" sz="1100" b="1" dirty="0"/>
              <a:t>F. Scott Fitzgerald </a:t>
            </a:r>
            <a:r>
              <a:rPr lang="en-GB" sz="1100" dirty="0"/>
              <a:t>The Great Gatsby, Tender is the Night</a:t>
            </a:r>
          </a:p>
          <a:p>
            <a:pPr marL="171450" indent="-171450">
              <a:buFont typeface="Wingdings" panose="05000000000000000000" pitchFamily="2" charset="2"/>
              <a:buChar char="q"/>
            </a:pPr>
            <a:r>
              <a:rPr lang="en-GB" sz="1100" b="1" dirty="0"/>
              <a:t>E.M. Forster </a:t>
            </a:r>
            <a:r>
              <a:rPr lang="en-GB" sz="1100" dirty="0"/>
              <a:t>A Room with a View, A Passage to India</a:t>
            </a:r>
          </a:p>
          <a:p>
            <a:pPr marL="171450" indent="-171450">
              <a:buFont typeface="Wingdings" panose="05000000000000000000" pitchFamily="2" charset="2"/>
              <a:buChar char="q"/>
            </a:pPr>
            <a:r>
              <a:rPr lang="en-GB" sz="1100" b="1" dirty="0"/>
              <a:t>Elizabeth Gaskell </a:t>
            </a:r>
            <a:r>
              <a:rPr lang="en-GB" sz="1100" dirty="0"/>
              <a:t>North and South, Wives and Daughters</a:t>
            </a:r>
          </a:p>
          <a:p>
            <a:pPr marL="171450" indent="-171450">
              <a:buFont typeface="Wingdings" panose="05000000000000000000" pitchFamily="2" charset="2"/>
              <a:buChar char="q"/>
            </a:pPr>
            <a:r>
              <a:rPr lang="en-GB" sz="1100" b="1" dirty="0"/>
              <a:t>Gabriel Garcia Marquez </a:t>
            </a:r>
            <a:r>
              <a:rPr lang="en-GB" sz="1100" dirty="0"/>
              <a:t>Love in the Time of Cholera</a:t>
            </a:r>
          </a:p>
          <a:p>
            <a:pPr marL="171450" indent="-171450">
              <a:buFont typeface="Wingdings" panose="05000000000000000000" pitchFamily="2" charset="2"/>
              <a:buChar char="q"/>
            </a:pPr>
            <a:r>
              <a:rPr lang="en-GB" sz="1100" b="1" dirty="0"/>
              <a:t>Graham Greene </a:t>
            </a:r>
            <a:r>
              <a:rPr lang="en-GB" sz="1100" dirty="0"/>
              <a:t>Brighton Rock</a:t>
            </a:r>
          </a:p>
          <a:p>
            <a:pPr marL="171450" indent="-171450">
              <a:buFont typeface="Wingdings" panose="05000000000000000000" pitchFamily="2" charset="2"/>
              <a:buChar char="q"/>
            </a:pPr>
            <a:r>
              <a:rPr lang="en-GB" sz="1100" b="1" dirty="0"/>
              <a:t>Thomas Hardy </a:t>
            </a:r>
            <a:r>
              <a:rPr lang="en-GB" sz="1100" dirty="0"/>
              <a:t>Far from the Madding Crowd, Tess of the D’Urbervilles</a:t>
            </a:r>
          </a:p>
          <a:p>
            <a:pPr marL="171450" indent="-171450">
              <a:buFont typeface="Wingdings" panose="05000000000000000000" pitchFamily="2" charset="2"/>
              <a:buChar char="q"/>
            </a:pPr>
            <a:r>
              <a:rPr lang="en-GB" sz="1100" b="1" dirty="0"/>
              <a:t>L.P. Hartley </a:t>
            </a:r>
            <a:r>
              <a:rPr lang="en-GB" sz="1100" dirty="0"/>
              <a:t>The Go-Between</a:t>
            </a:r>
          </a:p>
          <a:p>
            <a:pPr marL="171450" indent="-171450">
              <a:buFont typeface="Wingdings" panose="05000000000000000000" pitchFamily="2" charset="2"/>
              <a:buChar char="q"/>
            </a:pPr>
            <a:r>
              <a:rPr lang="en-GB" sz="1100" b="1" dirty="0"/>
              <a:t>Ernest Hemingway </a:t>
            </a:r>
            <a:r>
              <a:rPr lang="en-GB" sz="1100" dirty="0"/>
              <a:t>For Whom the Bell Tolls, A Farewell to Arms</a:t>
            </a:r>
          </a:p>
          <a:p>
            <a:pPr marL="171450" indent="-171450">
              <a:buFont typeface="Wingdings" panose="05000000000000000000" pitchFamily="2" charset="2"/>
              <a:buChar char="q"/>
            </a:pPr>
            <a:r>
              <a:rPr lang="en-GB" sz="1100" b="1" dirty="0"/>
              <a:t>Khaled Hosseini </a:t>
            </a:r>
            <a:r>
              <a:rPr lang="en-GB" sz="1100" dirty="0"/>
              <a:t>A Thousand Splendid Suns, The Kite Runner</a:t>
            </a:r>
          </a:p>
          <a:p>
            <a:pPr marL="171450" indent="-171450">
              <a:buFont typeface="Wingdings" panose="05000000000000000000" pitchFamily="2" charset="2"/>
              <a:buChar char="q"/>
            </a:pPr>
            <a:r>
              <a:rPr lang="en-GB" sz="1100" b="1" dirty="0"/>
              <a:t>Aldous Huxley </a:t>
            </a:r>
            <a:r>
              <a:rPr lang="en-GB" sz="1100" dirty="0"/>
              <a:t>Brave New World</a:t>
            </a:r>
          </a:p>
          <a:p>
            <a:pPr marL="171450" indent="-171450">
              <a:buFont typeface="Wingdings" panose="05000000000000000000" pitchFamily="2" charset="2"/>
              <a:buChar char="q"/>
            </a:pPr>
            <a:r>
              <a:rPr lang="en-GB" sz="1100" b="1" dirty="0"/>
              <a:t>Kazuo Ishiguro </a:t>
            </a:r>
            <a:r>
              <a:rPr lang="en-GB" sz="1100" dirty="0"/>
              <a:t>The Remains of the Day, Never Let Me Go</a:t>
            </a:r>
          </a:p>
          <a:p>
            <a:pPr marL="171450" indent="-171450">
              <a:buFont typeface="Wingdings" panose="05000000000000000000" pitchFamily="2" charset="2"/>
              <a:buChar char="q"/>
            </a:pPr>
            <a:r>
              <a:rPr lang="en-GB" sz="1100" b="1" dirty="0"/>
              <a:t>James Joyce </a:t>
            </a:r>
            <a:r>
              <a:rPr lang="en-GB" sz="1100" dirty="0"/>
              <a:t>Portrait of the Artist as a Young Man, Dubliners, Ulysses</a:t>
            </a:r>
          </a:p>
          <a:p>
            <a:pPr marL="171450" indent="-171450">
              <a:buFont typeface="Wingdings" panose="05000000000000000000" pitchFamily="2" charset="2"/>
              <a:buChar char="q"/>
            </a:pPr>
            <a:r>
              <a:rPr lang="en-GB" sz="1100" b="1" dirty="0"/>
              <a:t>Jhumpa Lahiri </a:t>
            </a:r>
            <a:r>
              <a:rPr lang="en-GB" sz="1100" dirty="0"/>
              <a:t>The Namesake</a:t>
            </a:r>
          </a:p>
          <a:p>
            <a:pPr marL="171450" indent="-171450">
              <a:buFont typeface="Wingdings" panose="05000000000000000000" pitchFamily="2" charset="2"/>
              <a:buChar char="q"/>
            </a:pPr>
            <a:r>
              <a:rPr lang="en-GB" sz="1100" b="1" dirty="0"/>
              <a:t>D.H Lawrence </a:t>
            </a:r>
            <a:r>
              <a:rPr lang="en-GB" sz="1100" dirty="0"/>
              <a:t>Sons and Lovers, Women in Love</a:t>
            </a:r>
          </a:p>
          <a:p>
            <a:pPr marL="171450" indent="-171450">
              <a:buFont typeface="Wingdings" panose="05000000000000000000" pitchFamily="2" charset="2"/>
              <a:buChar char="q"/>
            </a:pPr>
            <a:r>
              <a:rPr lang="en-GB" sz="1100" b="1" dirty="0"/>
              <a:t>Harper Lee </a:t>
            </a:r>
            <a:r>
              <a:rPr lang="en-GB" sz="1100" dirty="0"/>
              <a:t>To Kill a Mockingbird</a:t>
            </a:r>
          </a:p>
          <a:p>
            <a:pPr marL="171450" indent="-171450">
              <a:buFont typeface="Wingdings" panose="05000000000000000000" pitchFamily="2" charset="2"/>
              <a:buChar char="q"/>
            </a:pPr>
            <a:r>
              <a:rPr lang="en-GB" sz="1100" b="1" dirty="0"/>
              <a:t>Andrea Levy </a:t>
            </a:r>
            <a:r>
              <a:rPr lang="en-GB" sz="1100" dirty="0"/>
              <a:t>Small Island</a:t>
            </a:r>
          </a:p>
          <a:p>
            <a:pPr marL="171450" indent="-171450">
              <a:buFont typeface="Wingdings" panose="05000000000000000000" pitchFamily="2" charset="2"/>
              <a:buChar char="q"/>
            </a:pPr>
            <a:r>
              <a:rPr lang="en-GB" sz="1100" b="1" dirty="0"/>
              <a:t>Hilary Mantel </a:t>
            </a:r>
            <a:r>
              <a:rPr lang="en-GB" sz="1100" dirty="0"/>
              <a:t>Wolf Hall, Bring out the Bodies</a:t>
            </a:r>
          </a:p>
          <a:p>
            <a:pPr marL="171450" indent="-171450">
              <a:buFont typeface="Wingdings" panose="05000000000000000000" pitchFamily="2" charset="2"/>
              <a:buChar char="q"/>
            </a:pPr>
            <a:r>
              <a:rPr lang="en-GB" sz="1100" b="1" dirty="0"/>
              <a:t>Ian McEwan </a:t>
            </a:r>
            <a:r>
              <a:rPr lang="en-GB" sz="1100" dirty="0"/>
              <a:t>Atonement, Enduring Love</a:t>
            </a:r>
          </a:p>
          <a:p>
            <a:pPr marL="171450" indent="-171450">
              <a:buFont typeface="Wingdings" panose="05000000000000000000" pitchFamily="2" charset="2"/>
              <a:buChar char="q"/>
            </a:pPr>
            <a:r>
              <a:rPr lang="en-GB" sz="1100" b="1" dirty="0"/>
              <a:t>Toni Morrison </a:t>
            </a:r>
            <a:r>
              <a:rPr lang="en-GB" sz="1100" dirty="0"/>
              <a:t>Beloved</a:t>
            </a:r>
          </a:p>
          <a:p>
            <a:pPr marL="171450" indent="-171450">
              <a:buFont typeface="Wingdings" panose="05000000000000000000" pitchFamily="2" charset="2"/>
              <a:buChar char="q"/>
            </a:pPr>
            <a:r>
              <a:rPr lang="en-GB" sz="1100" b="1" dirty="0"/>
              <a:t>Iris Murdoch </a:t>
            </a:r>
            <a:r>
              <a:rPr lang="en-GB" sz="1100" dirty="0"/>
              <a:t>The Bell, The sea, the sea</a:t>
            </a:r>
          </a:p>
          <a:p>
            <a:pPr marL="171450" indent="-171450">
              <a:buFont typeface="Wingdings" panose="05000000000000000000" pitchFamily="2" charset="2"/>
              <a:buChar char="q"/>
            </a:pPr>
            <a:r>
              <a:rPr lang="en-GB" sz="1100" b="1" dirty="0"/>
              <a:t>Vladimir </a:t>
            </a:r>
            <a:r>
              <a:rPr lang="en-GB" sz="1100" b="1" dirty="0" err="1"/>
              <a:t>Nobokov</a:t>
            </a:r>
            <a:r>
              <a:rPr lang="en-GB" sz="1100" dirty="0"/>
              <a:t>, Lolita </a:t>
            </a:r>
          </a:p>
          <a:p>
            <a:pPr marL="171450" indent="-171450">
              <a:buFont typeface="Wingdings" panose="05000000000000000000" pitchFamily="2" charset="2"/>
              <a:buChar char="q"/>
            </a:pPr>
            <a:r>
              <a:rPr lang="en-GB" sz="1100" b="1" dirty="0"/>
              <a:t>George Orwell </a:t>
            </a:r>
            <a:r>
              <a:rPr lang="en-GB" sz="1100" dirty="0"/>
              <a:t>Nineteen Eighty-Four</a:t>
            </a:r>
          </a:p>
          <a:p>
            <a:pPr marL="171450" indent="-171450">
              <a:buFont typeface="Wingdings" panose="05000000000000000000" pitchFamily="2" charset="2"/>
              <a:buChar char="q"/>
            </a:pPr>
            <a:r>
              <a:rPr lang="en-GB" sz="1100" b="1" dirty="0"/>
              <a:t>David Nicholls</a:t>
            </a:r>
            <a:r>
              <a:rPr lang="en-GB" sz="1100" dirty="0"/>
              <a:t>, One Day </a:t>
            </a:r>
          </a:p>
          <a:p>
            <a:pPr marL="171450" indent="-171450">
              <a:buFont typeface="Wingdings" panose="05000000000000000000" pitchFamily="2" charset="2"/>
              <a:buChar char="q"/>
            </a:pPr>
            <a:r>
              <a:rPr lang="en-GB" sz="1100" b="1" dirty="0"/>
              <a:t>Arundhati Roy </a:t>
            </a:r>
            <a:r>
              <a:rPr lang="en-GB" sz="1100" dirty="0"/>
              <a:t>The God of Small Things</a:t>
            </a:r>
          </a:p>
          <a:p>
            <a:pPr marL="171450" indent="-171450">
              <a:buFont typeface="Wingdings" panose="05000000000000000000" pitchFamily="2" charset="2"/>
              <a:buChar char="q"/>
            </a:pPr>
            <a:r>
              <a:rPr lang="en-GB" sz="1100" b="1" dirty="0"/>
              <a:t>Sylvia Plath </a:t>
            </a:r>
            <a:r>
              <a:rPr lang="en-GB" sz="1100" dirty="0"/>
              <a:t>The Bell Jar</a:t>
            </a:r>
          </a:p>
          <a:p>
            <a:pPr marL="171450" indent="-171450">
              <a:buFont typeface="Wingdings" panose="05000000000000000000" pitchFamily="2" charset="2"/>
              <a:buChar char="q"/>
            </a:pPr>
            <a:r>
              <a:rPr lang="en-GB" sz="1100" b="1" dirty="0"/>
              <a:t>Annie Proulx </a:t>
            </a:r>
            <a:r>
              <a:rPr lang="en-GB" sz="1100" dirty="0"/>
              <a:t>Postcards, The Shipping News</a:t>
            </a:r>
          </a:p>
          <a:p>
            <a:pPr marL="171450" indent="-171450">
              <a:buFont typeface="Wingdings" panose="05000000000000000000" pitchFamily="2" charset="2"/>
              <a:buChar char="q"/>
            </a:pPr>
            <a:r>
              <a:rPr lang="en-GB" sz="1100" b="1" dirty="0"/>
              <a:t>Jean Rhys </a:t>
            </a:r>
            <a:r>
              <a:rPr lang="en-GB" sz="1100" dirty="0"/>
              <a:t>Wide Sargasso Sea</a:t>
            </a:r>
          </a:p>
          <a:p>
            <a:pPr marL="171450" indent="-171450">
              <a:buFont typeface="Wingdings" panose="05000000000000000000" pitchFamily="2" charset="2"/>
              <a:buChar char="q"/>
            </a:pPr>
            <a:r>
              <a:rPr lang="en-GB" sz="1100" b="1" dirty="0"/>
              <a:t>John Steinbeck </a:t>
            </a:r>
            <a:r>
              <a:rPr lang="en-GB" sz="1100" dirty="0"/>
              <a:t>The Grapes of Wrath, East of Eden</a:t>
            </a:r>
          </a:p>
          <a:p>
            <a:pPr marL="171450" indent="-171450">
              <a:buFont typeface="Wingdings" panose="05000000000000000000" pitchFamily="2" charset="2"/>
              <a:buChar char="q"/>
            </a:pPr>
            <a:r>
              <a:rPr lang="en-GB" sz="1100" b="1" dirty="0"/>
              <a:t>J.D Salinger, </a:t>
            </a:r>
            <a:r>
              <a:rPr lang="en-GB" sz="1100" dirty="0"/>
              <a:t>The Catcher in the Rye </a:t>
            </a:r>
          </a:p>
          <a:p>
            <a:pPr marL="171450" indent="-171450">
              <a:buFont typeface="Wingdings" panose="05000000000000000000" pitchFamily="2" charset="2"/>
              <a:buChar char="q"/>
            </a:pPr>
            <a:r>
              <a:rPr lang="en-GB" sz="1100" b="1" dirty="0"/>
              <a:t>Mary Shelley</a:t>
            </a:r>
            <a:r>
              <a:rPr lang="en-GB" sz="1100" dirty="0"/>
              <a:t>, Frankenstein</a:t>
            </a:r>
          </a:p>
          <a:p>
            <a:pPr marL="171450" indent="-171450">
              <a:buFont typeface="Wingdings" panose="05000000000000000000" pitchFamily="2" charset="2"/>
              <a:buChar char="q"/>
            </a:pPr>
            <a:r>
              <a:rPr lang="en-GB" sz="1100" b="1" dirty="0"/>
              <a:t>Zadie Smith </a:t>
            </a:r>
            <a:r>
              <a:rPr lang="en-GB" sz="1100" dirty="0"/>
              <a:t>White Teeth, NW, On Beauty</a:t>
            </a:r>
          </a:p>
          <a:p>
            <a:pPr marL="171450" indent="-171450">
              <a:buFont typeface="Wingdings" panose="05000000000000000000" pitchFamily="2" charset="2"/>
              <a:buChar char="q"/>
            </a:pPr>
            <a:r>
              <a:rPr lang="en-GB" sz="1100" b="1" dirty="0"/>
              <a:t>Bram Stoker </a:t>
            </a:r>
            <a:r>
              <a:rPr lang="en-GB" sz="1100" dirty="0"/>
              <a:t>Dracula</a:t>
            </a:r>
          </a:p>
          <a:p>
            <a:pPr marL="171450" indent="-171450">
              <a:buFont typeface="Wingdings" panose="05000000000000000000" pitchFamily="2" charset="2"/>
              <a:buChar char="q"/>
            </a:pPr>
            <a:r>
              <a:rPr lang="en-GB" sz="1100" b="1" dirty="0"/>
              <a:t>Alice Walker </a:t>
            </a:r>
            <a:r>
              <a:rPr lang="en-GB" sz="1100" dirty="0"/>
              <a:t>The Colour Purple</a:t>
            </a:r>
          </a:p>
          <a:p>
            <a:pPr marL="171450" indent="-171450">
              <a:buFont typeface="Wingdings" panose="05000000000000000000" pitchFamily="2" charset="2"/>
              <a:buChar char="q"/>
            </a:pPr>
            <a:r>
              <a:rPr lang="en-GB" sz="1100" b="1" dirty="0"/>
              <a:t>Sarah Waters </a:t>
            </a:r>
            <a:r>
              <a:rPr lang="en-GB" sz="1100" dirty="0"/>
              <a:t>The Little Stranger</a:t>
            </a:r>
          </a:p>
          <a:p>
            <a:pPr marL="171450" indent="-171450">
              <a:buFont typeface="Wingdings" panose="05000000000000000000" pitchFamily="2" charset="2"/>
              <a:buChar char="q"/>
            </a:pPr>
            <a:r>
              <a:rPr lang="en-GB" sz="1100" b="1" dirty="0"/>
              <a:t>Oscar Wilde, </a:t>
            </a:r>
            <a:r>
              <a:rPr lang="en-GB" sz="1100" dirty="0"/>
              <a:t>The Picture of Dorian Grey </a:t>
            </a:r>
          </a:p>
          <a:p>
            <a:pPr marL="171450" indent="-171450">
              <a:buFont typeface="Wingdings" panose="05000000000000000000" pitchFamily="2" charset="2"/>
              <a:buChar char="q"/>
            </a:pPr>
            <a:r>
              <a:rPr lang="en-GB" sz="1100" b="1" dirty="0"/>
              <a:t>Jeanette Winterson </a:t>
            </a:r>
            <a:r>
              <a:rPr lang="en-GB" sz="1100" dirty="0"/>
              <a:t>Oranges are not the only Fruit</a:t>
            </a:r>
          </a:p>
          <a:p>
            <a:pPr marL="171450" indent="-171450">
              <a:buFont typeface="Wingdings" panose="05000000000000000000" pitchFamily="2" charset="2"/>
              <a:buChar char="q"/>
            </a:pPr>
            <a:r>
              <a:rPr lang="en-GB" sz="1100" b="1" dirty="0"/>
              <a:t>Virginia Woolf </a:t>
            </a:r>
            <a:r>
              <a:rPr lang="en-GB" sz="1100" dirty="0"/>
              <a:t>Mrs. Dalloway, To the Lighthouse</a:t>
            </a:r>
          </a:p>
        </p:txBody>
      </p:sp>
      <p:sp>
        <p:nvSpPr>
          <p:cNvPr id="10" name="Rectangle 9">
            <a:extLst>
              <a:ext uri="{FF2B5EF4-FFF2-40B4-BE49-F238E27FC236}">
                <a16:creationId xmlns:a16="http://schemas.microsoft.com/office/drawing/2014/main" id="{A6A203F1-838F-11CF-0835-E4B8AF9453D0}"/>
              </a:ext>
            </a:extLst>
          </p:cNvPr>
          <p:cNvSpPr/>
          <p:nvPr/>
        </p:nvSpPr>
        <p:spPr>
          <a:xfrm>
            <a:off x="193966" y="240780"/>
            <a:ext cx="6470070" cy="9571851"/>
          </a:xfrm>
          <a:prstGeom prst="rect">
            <a:avLst/>
          </a:prstGeom>
          <a:noFill/>
          <a:ln w="5715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TextBox 10">
            <a:extLst>
              <a:ext uri="{FF2B5EF4-FFF2-40B4-BE49-F238E27FC236}">
                <a16:creationId xmlns:a16="http://schemas.microsoft.com/office/drawing/2014/main" id="{6BA0BD0B-549E-195C-E2BD-0DA00E10ECF2}"/>
              </a:ext>
            </a:extLst>
          </p:cNvPr>
          <p:cNvSpPr txBox="1"/>
          <p:nvPr/>
        </p:nvSpPr>
        <p:spPr>
          <a:xfrm>
            <a:off x="3681629" y="5986740"/>
            <a:ext cx="3429000" cy="1661993"/>
          </a:xfrm>
          <a:prstGeom prst="rect">
            <a:avLst/>
          </a:prstGeom>
          <a:noFill/>
        </p:spPr>
        <p:txBody>
          <a:bodyPr wrap="square">
            <a:spAutoFit/>
          </a:bodyPr>
          <a:lstStyle/>
          <a:p>
            <a:r>
              <a:rPr lang="en-GB" sz="1400" b="1" dirty="0">
                <a:solidFill>
                  <a:srgbClr val="C00000"/>
                </a:solidFill>
                <a:effectLst>
                  <a:outerShdw blurRad="38100" dist="38100" dir="2700000" algn="tl">
                    <a:srgbClr val="000000">
                      <a:alpha val="43137"/>
                    </a:srgbClr>
                  </a:outerShdw>
                </a:effectLst>
                <a:latin typeface="Baguet Script" panose="00000500000000000000" pitchFamily="2" charset="0"/>
              </a:rPr>
              <a:t>Looking for a book recommendation?</a:t>
            </a:r>
          </a:p>
          <a:p>
            <a:r>
              <a:rPr lang="en-GB" sz="1400" b="1" dirty="0"/>
              <a:t>Literary Awards: </a:t>
            </a:r>
          </a:p>
          <a:p>
            <a:pPr marL="171450" indent="-171450">
              <a:buFont typeface="Wingdings" panose="05000000000000000000" pitchFamily="2" charset="2"/>
              <a:buChar char="Ø"/>
            </a:pPr>
            <a:r>
              <a:rPr lang="en-GB" sz="1200" dirty="0"/>
              <a:t>Nobel Prize for Literature</a:t>
            </a:r>
          </a:p>
          <a:p>
            <a:pPr marL="171450" indent="-171450">
              <a:buFont typeface="Wingdings" panose="05000000000000000000" pitchFamily="2" charset="2"/>
              <a:buChar char="Ø"/>
            </a:pPr>
            <a:r>
              <a:rPr lang="en-GB" sz="1200" dirty="0"/>
              <a:t>Pulitzer Prize</a:t>
            </a:r>
          </a:p>
          <a:p>
            <a:pPr marL="171450" indent="-171450">
              <a:buFont typeface="Wingdings" panose="05000000000000000000" pitchFamily="2" charset="2"/>
              <a:buChar char="Ø"/>
            </a:pPr>
            <a:r>
              <a:rPr lang="en-GB" sz="1200" dirty="0"/>
              <a:t>Booker Prize</a:t>
            </a:r>
          </a:p>
          <a:p>
            <a:pPr marL="171450" indent="-171450">
              <a:buFont typeface="Wingdings" panose="05000000000000000000" pitchFamily="2" charset="2"/>
              <a:buChar char="Ø"/>
            </a:pPr>
            <a:r>
              <a:rPr lang="en-GB" sz="1200" dirty="0"/>
              <a:t>Costa Book Awards</a:t>
            </a:r>
          </a:p>
          <a:p>
            <a:pPr marL="171450" indent="-171450">
              <a:buFont typeface="Wingdings" panose="05000000000000000000" pitchFamily="2" charset="2"/>
              <a:buChar char="Ø"/>
            </a:pPr>
            <a:r>
              <a:rPr lang="en-GB" sz="1200" dirty="0"/>
              <a:t>Women's Prize for Fiction</a:t>
            </a:r>
          </a:p>
          <a:p>
            <a:pPr marL="171450" indent="-171450">
              <a:buFont typeface="Wingdings" panose="05000000000000000000" pitchFamily="2" charset="2"/>
              <a:buChar char="Ø"/>
            </a:pPr>
            <a:r>
              <a:rPr lang="en-GB" sz="1200" dirty="0"/>
              <a:t>British Book Awards</a:t>
            </a:r>
          </a:p>
        </p:txBody>
      </p:sp>
      <p:sp>
        <p:nvSpPr>
          <p:cNvPr id="12" name="TextBox 11">
            <a:extLst>
              <a:ext uri="{FF2B5EF4-FFF2-40B4-BE49-F238E27FC236}">
                <a16:creationId xmlns:a16="http://schemas.microsoft.com/office/drawing/2014/main" id="{393EEA71-2911-CE89-1119-FB4C43897457}"/>
              </a:ext>
            </a:extLst>
          </p:cNvPr>
          <p:cNvSpPr txBox="1"/>
          <p:nvPr/>
        </p:nvSpPr>
        <p:spPr>
          <a:xfrm>
            <a:off x="3681629" y="7468950"/>
            <a:ext cx="2982406" cy="1015663"/>
          </a:xfrm>
          <a:prstGeom prst="rect">
            <a:avLst/>
          </a:prstGeom>
          <a:noFill/>
        </p:spPr>
        <p:txBody>
          <a:bodyPr wrap="square" rtlCol="0">
            <a:spAutoFit/>
          </a:bodyPr>
          <a:lstStyle/>
          <a:p>
            <a:r>
              <a:rPr lang="en-GB" sz="1200" b="1" i="1" dirty="0"/>
              <a:t>Or go online for up to date book clubs for new recommendations!</a:t>
            </a:r>
          </a:p>
          <a:p>
            <a:r>
              <a:rPr lang="en-GB" sz="1200" b="0" i="0" dirty="0">
                <a:solidFill>
                  <a:srgbClr val="000000"/>
                </a:solidFill>
                <a:effectLst/>
              </a:rPr>
              <a:t>Reese’s Book Club x Hello Sunshine</a:t>
            </a:r>
          </a:p>
          <a:p>
            <a:r>
              <a:rPr lang="en-GB" sz="1200" b="0" i="0" dirty="0">
                <a:solidFill>
                  <a:srgbClr val="000000"/>
                </a:solidFill>
                <a:effectLst/>
              </a:rPr>
              <a:t>Emma Watson’s book club, </a:t>
            </a:r>
            <a:r>
              <a:rPr lang="en-GB" sz="1200" b="0" i="0" u="sng" dirty="0">
                <a:effectLst/>
                <a:hlinkClick r:id="rId2"/>
              </a:rPr>
              <a:t>Our Shared Shelf</a:t>
            </a:r>
            <a:endParaRPr lang="en-GB" sz="1200" b="0" i="0" dirty="0">
              <a:solidFill>
                <a:srgbClr val="000000"/>
              </a:solidFill>
              <a:effectLst/>
            </a:endParaRPr>
          </a:p>
          <a:p>
            <a:r>
              <a:rPr lang="en-GB" sz="1200" b="0" i="0" dirty="0">
                <a:solidFill>
                  <a:srgbClr val="000000"/>
                </a:solidFill>
                <a:effectLst/>
              </a:rPr>
              <a:t>Emma Roberts and Karah Preiss run </a:t>
            </a:r>
            <a:r>
              <a:rPr lang="en-GB" sz="1200" b="0" i="0" u="sng" dirty="0">
                <a:effectLst/>
                <a:hlinkClick r:id="rId3"/>
              </a:rPr>
              <a:t>Belletrist</a:t>
            </a:r>
            <a:endParaRPr lang="en-GB" sz="1200" b="1" i="1" dirty="0"/>
          </a:p>
        </p:txBody>
      </p:sp>
    </p:spTree>
    <p:extLst>
      <p:ext uri="{BB962C8B-B14F-4D97-AF65-F5344CB8AC3E}">
        <p14:creationId xmlns:p14="http://schemas.microsoft.com/office/powerpoint/2010/main" val="27132722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DF50584-ED5B-556E-86FD-9D558543EADA}"/>
              </a:ext>
            </a:extLst>
          </p:cNvPr>
          <p:cNvSpPr txBox="1"/>
          <p:nvPr/>
        </p:nvSpPr>
        <p:spPr>
          <a:xfrm>
            <a:off x="400268" y="216426"/>
            <a:ext cx="3429000" cy="4801314"/>
          </a:xfrm>
          <a:prstGeom prst="rect">
            <a:avLst/>
          </a:prstGeom>
          <a:noFill/>
        </p:spPr>
        <p:txBody>
          <a:bodyPr wrap="square">
            <a:spAutoFit/>
          </a:bodyPr>
          <a:lstStyle/>
          <a:p>
            <a:r>
              <a:rPr lang="en-GB" b="1" dirty="0">
                <a:solidFill>
                  <a:srgbClr val="C00000"/>
                </a:solidFill>
                <a:effectLst>
                  <a:outerShdw blurRad="38100" dist="38100" dir="2700000" algn="tl">
                    <a:srgbClr val="000000">
                      <a:alpha val="43137"/>
                    </a:srgbClr>
                  </a:outerShdw>
                </a:effectLst>
                <a:latin typeface="Baguet Script" panose="00000500000000000000" pitchFamily="2" charset="0"/>
              </a:rPr>
              <a:t>Poetry</a:t>
            </a:r>
            <a:r>
              <a:rPr lang="en-GB" b="1" dirty="0">
                <a:solidFill>
                  <a:srgbClr val="C00000"/>
                </a:solidFill>
                <a:latin typeface="Baguet Script" panose="00000500000000000000" pitchFamily="2" charset="0"/>
              </a:rPr>
              <a:t>:</a:t>
            </a:r>
          </a:p>
          <a:p>
            <a:r>
              <a:rPr lang="en-GB" sz="1200" dirty="0"/>
              <a:t>Simon Armitage</a:t>
            </a:r>
          </a:p>
          <a:p>
            <a:r>
              <a:rPr lang="en-GB" sz="1200" dirty="0"/>
              <a:t>WH Auden</a:t>
            </a:r>
          </a:p>
          <a:p>
            <a:r>
              <a:rPr lang="en-GB" sz="1200" dirty="0"/>
              <a:t>William Blake</a:t>
            </a:r>
          </a:p>
          <a:p>
            <a:r>
              <a:rPr lang="en-GB" sz="1200" dirty="0"/>
              <a:t>Evan Boland</a:t>
            </a:r>
          </a:p>
          <a:p>
            <a:r>
              <a:rPr lang="en-GB" sz="1200" dirty="0"/>
              <a:t>Elizabeth Barrett Browning</a:t>
            </a:r>
          </a:p>
          <a:p>
            <a:r>
              <a:rPr lang="en-GB" sz="1200" dirty="0"/>
              <a:t>Lord Byron</a:t>
            </a:r>
          </a:p>
          <a:p>
            <a:r>
              <a:rPr lang="en-GB" sz="1200" dirty="0"/>
              <a:t>Geoffrey Chaucer</a:t>
            </a:r>
          </a:p>
          <a:p>
            <a:r>
              <a:rPr lang="en-GB" sz="1200" dirty="0"/>
              <a:t>ST Coleridge</a:t>
            </a:r>
          </a:p>
          <a:p>
            <a:r>
              <a:rPr lang="en-GB" sz="1200" dirty="0"/>
              <a:t>Emily Dickinson</a:t>
            </a:r>
          </a:p>
          <a:p>
            <a:r>
              <a:rPr lang="en-GB" sz="1200" dirty="0"/>
              <a:t>Carol Ann Duffy</a:t>
            </a:r>
          </a:p>
          <a:p>
            <a:r>
              <a:rPr lang="en-GB" sz="1200" dirty="0"/>
              <a:t>TS Eliot</a:t>
            </a:r>
          </a:p>
          <a:p>
            <a:r>
              <a:rPr lang="en-GB" sz="1200" dirty="0"/>
              <a:t>Seamus Heaney</a:t>
            </a:r>
          </a:p>
          <a:p>
            <a:r>
              <a:rPr lang="en-GB" sz="1200" dirty="0"/>
              <a:t>Ted Hughes</a:t>
            </a:r>
          </a:p>
          <a:p>
            <a:r>
              <a:rPr lang="en-GB" sz="1200" dirty="0"/>
              <a:t>John Keats</a:t>
            </a:r>
          </a:p>
          <a:p>
            <a:r>
              <a:rPr lang="en-GB" sz="1200" dirty="0"/>
              <a:t>Philip Larkin</a:t>
            </a:r>
          </a:p>
          <a:p>
            <a:r>
              <a:rPr lang="en-GB" sz="1200" dirty="0"/>
              <a:t>John Milton</a:t>
            </a:r>
          </a:p>
          <a:p>
            <a:r>
              <a:rPr lang="en-GB" sz="1200" dirty="0"/>
              <a:t>Wilfred Owen</a:t>
            </a:r>
          </a:p>
          <a:p>
            <a:r>
              <a:rPr lang="en-GB" sz="1200" dirty="0"/>
              <a:t>Sylvia Plath</a:t>
            </a:r>
          </a:p>
          <a:p>
            <a:r>
              <a:rPr lang="en-GB" sz="1200" dirty="0"/>
              <a:t>Christina Rossetti</a:t>
            </a:r>
          </a:p>
          <a:p>
            <a:r>
              <a:rPr lang="en-GB" sz="1200" dirty="0"/>
              <a:t>Jacob Sam-La Rose</a:t>
            </a:r>
          </a:p>
          <a:p>
            <a:r>
              <a:rPr lang="en-GB" sz="1200" dirty="0"/>
              <a:t>Siegfried Sassoon</a:t>
            </a:r>
          </a:p>
          <a:p>
            <a:r>
              <a:rPr lang="en-GB" sz="1200" dirty="0"/>
              <a:t>Percy Shelley</a:t>
            </a:r>
          </a:p>
          <a:p>
            <a:r>
              <a:rPr lang="en-GB" sz="1200" dirty="0"/>
              <a:t>Alfred Lord Tennyson</a:t>
            </a:r>
          </a:p>
          <a:p>
            <a:r>
              <a:rPr lang="en-GB" sz="1200" dirty="0"/>
              <a:t>William Wordsworth</a:t>
            </a:r>
          </a:p>
        </p:txBody>
      </p:sp>
      <p:sp>
        <p:nvSpPr>
          <p:cNvPr id="9" name="TextBox 8">
            <a:extLst>
              <a:ext uri="{FF2B5EF4-FFF2-40B4-BE49-F238E27FC236}">
                <a16:creationId xmlns:a16="http://schemas.microsoft.com/office/drawing/2014/main" id="{D2B970D9-4955-AC3B-1DD3-C75E2392E10E}"/>
              </a:ext>
            </a:extLst>
          </p:cNvPr>
          <p:cNvSpPr txBox="1"/>
          <p:nvPr/>
        </p:nvSpPr>
        <p:spPr>
          <a:xfrm>
            <a:off x="3900488" y="5032529"/>
            <a:ext cx="2721985" cy="4616648"/>
          </a:xfrm>
          <a:prstGeom prst="rect">
            <a:avLst/>
          </a:prstGeom>
          <a:noFill/>
        </p:spPr>
        <p:txBody>
          <a:bodyPr wrap="square">
            <a:spAutoFit/>
          </a:bodyPr>
          <a:lstStyle/>
          <a:p>
            <a:r>
              <a:rPr lang="en-GB" b="1" dirty="0">
                <a:solidFill>
                  <a:srgbClr val="C00000"/>
                </a:solidFill>
                <a:effectLst>
                  <a:outerShdw blurRad="38100" dist="38100" dir="2700000" algn="tl">
                    <a:srgbClr val="000000">
                      <a:alpha val="43137"/>
                    </a:srgbClr>
                  </a:outerShdw>
                </a:effectLst>
              </a:rPr>
              <a:t>Drama:</a:t>
            </a:r>
          </a:p>
          <a:p>
            <a:r>
              <a:rPr lang="en-GB" sz="1200" dirty="0"/>
              <a:t>You could also try and watch performances of work by the following dramatists:</a:t>
            </a:r>
          </a:p>
          <a:p>
            <a:pPr marL="171450" indent="-171450">
              <a:buFont typeface="Arial" panose="020B0604020202020204" pitchFamily="34" charset="0"/>
              <a:buChar char="•"/>
            </a:pPr>
            <a:r>
              <a:rPr lang="en-GB" sz="1200" dirty="0"/>
              <a:t>Samuel Beckett </a:t>
            </a:r>
          </a:p>
          <a:p>
            <a:pPr marL="171450" indent="-171450">
              <a:buFont typeface="Arial" panose="020B0604020202020204" pitchFamily="34" charset="0"/>
              <a:buChar char="•"/>
            </a:pPr>
            <a:r>
              <a:rPr lang="en-GB" sz="1200" dirty="0"/>
              <a:t>Alan Bennett </a:t>
            </a:r>
          </a:p>
          <a:p>
            <a:pPr marL="171450" indent="-171450">
              <a:buFont typeface="Arial" panose="020B0604020202020204" pitchFamily="34" charset="0"/>
              <a:buChar char="•"/>
            </a:pPr>
            <a:r>
              <a:rPr lang="en-GB" sz="1200" dirty="0"/>
              <a:t>Bertolt Brecht </a:t>
            </a:r>
          </a:p>
          <a:p>
            <a:pPr marL="171450" indent="-171450">
              <a:buFont typeface="Arial" panose="020B0604020202020204" pitchFamily="34" charset="0"/>
              <a:buChar char="•"/>
            </a:pPr>
            <a:r>
              <a:rPr lang="en-GB" sz="1200" dirty="0"/>
              <a:t>Jez Butterworth</a:t>
            </a:r>
          </a:p>
          <a:p>
            <a:pPr marL="171450" indent="-171450">
              <a:buFont typeface="Arial" panose="020B0604020202020204" pitchFamily="34" charset="0"/>
              <a:buChar char="•"/>
            </a:pPr>
            <a:r>
              <a:rPr lang="en-GB" sz="1200" dirty="0"/>
              <a:t>Anton Chekhov </a:t>
            </a:r>
          </a:p>
          <a:p>
            <a:pPr marL="171450" indent="-171450">
              <a:buFont typeface="Arial" panose="020B0604020202020204" pitchFamily="34" charset="0"/>
              <a:buChar char="•"/>
            </a:pPr>
            <a:r>
              <a:rPr lang="en-GB" sz="1200" dirty="0"/>
              <a:t>Shelagh Delaney </a:t>
            </a:r>
          </a:p>
          <a:p>
            <a:pPr marL="171450" indent="-171450">
              <a:buFont typeface="Arial" panose="020B0604020202020204" pitchFamily="34" charset="0"/>
              <a:buChar char="•"/>
            </a:pPr>
            <a:r>
              <a:rPr lang="en-GB" sz="1200" dirty="0"/>
              <a:t>Brian Friel</a:t>
            </a:r>
          </a:p>
          <a:p>
            <a:pPr marL="171450" indent="-171450">
              <a:buFont typeface="Arial" panose="020B0604020202020204" pitchFamily="34" charset="0"/>
              <a:buChar char="•"/>
            </a:pPr>
            <a:r>
              <a:rPr lang="en-GB" sz="1200" dirty="0"/>
              <a:t>Henrik Ibsen</a:t>
            </a:r>
          </a:p>
          <a:p>
            <a:pPr marL="171450" indent="-171450">
              <a:buFont typeface="Arial" panose="020B0604020202020204" pitchFamily="34" charset="0"/>
              <a:buChar char="•"/>
            </a:pPr>
            <a:r>
              <a:rPr lang="en-GB" sz="1200" dirty="0"/>
              <a:t>Arthur Miller </a:t>
            </a:r>
          </a:p>
          <a:p>
            <a:pPr marL="171450" indent="-171450">
              <a:buFont typeface="Arial" panose="020B0604020202020204" pitchFamily="34" charset="0"/>
              <a:buChar char="•"/>
            </a:pPr>
            <a:r>
              <a:rPr lang="en-GB" sz="1200" dirty="0"/>
              <a:t>Harold Pinter </a:t>
            </a:r>
          </a:p>
          <a:p>
            <a:pPr marL="171450" indent="-171450">
              <a:buFont typeface="Arial" panose="020B0604020202020204" pitchFamily="34" charset="0"/>
              <a:buChar char="•"/>
            </a:pPr>
            <a:r>
              <a:rPr lang="en-GB" sz="1200" dirty="0"/>
              <a:t>William Shakespeare </a:t>
            </a:r>
          </a:p>
          <a:p>
            <a:pPr marL="171450" indent="-171450">
              <a:buFont typeface="Arial" panose="020B0604020202020204" pitchFamily="34" charset="0"/>
              <a:buChar char="•"/>
            </a:pPr>
            <a:r>
              <a:rPr lang="en-GB" sz="1200" dirty="0"/>
              <a:t>George Bernard Shaw </a:t>
            </a:r>
          </a:p>
          <a:p>
            <a:pPr marL="171450" indent="-171450">
              <a:buFont typeface="Arial" panose="020B0604020202020204" pitchFamily="34" charset="0"/>
              <a:buChar char="•"/>
            </a:pPr>
            <a:r>
              <a:rPr lang="en-GB" sz="1200" dirty="0"/>
              <a:t>Richard Brinsley Sheridan </a:t>
            </a:r>
          </a:p>
          <a:p>
            <a:pPr marL="171450" indent="-171450">
              <a:buFont typeface="Arial" panose="020B0604020202020204" pitchFamily="34" charset="0"/>
              <a:buChar char="•"/>
            </a:pPr>
            <a:r>
              <a:rPr lang="en-GB" sz="1200" dirty="0"/>
              <a:t>Polly </a:t>
            </a:r>
            <a:r>
              <a:rPr lang="en-GB" sz="1200" dirty="0" err="1"/>
              <a:t>Stenham</a:t>
            </a:r>
            <a:endParaRPr lang="en-GB" sz="1200" dirty="0"/>
          </a:p>
          <a:p>
            <a:pPr marL="171450" indent="-171450">
              <a:buFont typeface="Arial" panose="020B0604020202020204" pitchFamily="34" charset="0"/>
              <a:buChar char="•"/>
            </a:pPr>
            <a:r>
              <a:rPr lang="en-GB" sz="1200" dirty="0"/>
              <a:t>Sam Shephard</a:t>
            </a:r>
          </a:p>
          <a:p>
            <a:pPr marL="171450" indent="-171450">
              <a:buFont typeface="Arial" panose="020B0604020202020204" pitchFamily="34" charset="0"/>
              <a:buChar char="•"/>
            </a:pPr>
            <a:r>
              <a:rPr lang="en-GB" sz="1200" dirty="0"/>
              <a:t>Tom Stoppard</a:t>
            </a:r>
          </a:p>
          <a:p>
            <a:pPr marL="171450" indent="-171450">
              <a:buFont typeface="Arial" panose="020B0604020202020204" pitchFamily="34" charset="0"/>
              <a:buChar char="•"/>
            </a:pPr>
            <a:r>
              <a:rPr lang="en-GB" sz="1200" dirty="0"/>
              <a:t>John Webster</a:t>
            </a:r>
          </a:p>
          <a:p>
            <a:pPr marL="171450" indent="-171450">
              <a:buFont typeface="Arial" panose="020B0604020202020204" pitchFamily="34" charset="0"/>
              <a:buChar char="•"/>
            </a:pPr>
            <a:r>
              <a:rPr lang="en-GB" sz="1200" dirty="0"/>
              <a:t>Tennessee Williams</a:t>
            </a:r>
          </a:p>
          <a:p>
            <a:pPr marL="171450" indent="-171450">
              <a:buFont typeface="Arial" panose="020B0604020202020204" pitchFamily="34" charset="0"/>
              <a:buChar char="•"/>
            </a:pPr>
            <a:r>
              <a:rPr lang="en-GB" sz="1200" dirty="0"/>
              <a:t>Timberlake Wertenbaker</a:t>
            </a:r>
          </a:p>
          <a:p>
            <a:pPr marL="171450" indent="-171450">
              <a:buFont typeface="Arial" panose="020B0604020202020204" pitchFamily="34" charset="0"/>
              <a:buChar char="•"/>
            </a:pPr>
            <a:r>
              <a:rPr lang="en-GB" sz="1200" dirty="0"/>
              <a:t>Oscar Wilde</a:t>
            </a:r>
          </a:p>
        </p:txBody>
      </p:sp>
      <p:sp>
        <p:nvSpPr>
          <p:cNvPr id="11" name="TextBox 10">
            <a:extLst>
              <a:ext uri="{FF2B5EF4-FFF2-40B4-BE49-F238E27FC236}">
                <a16:creationId xmlns:a16="http://schemas.microsoft.com/office/drawing/2014/main" id="{06D09CE9-1593-D5CA-C63E-EBDD8EA26237}"/>
              </a:ext>
            </a:extLst>
          </p:cNvPr>
          <p:cNvSpPr txBox="1"/>
          <p:nvPr/>
        </p:nvSpPr>
        <p:spPr>
          <a:xfrm>
            <a:off x="400268" y="5026079"/>
            <a:ext cx="3293918" cy="4431983"/>
          </a:xfrm>
          <a:prstGeom prst="rect">
            <a:avLst/>
          </a:prstGeom>
          <a:noFill/>
        </p:spPr>
        <p:txBody>
          <a:bodyPr wrap="square">
            <a:spAutoFit/>
          </a:bodyPr>
          <a:lstStyle/>
          <a:p>
            <a:r>
              <a:rPr lang="en-GB" b="1" dirty="0">
                <a:solidFill>
                  <a:srgbClr val="C00000"/>
                </a:solidFill>
                <a:effectLst>
                  <a:outerShdw blurRad="38100" dist="38100" dir="2700000" algn="tl">
                    <a:srgbClr val="000000">
                      <a:alpha val="43137"/>
                    </a:srgbClr>
                  </a:outerShdw>
                </a:effectLst>
                <a:latin typeface="Baguet Script" panose="00000500000000000000" pitchFamily="2" charset="0"/>
              </a:rPr>
              <a:t>Non Fiction:</a:t>
            </a:r>
          </a:p>
          <a:p>
            <a:r>
              <a:rPr lang="en-GB" sz="1200" b="1" dirty="0"/>
              <a:t>Anon</a:t>
            </a:r>
            <a:r>
              <a:rPr lang="en-GB" sz="1200" dirty="0"/>
              <a:t>: I Am The Secret Footballer</a:t>
            </a:r>
          </a:p>
          <a:p>
            <a:r>
              <a:rPr lang="en-GB" sz="1200" b="1" dirty="0"/>
              <a:t>Maya Angelou: </a:t>
            </a:r>
            <a:r>
              <a:rPr lang="en-GB" sz="1200" dirty="0"/>
              <a:t>I Know Why The Caged Bird Sings</a:t>
            </a:r>
          </a:p>
          <a:p>
            <a:r>
              <a:rPr lang="en-GB" sz="1200" b="1" dirty="0"/>
              <a:t>Allie </a:t>
            </a:r>
            <a:r>
              <a:rPr lang="en-GB" sz="1200" b="1" dirty="0" err="1"/>
              <a:t>Brosh</a:t>
            </a:r>
            <a:r>
              <a:rPr lang="en-GB" sz="1200" b="1" dirty="0"/>
              <a:t>: </a:t>
            </a:r>
            <a:r>
              <a:rPr lang="en-GB" sz="1200" dirty="0"/>
              <a:t>Hyperbole and a Half</a:t>
            </a:r>
          </a:p>
          <a:p>
            <a:r>
              <a:rPr lang="en-GB" sz="1200" b="1" dirty="0"/>
              <a:t>Bill Bryson: </a:t>
            </a:r>
            <a:r>
              <a:rPr lang="en-GB" sz="1200" dirty="0"/>
              <a:t>The Lost Continent, Notes from a Small Island</a:t>
            </a:r>
          </a:p>
          <a:p>
            <a:r>
              <a:rPr lang="en-GB" sz="1200" b="1" dirty="0"/>
              <a:t>Alan Bennett: </a:t>
            </a:r>
            <a:r>
              <a:rPr lang="en-GB" sz="1200" dirty="0"/>
              <a:t>Writing Home</a:t>
            </a:r>
          </a:p>
          <a:p>
            <a:r>
              <a:rPr lang="en-GB" sz="1200" b="1" dirty="0"/>
              <a:t>Vera Brittain: </a:t>
            </a:r>
            <a:r>
              <a:rPr lang="en-GB" sz="1200" dirty="0"/>
              <a:t>Testament of Youth</a:t>
            </a:r>
          </a:p>
          <a:p>
            <a:r>
              <a:rPr lang="en-GB" sz="1200" b="1" dirty="0"/>
              <a:t>Truman Capote: </a:t>
            </a:r>
            <a:r>
              <a:rPr lang="en-GB" sz="1200" dirty="0"/>
              <a:t>In Cold Blood</a:t>
            </a:r>
          </a:p>
          <a:p>
            <a:r>
              <a:rPr lang="en-GB" sz="1200" b="1" dirty="0"/>
              <a:t>Jenny </a:t>
            </a:r>
            <a:r>
              <a:rPr lang="en-GB" sz="1200" b="1" dirty="0" err="1"/>
              <a:t>Diski</a:t>
            </a:r>
            <a:r>
              <a:rPr lang="en-GB" sz="1200" b="1" dirty="0"/>
              <a:t>: </a:t>
            </a:r>
            <a:r>
              <a:rPr lang="en-GB" sz="1200" dirty="0"/>
              <a:t>Skating to Antarctica</a:t>
            </a:r>
          </a:p>
          <a:p>
            <a:r>
              <a:rPr lang="en-GB" sz="1200" b="1" dirty="0"/>
              <a:t>Anna Funder</a:t>
            </a:r>
            <a:r>
              <a:rPr lang="en-GB" sz="1200" dirty="0"/>
              <a:t>: </a:t>
            </a:r>
            <a:r>
              <a:rPr lang="en-GB" sz="1200" dirty="0" err="1"/>
              <a:t>Stasiland</a:t>
            </a:r>
            <a:endParaRPr lang="en-GB" sz="1200" dirty="0"/>
          </a:p>
          <a:p>
            <a:r>
              <a:rPr lang="en-GB" sz="1200" b="1" dirty="0"/>
              <a:t>Anne Frank: </a:t>
            </a:r>
            <a:r>
              <a:rPr lang="en-GB" sz="1200" dirty="0"/>
              <a:t>The Diary of a Young Girl</a:t>
            </a:r>
          </a:p>
          <a:p>
            <a:r>
              <a:rPr lang="en-GB" sz="1200" b="1" dirty="0"/>
              <a:t>Robert Graves: </a:t>
            </a:r>
            <a:r>
              <a:rPr lang="en-GB" sz="1200" dirty="0"/>
              <a:t>Goodbye To All That</a:t>
            </a:r>
          </a:p>
          <a:p>
            <a:r>
              <a:rPr lang="en-GB" sz="1200" b="1" dirty="0"/>
              <a:t>Stephen Grosz: </a:t>
            </a:r>
            <a:r>
              <a:rPr lang="en-GB" sz="1200" dirty="0"/>
              <a:t>The Examined Life</a:t>
            </a:r>
          </a:p>
          <a:p>
            <a:r>
              <a:rPr lang="en-GB" sz="1200" b="1" dirty="0"/>
              <a:t>George Orwell</a:t>
            </a:r>
            <a:r>
              <a:rPr lang="en-GB" sz="1200" dirty="0"/>
              <a:t>: Down and Out in Paris and London </a:t>
            </a:r>
          </a:p>
          <a:p>
            <a:r>
              <a:rPr lang="en-GB" sz="1200" b="1" dirty="0"/>
              <a:t>Alexander Masters: </a:t>
            </a:r>
            <a:r>
              <a:rPr lang="en-GB" sz="1200" dirty="0"/>
              <a:t>Stuart: A Life Backwards</a:t>
            </a:r>
          </a:p>
          <a:p>
            <a:r>
              <a:rPr lang="en-GB" sz="1200" b="1" dirty="0"/>
              <a:t>Helen Macdonald</a:t>
            </a:r>
            <a:r>
              <a:rPr lang="en-GB" sz="1200" dirty="0"/>
              <a:t>: H is for Hawk</a:t>
            </a:r>
          </a:p>
          <a:p>
            <a:r>
              <a:rPr lang="en-GB" sz="1200" b="1" dirty="0"/>
              <a:t>Nelson Mandela: </a:t>
            </a:r>
            <a:r>
              <a:rPr lang="en-GB" sz="1200" dirty="0"/>
              <a:t>Long Walk to Freedom</a:t>
            </a:r>
          </a:p>
          <a:p>
            <a:r>
              <a:rPr lang="en-GB" sz="1200" b="1" dirty="0"/>
              <a:t>Solomon Northrop: </a:t>
            </a:r>
            <a:r>
              <a:rPr lang="en-GB" sz="1200" dirty="0"/>
              <a:t>Twelve Years a Slave </a:t>
            </a:r>
          </a:p>
          <a:p>
            <a:r>
              <a:rPr lang="en-GB" sz="1200" b="1" dirty="0"/>
              <a:t>Jeannette Winterson: </a:t>
            </a:r>
            <a:r>
              <a:rPr lang="en-GB" sz="1200" dirty="0"/>
              <a:t>Why Be Happy When You Could be Normal?</a:t>
            </a:r>
          </a:p>
          <a:p>
            <a:r>
              <a:rPr lang="en-GB" sz="1200" b="1" dirty="0"/>
              <a:t>Xinran: </a:t>
            </a:r>
            <a:r>
              <a:rPr lang="en-GB" sz="1200" dirty="0"/>
              <a:t>What the Chinese Don’t Eat</a:t>
            </a:r>
          </a:p>
        </p:txBody>
      </p:sp>
      <p:sp>
        <p:nvSpPr>
          <p:cNvPr id="13" name="TextBox 12">
            <a:extLst>
              <a:ext uri="{FF2B5EF4-FFF2-40B4-BE49-F238E27FC236}">
                <a16:creationId xmlns:a16="http://schemas.microsoft.com/office/drawing/2014/main" id="{2E40989C-0665-D784-3058-1F549367B2B1}"/>
              </a:ext>
            </a:extLst>
          </p:cNvPr>
          <p:cNvSpPr txBox="1"/>
          <p:nvPr/>
        </p:nvSpPr>
        <p:spPr>
          <a:xfrm>
            <a:off x="2646947" y="325655"/>
            <a:ext cx="4017087" cy="4524315"/>
          </a:xfrm>
          <a:prstGeom prst="rect">
            <a:avLst/>
          </a:prstGeom>
          <a:noFill/>
        </p:spPr>
        <p:txBody>
          <a:bodyPr wrap="square">
            <a:spAutoFit/>
          </a:bodyPr>
          <a:lstStyle/>
          <a:p>
            <a:pPr marL="171450" indent="-171450">
              <a:buFont typeface="Arial" panose="020B0604020202020204" pitchFamily="34" charset="0"/>
              <a:buChar char="•"/>
            </a:pPr>
            <a:r>
              <a:rPr lang="en-GB" sz="1200" b="1" dirty="0"/>
              <a:t>Early</a:t>
            </a:r>
            <a:r>
              <a:rPr lang="en-GB" sz="1200" dirty="0"/>
              <a:t>: Beowulf, Caedmon’s Hymn, Dream of the Rood </a:t>
            </a:r>
          </a:p>
          <a:p>
            <a:pPr marL="171450" indent="-171450">
              <a:buFont typeface="Arial" panose="020B0604020202020204" pitchFamily="34" charset="0"/>
              <a:buChar char="•"/>
            </a:pPr>
            <a:r>
              <a:rPr lang="en-GB" sz="1200" b="1" dirty="0"/>
              <a:t>Medieval Lyrics: </a:t>
            </a:r>
            <a:r>
              <a:rPr lang="en-GB" sz="1200" dirty="0"/>
              <a:t>Sir Orfeo Sir </a:t>
            </a:r>
            <a:r>
              <a:rPr lang="en-GB" sz="1200" dirty="0" err="1"/>
              <a:t>Gawaine</a:t>
            </a:r>
            <a:r>
              <a:rPr lang="en-GB" sz="1200" dirty="0"/>
              <a:t> and the Green Knight, Piers Plowman ;Chaucer – The Canterbury Tales (Wife of Bath, Merchant, Pardoner, Reeve, Miller, Knight, Nun’s Priest) </a:t>
            </a:r>
          </a:p>
          <a:p>
            <a:pPr marL="171450" indent="-171450">
              <a:buFont typeface="Arial" panose="020B0604020202020204" pitchFamily="34" charset="0"/>
              <a:buChar char="•"/>
            </a:pPr>
            <a:r>
              <a:rPr lang="en-GB" sz="1200" b="1" dirty="0"/>
              <a:t>Elizabethan</a:t>
            </a:r>
            <a:r>
              <a:rPr lang="en-GB" sz="1200" dirty="0"/>
              <a:t>: Wyatt; Spenser; Sidney; Shakespeare; Jonson </a:t>
            </a:r>
          </a:p>
          <a:p>
            <a:pPr marL="171450" indent="-171450">
              <a:buFont typeface="Arial" panose="020B0604020202020204" pitchFamily="34" charset="0"/>
              <a:buChar char="•"/>
            </a:pPr>
            <a:r>
              <a:rPr lang="en-GB" sz="1200" b="1" dirty="0"/>
              <a:t>Metaphysical</a:t>
            </a:r>
            <a:r>
              <a:rPr lang="en-GB" sz="1200" dirty="0"/>
              <a:t>: Donne; Herbert; Vaughan; Marvell </a:t>
            </a:r>
          </a:p>
          <a:p>
            <a:pPr marL="171450" indent="-171450">
              <a:buFont typeface="Arial" panose="020B0604020202020204" pitchFamily="34" charset="0"/>
              <a:buChar char="•"/>
            </a:pPr>
            <a:r>
              <a:rPr lang="en-GB" sz="1200" b="1" dirty="0"/>
              <a:t>Restoration</a:t>
            </a:r>
            <a:r>
              <a:rPr lang="en-GB" sz="1200" dirty="0"/>
              <a:t>: Milton </a:t>
            </a:r>
          </a:p>
          <a:p>
            <a:pPr marL="171450" indent="-171450">
              <a:buFont typeface="Arial" panose="020B0604020202020204" pitchFamily="34" charset="0"/>
              <a:buChar char="•"/>
            </a:pPr>
            <a:r>
              <a:rPr lang="en-GB" sz="1200" b="1" dirty="0"/>
              <a:t>Augustan</a:t>
            </a:r>
            <a:r>
              <a:rPr lang="en-GB" sz="1200" dirty="0"/>
              <a:t>: Butler; Dryden; Pope; Swift; Rochester </a:t>
            </a:r>
          </a:p>
          <a:p>
            <a:pPr marL="171450" indent="-171450">
              <a:buFont typeface="Arial" panose="020B0604020202020204" pitchFamily="34" charset="0"/>
              <a:buChar char="•"/>
            </a:pPr>
            <a:r>
              <a:rPr lang="en-GB" sz="1200" b="1" dirty="0"/>
              <a:t>C18</a:t>
            </a:r>
            <a:r>
              <a:rPr lang="en-GB" sz="1200" dirty="0"/>
              <a:t>: Gray; Cowper; Crabbe; Burns; Goldsmith </a:t>
            </a:r>
          </a:p>
          <a:p>
            <a:pPr marL="171450" indent="-171450">
              <a:buFont typeface="Arial" panose="020B0604020202020204" pitchFamily="34" charset="0"/>
              <a:buChar char="•"/>
            </a:pPr>
            <a:r>
              <a:rPr lang="en-GB" sz="1200" b="1" dirty="0"/>
              <a:t>Romantic</a:t>
            </a:r>
            <a:r>
              <a:rPr lang="en-GB" sz="1200" dirty="0"/>
              <a:t>: Blake; Clare; Wordsworth; Coleridge; Byron; Keats; Shelley </a:t>
            </a:r>
          </a:p>
          <a:p>
            <a:pPr marL="171450" indent="-171450">
              <a:buFont typeface="Arial" panose="020B0604020202020204" pitchFamily="34" charset="0"/>
              <a:buChar char="•"/>
            </a:pPr>
            <a:r>
              <a:rPr lang="en-GB" sz="1200" b="1" dirty="0"/>
              <a:t>Victorian</a:t>
            </a:r>
            <a:r>
              <a:rPr lang="en-GB" sz="1200" dirty="0"/>
              <a:t>: Tennyson; Browning; Barrett-Browning; Arnold; Rossetti; Southey; Arnold </a:t>
            </a:r>
          </a:p>
          <a:p>
            <a:pPr marL="171450" indent="-171450">
              <a:buFont typeface="Arial" panose="020B0604020202020204" pitchFamily="34" charset="0"/>
              <a:buChar char="•"/>
            </a:pPr>
            <a:r>
              <a:rPr lang="en-GB" sz="1200" b="1" dirty="0"/>
              <a:t>Fin-de-siecle: </a:t>
            </a:r>
            <a:r>
              <a:rPr lang="en-GB" sz="1200" dirty="0"/>
              <a:t>Wilde; Swinburne; Symons</a:t>
            </a:r>
          </a:p>
          <a:p>
            <a:pPr marL="171450" indent="-171450">
              <a:buFont typeface="Arial" panose="020B0604020202020204" pitchFamily="34" charset="0"/>
              <a:buChar char="•"/>
            </a:pPr>
            <a:r>
              <a:rPr lang="en-GB" sz="1200" b="1" dirty="0"/>
              <a:t>Early C20</a:t>
            </a:r>
            <a:r>
              <a:rPr lang="en-GB" sz="1200" dirty="0"/>
              <a:t>: Blunden; Lawrence; Graves; de la Mare </a:t>
            </a:r>
          </a:p>
          <a:p>
            <a:pPr marL="171450" indent="-171450">
              <a:buFont typeface="Arial" panose="020B0604020202020204" pitchFamily="34" charset="0"/>
              <a:buChar char="•"/>
            </a:pPr>
            <a:r>
              <a:rPr lang="en-GB" sz="1200" b="1" dirty="0"/>
              <a:t>War Poets: </a:t>
            </a:r>
            <a:r>
              <a:rPr lang="en-GB" sz="1200" dirty="0"/>
              <a:t>Brooke; Owen; Rosenberg; Sassoon </a:t>
            </a:r>
          </a:p>
          <a:p>
            <a:pPr marL="171450" indent="-171450">
              <a:buFont typeface="Arial" panose="020B0604020202020204" pitchFamily="34" charset="0"/>
              <a:buChar char="•"/>
            </a:pPr>
            <a:r>
              <a:rPr lang="en-GB" sz="1200" b="1" dirty="0"/>
              <a:t>Modernist and Modern </a:t>
            </a:r>
            <a:r>
              <a:rPr lang="en-GB" sz="1200" dirty="0"/>
              <a:t>Armitage; Auden; Betjeman; Causley; Cope; cummings; Davies; Duffy; Eliot;  Fanthorpe; Fenton; Frost; Gunn; Hardy; Harrison; Heaney; Henri; Hughes; Jennings; Larkin;  Lochhead; </a:t>
            </a:r>
            <a:r>
              <a:rPr lang="en-GB" sz="1200" dirty="0" err="1"/>
              <a:t>Macneice</a:t>
            </a:r>
            <a:r>
              <a:rPr lang="en-GB" sz="1200" dirty="0"/>
              <a:t>; McGough; Mitchell; Motion; Patten; Plath; Raine – Kathleen and Craig; Sitwell;  Smith Spender; Thomas – RS and Dylan; Walcott; Yeats; Zephaniah; Button Poetry on-line.</a:t>
            </a:r>
          </a:p>
        </p:txBody>
      </p:sp>
      <p:sp>
        <p:nvSpPr>
          <p:cNvPr id="14" name="Rectangle 13">
            <a:extLst>
              <a:ext uri="{FF2B5EF4-FFF2-40B4-BE49-F238E27FC236}">
                <a16:creationId xmlns:a16="http://schemas.microsoft.com/office/drawing/2014/main" id="{FDA81B1B-DD53-4837-B158-19282F2A603E}"/>
              </a:ext>
            </a:extLst>
          </p:cNvPr>
          <p:cNvSpPr/>
          <p:nvPr/>
        </p:nvSpPr>
        <p:spPr>
          <a:xfrm>
            <a:off x="193966" y="256822"/>
            <a:ext cx="6470070" cy="9392355"/>
          </a:xfrm>
          <a:prstGeom prst="rect">
            <a:avLst/>
          </a:prstGeom>
          <a:noFill/>
          <a:ln w="5715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84604531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c6cb6c50-0ee8-4175-b8a3-e2bf00a19e54" xsi:nil="true"/>
    <lcf76f155ced4ddcb4097134ff3c332f xmlns="9e448069-79f3-4ad7-b9b3-409927b56bc4">
      <Terms xmlns="http://schemas.microsoft.com/office/infopath/2007/PartnerControls"/>
    </lcf76f155ced4ddcb4097134ff3c332f>
    <_Flow_SignoffStatus xmlns="9e448069-79f3-4ad7-b9b3-409927b56bc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FFA7A8E2A7D7734395F8F461A3A862E7" ma:contentTypeVersion="20" ma:contentTypeDescription="Create a new document." ma:contentTypeScope="" ma:versionID="748ce85cd89aaa67d9d039eb5fd66b27">
  <xsd:schema xmlns:xsd="http://www.w3.org/2001/XMLSchema" xmlns:xs="http://www.w3.org/2001/XMLSchema" xmlns:p="http://schemas.microsoft.com/office/2006/metadata/properties" xmlns:ns2="9e448069-79f3-4ad7-b9b3-409927b56bc4" xmlns:ns3="c6cb6c50-0ee8-4175-b8a3-e2bf00a19e54" targetNamespace="http://schemas.microsoft.com/office/2006/metadata/properties" ma:root="true" ma:fieldsID="1fbb2f27bdafd31ece96866bc9ceaafc" ns2:_="" ns3:_="">
    <xsd:import namespace="9e448069-79f3-4ad7-b9b3-409927b56bc4"/>
    <xsd:import namespace="c6cb6c50-0ee8-4175-b8a3-e2bf00a19e54"/>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2:MediaServiceOCR" minOccurs="0"/>
                <xsd:element ref="ns3:SharedWithUsers" minOccurs="0"/>
                <xsd:element ref="ns3:SharedWithDetails" minOccurs="0"/>
                <xsd:element ref="ns2:MediaServiceLocation" minOccurs="0"/>
                <xsd:element ref="ns2:_Flow_SignoffStatu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e448069-79f3-4ad7-b9b3-409927b56bc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_Flow_SignoffStatus" ma:index="21" nillable="true" ma:displayName="Sign-off status" ma:internalName="Sign_x002d_off_x0020_status">
      <xsd:simpleType>
        <xsd:restriction base="dms:Text"/>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0784a15f-d5a9-4bb3-b950-509b928a466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5"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element name="MediaServiceBillingMetadata" ma:index="27"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6cb6c50-0ee8-4175-b8a3-e2bf00a19e54"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4" nillable="true" ma:displayName="Taxonomy Catch All Column" ma:hidden="true" ma:list="{82de4c7a-574d-49b8-bfdf-dd95e5852508}" ma:internalName="TaxCatchAll" ma:showField="CatchAllData" ma:web="c6cb6c50-0ee8-4175-b8a3-e2bf00a19e5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A017CED-01EF-45CB-9697-28BA51AF40AC}">
  <ds:schemaRefs>
    <ds:schemaRef ds:uri="http://schemas.microsoft.com/office/2006/metadata/properties"/>
    <ds:schemaRef ds:uri="http://schemas.microsoft.com/office/infopath/2007/PartnerControls"/>
    <ds:schemaRef ds:uri="c6cb6c50-0ee8-4175-b8a3-e2bf00a19e54"/>
    <ds:schemaRef ds:uri="9e448069-79f3-4ad7-b9b3-409927b56bc4"/>
  </ds:schemaRefs>
</ds:datastoreItem>
</file>

<file path=customXml/itemProps2.xml><?xml version="1.0" encoding="utf-8"?>
<ds:datastoreItem xmlns:ds="http://schemas.openxmlformats.org/officeDocument/2006/customXml" ds:itemID="{6E4804F6-C695-46D2-ABEC-B71D0512A466}">
  <ds:schemaRefs>
    <ds:schemaRef ds:uri="http://schemas.microsoft.com/sharepoint/v3/contenttype/forms"/>
  </ds:schemaRefs>
</ds:datastoreItem>
</file>

<file path=customXml/itemProps3.xml><?xml version="1.0" encoding="utf-8"?>
<ds:datastoreItem xmlns:ds="http://schemas.openxmlformats.org/officeDocument/2006/customXml" ds:itemID="{81419C54-936D-47C4-BD12-EF0A6EBDDED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e448069-79f3-4ad7-b9b3-409927b56bc4"/>
    <ds:schemaRef ds:uri="c6cb6c50-0ee8-4175-b8a3-e2bf00a19e5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ef873751-8807-448e-b698-ee031b2a5792}" enabled="0" method="" siteId="{ef873751-8807-448e-b698-ee031b2a5792}" removed="1"/>
</clbl:labelList>
</file>

<file path=docProps/app.xml><?xml version="1.0" encoding="utf-8"?>
<Properties xmlns="http://schemas.openxmlformats.org/officeDocument/2006/extended-properties" xmlns:vt="http://schemas.openxmlformats.org/officeDocument/2006/docPropsVTypes">
  <Template>Office 2013 - 2022 Theme</Template>
  <TotalTime>149</TotalTime>
  <Words>2365</Words>
  <Application>Microsoft Office PowerPoint</Application>
  <PresentationFormat>A4 Paper (210x297 mm)</PresentationFormat>
  <Paragraphs>257</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PowerPoint Presentation</vt:lpstr>
      <vt:lpstr>PowerPoint Presentation</vt:lpstr>
      <vt:lpstr>What to watch/do to help prepare for A Level Literature</vt:lpstr>
      <vt:lpstr>How can I prepare for the reading over the summer?</vt:lpstr>
      <vt:lpstr>Recommended Reading List</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Ms C Farrell-Carver</dc:creator>
  <cp:lastModifiedBy>Ms C Farrell-Carver</cp:lastModifiedBy>
  <cp:revision>5</cp:revision>
  <dcterms:created xsi:type="dcterms:W3CDTF">2024-06-23T20:14:54Z</dcterms:created>
  <dcterms:modified xsi:type="dcterms:W3CDTF">2026-06-17T15:27:49Z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0x010100FFA7A8E2A7D7734395F8F461A3A862E7</vt:lpwstr>
  </property>
  <property fmtid="{D5CDD505-2E9C-101B-9397-08002B2CF9AE}" pid="3" name="MediaServiceImageTags">
    <vt:lpwstr/>
  </property>
</Properties>
</file>