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3" r:id="rId4"/>
  </p:sldMasterIdLst>
  <p:sldIdLst>
    <p:sldId id="256" r:id="rId5"/>
    <p:sldId id="282" r:id="rId6"/>
    <p:sldId id="314" r:id="rId7"/>
    <p:sldId id="315" r:id="rId8"/>
    <p:sldId id="307" r:id="rId9"/>
    <p:sldId id="296" r:id="rId10"/>
    <p:sldId id="339" r:id="rId11"/>
    <p:sldId id="348" r:id="rId12"/>
    <p:sldId id="310" r:id="rId13"/>
    <p:sldId id="289" r:id="rId14"/>
    <p:sldId id="292" r:id="rId15"/>
    <p:sldId id="312" r:id="rId16"/>
    <p:sldId id="345" r:id="rId17"/>
    <p:sldId id="346" r:id="rId18"/>
    <p:sldId id="347" r:id="rId19"/>
    <p:sldId id="280" r:id="rId20"/>
    <p:sldId id="281" r:id="rId21"/>
    <p:sldId id="259" r:id="rId22"/>
    <p:sldId id="258" r:id="rId23"/>
    <p:sldId id="260" r:id="rId24"/>
    <p:sldId id="261" r:id="rId25"/>
    <p:sldId id="263" r:id="rId26"/>
    <p:sldId id="266" r:id="rId27"/>
    <p:sldId id="344" r:id="rId28"/>
    <p:sldId id="343" r:id="rId29"/>
    <p:sldId id="275" r:id="rId30"/>
    <p:sldId id="265" r:id="rId31"/>
    <p:sldId id="267" r:id="rId32"/>
    <p:sldId id="269" r:id="rId33"/>
    <p:sldId id="270" r:id="rId34"/>
    <p:sldId id="271" r:id="rId35"/>
    <p:sldId id="276" r:id="rId36"/>
    <p:sldId id="325" r:id="rId37"/>
    <p:sldId id="268" r:id="rId38"/>
    <p:sldId id="273" r:id="rId39"/>
    <p:sldId id="272" r:id="rId40"/>
    <p:sldId id="278" r:id="rId41"/>
    <p:sldId id="279" r:id="rId42"/>
    <p:sldId id="27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14" autoAdjust="0"/>
    <p:restoredTop sz="95407" autoAdjust="0"/>
  </p:normalViewPr>
  <p:slideViewPr>
    <p:cSldViewPr snapToGrid="0">
      <p:cViewPr varScale="1">
        <p:scale>
          <a:sx n="82" d="100"/>
          <a:sy n="82" d="100"/>
        </p:scale>
        <p:origin x="78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 Craciun" userId="183b5559-06e4-47c7-9fc1-dcc30ab36e87" providerId="ADAL" clId="{13AE7BA3-8795-46D9-ABAC-CEF4FAE9CA41}"/>
    <pc:docChg chg="modSld">
      <pc:chgData name="Mrs A Craciun" userId="183b5559-06e4-47c7-9fc1-dcc30ab36e87" providerId="ADAL" clId="{13AE7BA3-8795-46D9-ABAC-CEF4FAE9CA41}" dt="2025-09-23T08:57:09.535" v="29"/>
      <pc:docMkLst>
        <pc:docMk/>
      </pc:docMkLst>
      <pc:sldChg chg="modSp mod">
        <pc:chgData name="Mrs A Craciun" userId="183b5559-06e4-47c7-9fc1-dcc30ab36e87" providerId="ADAL" clId="{13AE7BA3-8795-46D9-ABAC-CEF4FAE9CA41}" dt="2025-09-23T08:57:09.535" v="29"/>
        <pc:sldMkLst>
          <pc:docMk/>
          <pc:sldMk cId="770146716" sldId="339"/>
        </pc:sldMkLst>
        <pc:spChg chg="mod">
          <ac:chgData name="Mrs A Craciun" userId="183b5559-06e4-47c7-9fc1-dcc30ab36e87" providerId="ADAL" clId="{13AE7BA3-8795-46D9-ABAC-CEF4FAE9CA41}" dt="2025-09-23T08:57:09.535" v="29"/>
          <ac:spMkLst>
            <pc:docMk/>
            <pc:sldMk cId="770146716" sldId="339"/>
            <ac:spMk id="3" creationId="{4DAFE37E-23A1-0F19-5348-9C7D11901733}"/>
          </ac:spMkLst>
        </pc:spChg>
      </pc:sldChg>
      <pc:sldChg chg="modSp mod">
        <pc:chgData name="Mrs A Craciun" userId="183b5559-06e4-47c7-9fc1-dcc30ab36e87" providerId="ADAL" clId="{13AE7BA3-8795-46D9-ABAC-CEF4FAE9CA41}" dt="2025-09-23T08:56:57.032" v="2"/>
        <pc:sldMkLst>
          <pc:docMk/>
          <pc:sldMk cId="2127026529" sldId="348"/>
        </pc:sldMkLst>
        <pc:spChg chg="mod">
          <ac:chgData name="Mrs A Craciun" userId="183b5559-06e4-47c7-9fc1-dcc30ab36e87" providerId="ADAL" clId="{13AE7BA3-8795-46D9-ABAC-CEF4FAE9CA41}" dt="2025-09-23T08:56:57.032" v="2"/>
          <ac:spMkLst>
            <pc:docMk/>
            <pc:sldMk cId="2127026529" sldId="348"/>
            <ac:spMk id="3" creationId="{4DAFE37E-23A1-0F19-5348-9C7D11901733}"/>
          </ac:spMkLst>
        </pc:spChg>
      </pc:sldChg>
    </pc:docChg>
  </pc:docChgLst>
  <pc:docChgLst>
    <pc:chgData name="Mrs M Attridge" userId="S::mattridge@waseleyhills.worcs.sch.uk::40073dc5-b1b8-4c46-9f33-d42228f097fe" providerId="AD" clId="Web-{B9EF882E-39BA-9D87-311C-D95FEECC126C}"/>
    <pc:docChg chg="modSld">
      <pc:chgData name="Mrs M Attridge" userId="S::mattridge@waseleyhills.worcs.sch.uk::40073dc5-b1b8-4c46-9f33-d42228f097fe" providerId="AD" clId="Web-{B9EF882E-39BA-9D87-311C-D95FEECC126C}" dt="2025-01-10T09:14:49.102" v="31" actId="20577"/>
      <pc:docMkLst>
        <pc:docMk/>
      </pc:docMkLst>
      <pc:sldChg chg="modSp">
        <pc:chgData name="Mrs M Attridge" userId="S::mattridge@waseleyhills.worcs.sch.uk::40073dc5-b1b8-4c46-9f33-d42228f097fe" providerId="AD" clId="Web-{B9EF882E-39BA-9D87-311C-D95FEECC126C}" dt="2025-01-10T09:12:55.911" v="28" actId="20577"/>
        <pc:sldMkLst>
          <pc:docMk/>
          <pc:sldMk cId="770146716" sldId="339"/>
        </pc:sldMkLst>
      </pc:sldChg>
      <pc:sldChg chg="modSp">
        <pc:chgData name="Mrs M Attridge" userId="S::mattridge@waseleyhills.worcs.sch.uk::40073dc5-b1b8-4c46-9f33-d42228f097fe" providerId="AD" clId="Web-{B9EF882E-39BA-9D87-311C-D95FEECC126C}" dt="2025-01-10T09:14:49.102" v="31" actId="20577"/>
        <pc:sldMkLst>
          <pc:docMk/>
          <pc:sldMk cId="2488784687" sldId="347"/>
        </pc:sldMkLst>
      </pc:sldChg>
    </pc:docChg>
  </pc:docChgLst>
  <pc:docChgLst>
    <pc:chgData name="Mrs M Attridge" userId="S::mattridge@waseleyhills.worcs.sch.uk::40073dc5-b1b8-4c46-9f33-d42228f097fe" providerId="AD" clId="Web-{9CEED1C8-8C4F-099B-A62B-39EE28ED196F}"/>
    <pc:docChg chg="delSld modSld">
      <pc:chgData name="Mrs M Attridge" userId="S::mattridge@waseleyhills.worcs.sch.uk::40073dc5-b1b8-4c46-9f33-d42228f097fe" providerId="AD" clId="Web-{9CEED1C8-8C4F-099B-A62B-39EE28ED196F}" dt="2025-01-09T18:23:51.925" v="78" actId="20577"/>
      <pc:docMkLst>
        <pc:docMk/>
      </pc:docMkLst>
      <pc:sldChg chg="modSp">
        <pc:chgData name="Mrs M Attridge" userId="S::mattridge@waseleyhills.worcs.sch.uk::40073dc5-b1b8-4c46-9f33-d42228f097fe" providerId="AD" clId="Web-{9CEED1C8-8C4F-099B-A62B-39EE28ED196F}" dt="2025-01-09T18:20:46.654" v="56" actId="20577"/>
        <pc:sldMkLst>
          <pc:docMk/>
          <pc:sldMk cId="1994515001" sldId="259"/>
        </pc:sldMkLst>
      </pc:sldChg>
      <pc:sldChg chg="modSp">
        <pc:chgData name="Mrs M Attridge" userId="S::mattridge@waseleyhills.worcs.sch.uk::40073dc5-b1b8-4c46-9f33-d42228f097fe" providerId="AD" clId="Web-{9CEED1C8-8C4F-099B-A62B-39EE28ED196F}" dt="2025-01-09T18:21:19.499" v="62" actId="20577"/>
        <pc:sldMkLst>
          <pc:docMk/>
          <pc:sldMk cId="1553690729" sldId="261"/>
        </pc:sldMkLst>
      </pc:sldChg>
      <pc:sldChg chg="del">
        <pc:chgData name="Mrs M Attridge" userId="S::mattridge@waseleyhills.worcs.sch.uk::40073dc5-b1b8-4c46-9f33-d42228f097fe" providerId="AD" clId="Web-{9CEED1C8-8C4F-099B-A62B-39EE28ED196F}" dt="2025-01-09T18:22:42.704" v="63"/>
        <pc:sldMkLst>
          <pc:docMk/>
          <pc:sldMk cId="473017190" sldId="264"/>
        </pc:sldMkLst>
      </pc:sldChg>
      <pc:sldChg chg="modSp">
        <pc:chgData name="Mrs M Attridge" userId="S::mattridge@waseleyhills.worcs.sch.uk::40073dc5-b1b8-4c46-9f33-d42228f097fe" providerId="AD" clId="Web-{9CEED1C8-8C4F-099B-A62B-39EE28ED196F}" dt="2025-01-09T18:23:51.925" v="78" actId="20577"/>
        <pc:sldMkLst>
          <pc:docMk/>
          <pc:sldMk cId="855646239" sldId="279"/>
        </pc:sldMkLst>
      </pc:sldChg>
      <pc:sldChg chg="modSp">
        <pc:chgData name="Mrs M Attridge" userId="S::mattridge@waseleyhills.worcs.sch.uk::40073dc5-b1b8-4c46-9f33-d42228f097fe" providerId="AD" clId="Web-{9CEED1C8-8C4F-099B-A62B-39EE28ED196F}" dt="2025-01-09T18:19:36.418" v="23" actId="20577"/>
        <pc:sldMkLst>
          <pc:docMk/>
          <pc:sldMk cId="3875340442" sldId="31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26855539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1898289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1112018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3118006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2708356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3887372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156114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667347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30DE2F5-E8BD-4229-B475-E688A9B25771}" type="slidenum">
              <a:rPr lang="en-GB" smtClean="0"/>
              <a:t>‹#›</a:t>
            </a:fld>
            <a:endParaRPr lang="en-GB" dirty="0"/>
          </a:p>
        </p:txBody>
      </p:sp>
      <p:sp>
        <p:nvSpPr>
          <p:cNvPr id="5" name="Date Placeholder 4"/>
          <p:cNvSpPr>
            <a:spLocks noGrp="1"/>
          </p:cNvSpPr>
          <p:nvPr>
            <p:ph type="dt" sz="half" idx="10"/>
          </p:nvPr>
        </p:nvSpPr>
        <p:spPr/>
        <p:txBody>
          <a:bodyPr/>
          <a:lstStyle/>
          <a:p>
            <a:fld id="{F2EA3EA1-FD99-4A58-B2FD-908A48FB0AFA}" type="datetimeFigureOut">
              <a:rPr lang="en-GB" smtClean="0"/>
              <a:t>23/09/2025</a:t>
            </a:fld>
            <a:endParaRPr lang="en-GB" dirty="0"/>
          </a:p>
        </p:txBody>
      </p:sp>
    </p:spTree>
    <p:extLst>
      <p:ext uri="{BB962C8B-B14F-4D97-AF65-F5344CB8AC3E}">
        <p14:creationId xmlns:p14="http://schemas.microsoft.com/office/powerpoint/2010/main" val="2089619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175517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30DE2F5-E8BD-4229-B475-E688A9B25771}"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304702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42542730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30DE2F5-E8BD-4229-B475-E688A9B25771}"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299761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20987787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2083649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EA3EA1-FD99-4A58-B2FD-908A48FB0AFA}"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30DE2F5-E8BD-4229-B475-E688A9B25771}" type="slidenum">
              <a:rPr lang="en-GB" smtClean="0"/>
              <a:t>‹#›</a:t>
            </a:fld>
            <a:endParaRPr lang="en-GB" dirty="0"/>
          </a:p>
        </p:txBody>
      </p:sp>
    </p:spTree>
    <p:extLst>
      <p:ext uri="{BB962C8B-B14F-4D97-AF65-F5344CB8AC3E}">
        <p14:creationId xmlns:p14="http://schemas.microsoft.com/office/powerpoint/2010/main" val="4158462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EA3EA1-FD99-4A58-B2FD-908A48FB0AFA}" type="datetimeFigureOut">
              <a:rPr lang="en-GB" smtClean="0"/>
              <a:t>23/09/2025</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30DE2F5-E8BD-4229-B475-E688A9B25771}" type="slidenum">
              <a:rPr lang="en-GB" smtClean="0"/>
              <a:t>‹#›</a:t>
            </a:fld>
            <a:endParaRPr lang="en-GB" dirty="0"/>
          </a:p>
        </p:txBody>
      </p:sp>
    </p:spTree>
    <p:extLst>
      <p:ext uri="{BB962C8B-B14F-4D97-AF65-F5344CB8AC3E}">
        <p14:creationId xmlns:p14="http://schemas.microsoft.com/office/powerpoint/2010/main" val="693195885"/>
      </p:ext>
    </p:extLst>
  </p:cSld>
  <p:clrMap bg1="lt1" tx1="dk1" bg2="lt2" tx2="dk2" accent1="accent1" accent2="accent2" accent3="accent3" accent4="accent4" accent5="accent5" accent6="accent6" hlink="hlink" folHlink="folHlink"/>
  <p:sldLayoutIdLst>
    <p:sldLayoutId id="2147484034" r:id="rId1"/>
    <p:sldLayoutId id="2147484035" r:id="rId2"/>
    <p:sldLayoutId id="2147484036" r:id="rId3"/>
    <p:sldLayoutId id="2147484037" r:id="rId4"/>
    <p:sldLayoutId id="2147484038" r:id="rId5"/>
    <p:sldLayoutId id="2147484039" r:id="rId6"/>
    <p:sldLayoutId id="2147484040" r:id="rId7"/>
    <p:sldLayoutId id="2147484041" r:id="rId8"/>
    <p:sldLayoutId id="2147484042" r:id="rId9"/>
    <p:sldLayoutId id="2147484043" r:id="rId10"/>
    <p:sldLayoutId id="2147484044" r:id="rId11"/>
    <p:sldLayoutId id="2147484045" r:id="rId12"/>
    <p:sldLayoutId id="2147484046" r:id="rId13"/>
    <p:sldLayoutId id="2147484047" r:id="rId14"/>
    <p:sldLayoutId id="2147484048" r:id="rId15"/>
    <p:sldLayoutId id="214748404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www.hwsendiass.co.uk/" TargetMode="External"/><Relationship Id="rId2" Type="http://schemas.openxmlformats.org/officeDocument/2006/relationships/hyperlink" Target="https://youtu.be/LyEo2FySJiQ" TargetMode="Externa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5.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hyperlink" Target="https://rsaacademy.sharepoint.com/sites/WHHStaffShared/Shared%20Documents/SEND%20April%202025/1.%20SEPTEMBER%202025/1.%20SEND%20PUPIL%20Information/3.%20Year%209/K/Paige%20Roberts/Student%20Passport%20PR.docx?web=1" TargetMode="External"/><Relationship Id="rId7" Type="http://schemas.openxmlformats.org/officeDocument/2006/relationships/image" Target="../media/image10.jpeg"/><Relationship Id="rId2" Type="http://schemas.openxmlformats.org/officeDocument/2006/relationships/hyperlink" Target="https://www.worcestershire.gov.uk/graduatedresponse" TargetMode="Externa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hyperlink" Target="mailto:emeredith@waseleyhills.worcs.sch.uk"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assets.publishing.service.gov.uk/media/68add931969253904d155860/Keeping_children_safe_in_education_from_1_September_2025.pdf" TargetMode="Externa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assets.publishing.service.gov.uk/media/68add931969253904d155860/Keeping_children_safe_in_education_from_1_September_2025.pdf" TargetMode="Externa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medicalconditionsatschool.org.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ndcs.org.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hacw.nhs.uk/slcn-pathway/"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slide" Target="slide24.xml"/><Relationship Id="rId13" Type="http://schemas.openxmlformats.org/officeDocument/2006/relationships/image" Target="../media/image6.jpeg"/><Relationship Id="rId3" Type="http://schemas.openxmlformats.org/officeDocument/2006/relationships/slide" Target="slide19.xml"/><Relationship Id="rId7" Type="http://schemas.openxmlformats.org/officeDocument/2006/relationships/slide" Target="slide23.xml"/><Relationship Id="rId12" Type="http://schemas.openxmlformats.org/officeDocument/2006/relationships/image" Target="../media/image5.png"/><Relationship Id="rId2" Type="http://schemas.openxmlformats.org/officeDocument/2006/relationships/slide" Target="slide18.xml"/><Relationship Id="rId1" Type="http://schemas.openxmlformats.org/officeDocument/2006/relationships/slideLayout" Target="../slideLayouts/slideLayout2.xml"/><Relationship Id="rId6" Type="http://schemas.openxmlformats.org/officeDocument/2006/relationships/slide" Target="slide22.xml"/><Relationship Id="rId11" Type="http://schemas.openxmlformats.org/officeDocument/2006/relationships/slide" Target="slide28.xml"/><Relationship Id="rId5" Type="http://schemas.openxmlformats.org/officeDocument/2006/relationships/slide" Target="slide21.xml"/><Relationship Id="rId10" Type="http://schemas.openxmlformats.org/officeDocument/2006/relationships/slide" Target="slide27.xml"/><Relationship Id="rId4" Type="http://schemas.openxmlformats.org/officeDocument/2006/relationships/slide" Target="slide20.xml"/><Relationship Id="rId9" Type="http://schemas.openxmlformats.org/officeDocument/2006/relationships/slide" Target="slide26.xml"/></Relationships>
</file>

<file path=ppt/slides/_rels/slide17.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image" Target="../media/image6.jpeg"/><Relationship Id="rId3" Type="http://schemas.openxmlformats.org/officeDocument/2006/relationships/slide" Target="slide30.xml"/><Relationship Id="rId7" Type="http://schemas.openxmlformats.org/officeDocument/2006/relationships/slide" Target="slide35.xml"/><Relationship Id="rId12" Type="http://schemas.openxmlformats.org/officeDocument/2006/relationships/image" Target="../media/image5.png"/><Relationship Id="rId2" Type="http://schemas.openxmlformats.org/officeDocument/2006/relationships/slide" Target="slide29.xml"/><Relationship Id="rId1" Type="http://schemas.openxmlformats.org/officeDocument/2006/relationships/slideLayout" Target="../slideLayouts/slideLayout2.xml"/><Relationship Id="rId6" Type="http://schemas.openxmlformats.org/officeDocument/2006/relationships/slide" Target="slide34.xml"/><Relationship Id="rId11" Type="http://schemas.openxmlformats.org/officeDocument/2006/relationships/slide" Target="slide39.xml"/><Relationship Id="rId5" Type="http://schemas.openxmlformats.org/officeDocument/2006/relationships/slide" Target="slide32.xml"/><Relationship Id="rId10" Type="http://schemas.openxmlformats.org/officeDocument/2006/relationships/slide" Target="slide38.xml"/><Relationship Id="rId4" Type="http://schemas.openxmlformats.org/officeDocument/2006/relationships/slide" Target="slide31.xml"/><Relationship Id="rId9" Type="http://schemas.openxmlformats.org/officeDocument/2006/relationships/slide" Target="slide3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8.xml"/><Relationship Id="rId5" Type="http://schemas.openxmlformats.org/officeDocument/2006/relationships/hyperlink" Target="Waseley_Hills_Information_report__24%20to%2025%20(1).pptx" TargetMode="Externa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7.xm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7.xml"/><Relationship Id="rId1" Type="http://schemas.openxmlformats.org/officeDocument/2006/relationships/slideLayout" Target="../slideLayouts/slideLayout7.xml"/><Relationship Id="rId5" Type="http://schemas.openxmlformats.org/officeDocument/2006/relationships/hyperlink" Target="https://waseleyhills.worcs.sch.uk/our-school/school-policies" TargetMode="External"/><Relationship Id="rId4" Type="http://schemas.openxmlformats.org/officeDocument/2006/relationships/image" Target="../media/image29.jpe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7.xm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 Target="slide1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 Target="slide17.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 Target="slide1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hyperlink" Target="https://waseleyhills.worcs.sch.uk/principals-welcome/sen/send-offer" TargetMode="External"/><Relationship Id="rId2" Type="http://schemas.openxmlformats.org/officeDocument/2006/relationships/slide" Target="slide17.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s://www.worcestershire.gov.uk/thelocaloffer" TargetMode="External"/><Relationship Id="rId2" Type="http://schemas.openxmlformats.org/officeDocument/2006/relationships/slide" Target="slide17.xml"/><Relationship Id="rId1" Type="http://schemas.openxmlformats.org/officeDocument/2006/relationships/slideLayout" Target="../slideLayouts/slideLayout2.xml"/><Relationship Id="rId5" Type="http://schemas.openxmlformats.org/officeDocument/2006/relationships/hyperlink" Target="https://www.youtube.com/watch?v=LyEo2FySJiQ" TargetMode="External"/><Relationship Id="rId4" Type="http://schemas.openxmlformats.org/officeDocument/2006/relationships/hyperlink" Target="https://www.localofferbirmingham.co.uk/"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17.xml"/><Relationship Id="rId1" Type="http://schemas.openxmlformats.org/officeDocument/2006/relationships/slideLayout" Target="../slideLayouts/slideLayout2.xml"/><Relationship Id="rId4" Type="http://schemas.openxmlformats.org/officeDocument/2006/relationships/hyperlink" Target="https://www.waseleyhills.worcs.sch.uk/"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s://www.worcestershire.gov.uk/info/20627/suicide_prevention" TargetMode="External"/><Relationship Id="rId13" Type="http://schemas.openxmlformats.org/officeDocument/2006/relationships/hyperlink" Target="https://www.adhdfoundation.org.uk/" TargetMode="External"/><Relationship Id="rId3" Type="http://schemas.openxmlformats.org/officeDocument/2006/relationships/hyperlink" Target="https://www.worcestershire.gov.uk/getthere" TargetMode="External"/><Relationship Id="rId7" Type="http://schemas.openxmlformats.org/officeDocument/2006/relationships/hyperlink" Target="https://www.kooth.com/" TargetMode="External"/><Relationship Id="rId12" Type="http://schemas.openxmlformats.org/officeDocument/2006/relationships/hyperlink" Target="https://www.autism.org.uk/" TargetMode="External"/><Relationship Id="rId2" Type="http://schemas.openxmlformats.org/officeDocument/2006/relationships/slide" Target="slide17.xml"/><Relationship Id="rId1" Type="http://schemas.openxmlformats.org/officeDocument/2006/relationships/slideLayout" Target="../slideLayouts/slideLayout2.xml"/><Relationship Id="rId6" Type="http://schemas.openxmlformats.org/officeDocument/2006/relationships/hyperlink" Target="https://cranstoun.org/help-and-advice/young-people/here4youth-worcestershire/" TargetMode="External"/><Relationship Id="rId11" Type="http://schemas.openxmlformats.org/officeDocument/2006/relationships/hyperlink" Target="https://www.worcestershire.gov.uk/worcestershire-children-first-education-services/support-services/improving-schools-and-settings/careers-advice-and-guidance" TargetMode="External"/><Relationship Id="rId5" Type="http://schemas.openxmlformats.org/officeDocument/2006/relationships/hyperlink" Target="https://www.nhs.uk/every-mind-matters/" TargetMode="External"/><Relationship Id="rId15" Type="http://schemas.openxmlformats.org/officeDocument/2006/relationships/hyperlink" Target="https://semh.co.uk/" TargetMode="External"/><Relationship Id="rId10" Type="http://schemas.openxmlformats.org/officeDocument/2006/relationships/hyperlink" Target="https://worcsapprenticeships.org.uk/" TargetMode="External"/><Relationship Id="rId4" Type="http://schemas.openxmlformats.org/officeDocument/2006/relationships/hyperlink" Target="https://www.nhs.uk/better-health/" TargetMode="External"/><Relationship Id="rId9" Type="http://schemas.openxmlformats.org/officeDocument/2006/relationships/hyperlink" Target="https://www.skills4worcestershire.co.uk/" TargetMode="External"/><Relationship Id="rId14" Type="http://schemas.openxmlformats.org/officeDocument/2006/relationships/hyperlink" Target="http://www.thedyslexia-spldtrust.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06918" y="1780280"/>
            <a:ext cx="5775891" cy="1913571"/>
          </a:xfrm>
        </p:spPr>
        <p:txBody>
          <a:bodyPr>
            <a:normAutofit/>
          </a:bodyPr>
          <a:lstStyle/>
          <a:p>
            <a:pPr>
              <a:lnSpc>
                <a:spcPct val="90000"/>
              </a:lnSpc>
            </a:pPr>
            <a:r>
              <a:rPr lang="en-GB" sz="3800" dirty="0"/>
              <a:t>Special Educational Needs Information Report 2025-2026</a:t>
            </a:r>
          </a:p>
        </p:txBody>
      </p:sp>
      <p:sp>
        <p:nvSpPr>
          <p:cNvPr id="3" name="Subtitle 2"/>
          <p:cNvSpPr>
            <a:spLocks noGrp="1"/>
          </p:cNvSpPr>
          <p:nvPr>
            <p:ph type="subTitle" idx="1"/>
          </p:nvPr>
        </p:nvSpPr>
        <p:spPr>
          <a:xfrm>
            <a:off x="971767" y="3844374"/>
            <a:ext cx="8302236" cy="557506"/>
          </a:xfrm>
        </p:spPr>
        <p:txBody>
          <a:bodyPr>
            <a:normAutofit/>
          </a:bodyPr>
          <a:lstStyle/>
          <a:p>
            <a:r>
              <a:rPr lang="en-GB" b="1" dirty="0">
                <a:solidFill>
                  <a:schemeClr val="tx1"/>
                </a:solidFill>
              </a:rPr>
              <a:t>How we support children with special education needs and disabilities</a:t>
            </a:r>
            <a:r>
              <a:rPr lang="en-GB" dirty="0"/>
              <a:t>.</a:t>
            </a:r>
          </a:p>
        </p:txBody>
      </p:sp>
      <p:pic>
        <p:nvPicPr>
          <p:cNvPr id="1026" name="Picture 2">
            <a:extLst>
              <a:ext uri="{FF2B5EF4-FFF2-40B4-BE49-F238E27FC236}">
                <a16:creationId xmlns:a16="http://schemas.microsoft.com/office/drawing/2014/main" id="{89EDF3DA-649F-219B-721D-593C3F64945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6486" y="388851"/>
            <a:ext cx="3765692" cy="139142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Vacancies | Waseley Hills High School">
            <a:extLst>
              <a:ext uri="{FF2B5EF4-FFF2-40B4-BE49-F238E27FC236}">
                <a16:creationId xmlns:a16="http://schemas.microsoft.com/office/drawing/2014/main" id="{6F1A8A05-A3E7-479A-2B6C-86402E08DE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9153" y="525616"/>
            <a:ext cx="4514850" cy="11846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647D49A-6B79-31D1-E07C-BAD713DDF740}"/>
              </a:ext>
            </a:extLst>
          </p:cNvPr>
          <p:cNvSpPr txBox="1"/>
          <p:nvPr/>
        </p:nvSpPr>
        <p:spPr>
          <a:xfrm>
            <a:off x="563525" y="4518837"/>
            <a:ext cx="8710477" cy="646331"/>
          </a:xfrm>
          <a:prstGeom prst="rect">
            <a:avLst/>
          </a:prstGeom>
          <a:noFill/>
        </p:spPr>
        <p:txBody>
          <a:bodyPr wrap="square" rtlCol="0">
            <a:spAutoFit/>
          </a:bodyPr>
          <a:lstStyle/>
          <a:p>
            <a:r>
              <a:rPr lang="en-GB" dirty="0"/>
              <a:t>SEND is everyone’s responsibility with all teachers are teachers of SEND allowing pupils to </a:t>
            </a:r>
            <a:r>
              <a:rPr lang="en-GB" b="1" dirty="0">
                <a:highlight>
                  <a:srgbClr val="FFFF00"/>
                </a:highlight>
              </a:rPr>
              <a:t>let their light shine! </a:t>
            </a:r>
          </a:p>
        </p:txBody>
      </p:sp>
      <p:pic>
        <p:nvPicPr>
          <p:cNvPr id="6" name="Picture 4" descr="Clipart Panda - Free Clipart Images">
            <a:extLst>
              <a:ext uri="{FF2B5EF4-FFF2-40B4-BE49-F238E27FC236}">
                <a16:creationId xmlns:a16="http://schemas.microsoft.com/office/drawing/2014/main" id="{73D5ED5D-F173-6007-1AB3-24EEEAA436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86921" y="47028"/>
            <a:ext cx="2191260" cy="269003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Every Child Needs a Champion SVG Cut File digital file | Etsy">
            <a:extLst>
              <a:ext uri="{FF2B5EF4-FFF2-40B4-BE49-F238E27FC236}">
                <a16:creationId xmlns:a16="http://schemas.microsoft.com/office/drawing/2014/main" id="{B10C7AC1-CD11-AC37-B6D5-44E6454B15B8}"/>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30807"/>
          <a:stretch/>
        </p:blipFill>
        <p:spPr bwMode="auto">
          <a:xfrm>
            <a:off x="9518046" y="5066092"/>
            <a:ext cx="2476277" cy="1490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1679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52135-0401-4028-978D-85E0805D481B}"/>
              </a:ext>
            </a:extLst>
          </p:cNvPr>
          <p:cNvSpPr>
            <a:spLocks noGrp="1"/>
          </p:cNvSpPr>
          <p:nvPr>
            <p:ph type="title"/>
          </p:nvPr>
        </p:nvSpPr>
        <p:spPr>
          <a:xfrm>
            <a:off x="677334" y="609600"/>
            <a:ext cx="8596668" cy="3505200"/>
          </a:xfrm>
        </p:spPr>
        <p:txBody>
          <a:bodyPr>
            <a:normAutofit fontScale="90000"/>
          </a:bodyPr>
          <a:lstStyle/>
          <a:p>
            <a:r>
              <a:rPr lang="en-US" dirty="0"/>
              <a:t>Welcome to Waseley Hills High School’s SEND Information report.</a:t>
            </a:r>
            <a:br>
              <a:rPr lang="en-US" dirty="0"/>
            </a:br>
            <a:br>
              <a:rPr lang="en-US" dirty="0"/>
            </a:br>
            <a:r>
              <a:rPr lang="en-US" dirty="0"/>
              <a:t>This report can be looked through page by page or use the ‘quick links’ later in the report to find answers to a specific question.</a:t>
            </a:r>
            <a:endParaRPr lang="en-GB" dirty="0"/>
          </a:p>
        </p:txBody>
      </p:sp>
      <p:pic>
        <p:nvPicPr>
          <p:cNvPr id="3" name="Picture 4" descr="Clipart Panda - Free Clipart Images">
            <a:extLst>
              <a:ext uri="{FF2B5EF4-FFF2-40B4-BE49-F238E27FC236}">
                <a16:creationId xmlns:a16="http://schemas.microsoft.com/office/drawing/2014/main" id="{A7F1637C-DD7B-6114-15A5-69A8AE96C7B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Every Child Needs a Champion SVG Cut File digital file | Etsy">
            <a:extLst>
              <a:ext uri="{FF2B5EF4-FFF2-40B4-BE49-F238E27FC236}">
                <a16:creationId xmlns:a16="http://schemas.microsoft.com/office/drawing/2014/main" id="{63ED754C-6DC6-C6BD-E875-9227F3B9FC6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0807"/>
          <a:stretch/>
        </p:blipFill>
        <p:spPr bwMode="auto">
          <a:xfrm>
            <a:off x="7571342" y="4114800"/>
            <a:ext cx="4220964" cy="2541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99683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3A22C-5918-782C-1152-54EA710A52D7}"/>
              </a:ext>
            </a:extLst>
          </p:cNvPr>
          <p:cNvSpPr>
            <a:spLocks noGrp="1"/>
          </p:cNvSpPr>
          <p:nvPr>
            <p:ph type="title"/>
          </p:nvPr>
        </p:nvSpPr>
        <p:spPr>
          <a:xfrm>
            <a:off x="356979" y="609600"/>
            <a:ext cx="8596668" cy="2544292"/>
          </a:xfrm>
        </p:spPr>
        <p:txBody>
          <a:bodyPr>
            <a:normAutofit fontScale="90000"/>
          </a:bodyPr>
          <a:lstStyle/>
          <a:p>
            <a:r>
              <a:rPr lang="en-GB" dirty="0">
                <a:cs typeface="Calibri"/>
              </a:rPr>
              <a:t>We work alongside the Worcestershire County Council / Worcestershire Children First Local Offer: </a:t>
            </a:r>
            <a:r>
              <a:rPr lang="en-GB" dirty="0">
                <a:ea typeface="+mj-lt"/>
                <a:cs typeface="+mj-lt"/>
              </a:rPr>
              <a:t>SEND Local Offer | Worcestershire County Council. A video is also here: </a:t>
            </a:r>
            <a:br>
              <a:rPr lang="en-GB" dirty="0">
                <a:ea typeface="+mj-lt"/>
                <a:cs typeface="+mj-lt"/>
              </a:rPr>
            </a:br>
            <a:r>
              <a:rPr lang="en-GB" u="sng" dirty="0">
                <a:ea typeface="+mj-lt"/>
                <a:cs typeface="+mj-lt"/>
              </a:rPr>
              <a:t> </a:t>
            </a:r>
            <a:r>
              <a:rPr lang="en-GB" dirty="0">
                <a:ea typeface="+mj-lt"/>
                <a:cs typeface="+mj-lt"/>
                <a:hlinkClick r:id="rId2"/>
              </a:rPr>
              <a:t>https://youtu.be/LyEo2FySJiQ</a:t>
            </a:r>
            <a:br>
              <a:rPr lang="en-GB" dirty="0">
                <a:ea typeface="+mj-lt"/>
                <a:cs typeface="+mj-lt"/>
              </a:rPr>
            </a:br>
            <a:endParaRPr lang="en-GB" dirty="0"/>
          </a:p>
        </p:txBody>
      </p:sp>
      <p:sp>
        <p:nvSpPr>
          <p:cNvPr id="3" name="Content Placeholder 2">
            <a:extLst>
              <a:ext uri="{FF2B5EF4-FFF2-40B4-BE49-F238E27FC236}">
                <a16:creationId xmlns:a16="http://schemas.microsoft.com/office/drawing/2014/main" id="{FE3AFE57-6DC3-C9AA-75D0-CFF479D09501}"/>
              </a:ext>
            </a:extLst>
          </p:cNvPr>
          <p:cNvSpPr>
            <a:spLocks noGrp="1"/>
          </p:cNvSpPr>
          <p:nvPr>
            <p:ph idx="1"/>
          </p:nvPr>
        </p:nvSpPr>
        <p:spPr>
          <a:xfrm>
            <a:off x="1335175" y="3370521"/>
            <a:ext cx="8596668" cy="2732407"/>
          </a:xfrm>
        </p:spPr>
        <p:txBody>
          <a:bodyPr vert="horz" lIns="91440" tIns="45720" rIns="91440" bIns="45720" rtlCol="0" anchor="t">
            <a:normAutofit fontScale="92500" lnSpcReduction="20000"/>
          </a:bodyPr>
          <a:lstStyle/>
          <a:p>
            <a:r>
              <a:rPr lang="en-GB" sz="3600" dirty="0">
                <a:cs typeface="Calibri"/>
              </a:rPr>
              <a:t>If you need any other help and support, please contact SENDIASS: Special Educational Needs and Disabilities Information and Support Services: </a:t>
            </a:r>
            <a:r>
              <a:rPr lang="en-GB" sz="3600" dirty="0">
                <a:ea typeface="+mn-lt"/>
                <a:cs typeface="+mn-lt"/>
                <a:hlinkClick r:id="rId3"/>
              </a:rPr>
              <a:t>SENDIASS Worcestershire and Herefordshire (hwsendiass.co.uk)</a:t>
            </a:r>
            <a:endParaRPr lang="en-GB" sz="3600" dirty="0"/>
          </a:p>
        </p:txBody>
      </p:sp>
      <p:pic>
        <p:nvPicPr>
          <p:cNvPr id="4" name="Picture 4" descr="Graphical user interface, website&#10;&#10;Description automatically generated">
            <a:extLst>
              <a:ext uri="{FF2B5EF4-FFF2-40B4-BE49-F238E27FC236}">
                <a16:creationId xmlns:a16="http://schemas.microsoft.com/office/drawing/2014/main" id="{3A0D600A-7766-BEED-1F85-F0BFB3484C6B}"/>
              </a:ext>
            </a:extLst>
          </p:cNvPr>
          <p:cNvPicPr>
            <a:picLocks noChangeAspect="1"/>
          </p:cNvPicPr>
          <p:nvPr/>
        </p:nvPicPr>
        <p:blipFill rotWithShape="1">
          <a:blip r:embed="rId4"/>
          <a:srcRect l="67090" t="12713" r="14497" b="12713"/>
          <a:stretch/>
        </p:blipFill>
        <p:spPr>
          <a:xfrm>
            <a:off x="9615055" y="1217467"/>
            <a:ext cx="2441859" cy="5500563"/>
          </a:xfrm>
          <a:prstGeom prst="rect">
            <a:avLst/>
          </a:prstGeom>
        </p:spPr>
      </p:pic>
      <p:pic>
        <p:nvPicPr>
          <p:cNvPr id="5" name="Picture 4" descr="Clipart Panda - Free Clipart Images">
            <a:extLst>
              <a:ext uri="{FF2B5EF4-FFF2-40B4-BE49-F238E27FC236}">
                <a16:creationId xmlns:a16="http://schemas.microsoft.com/office/drawing/2014/main" id="{7AD597A1-F5C4-AAC9-34AD-5235C556587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very Child Needs a Champion SVG Cut File digital file | Etsy">
            <a:extLst>
              <a:ext uri="{FF2B5EF4-FFF2-40B4-BE49-F238E27FC236}">
                <a16:creationId xmlns:a16="http://schemas.microsoft.com/office/drawing/2014/main" id="{0B7CDBE0-3556-BC4A-A364-5280242127C7}"/>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30807"/>
          <a:stretch/>
        </p:blipFill>
        <p:spPr bwMode="auto">
          <a:xfrm>
            <a:off x="0" y="5745905"/>
            <a:ext cx="1669312" cy="1004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0209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72BE9-2D26-75D0-8196-9C9C007D57E8}"/>
              </a:ext>
            </a:extLst>
          </p:cNvPr>
          <p:cNvSpPr>
            <a:spLocks noGrp="1"/>
          </p:cNvSpPr>
          <p:nvPr>
            <p:ph type="title"/>
          </p:nvPr>
        </p:nvSpPr>
        <p:spPr>
          <a:xfrm>
            <a:off x="312433" y="148107"/>
            <a:ext cx="9012320" cy="1320800"/>
          </a:xfrm>
        </p:spPr>
        <p:txBody>
          <a:bodyPr>
            <a:normAutofit fontScale="90000"/>
          </a:bodyPr>
          <a:lstStyle/>
          <a:p>
            <a:r>
              <a:rPr lang="en-US" dirty="0">
                <a:cs typeface="Calibri"/>
              </a:rPr>
              <a:t>Worcestershire Graduated Response:</a:t>
            </a:r>
            <a:br>
              <a:rPr lang="en-US" dirty="0">
                <a:cs typeface="Calibri"/>
              </a:rPr>
            </a:br>
            <a:r>
              <a:rPr lang="en-US" dirty="0">
                <a:cs typeface="+mj-lt"/>
              </a:rPr>
              <a:t>SEND Support Services Telephone: 01905 845579</a:t>
            </a:r>
            <a:br>
              <a:rPr lang="en-US" dirty="0">
                <a:cs typeface="+mj-lt"/>
              </a:rPr>
            </a:br>
            <a:r>
              <a:rPr lang="en-US" dirty="0">
                <a:ea typeface="+mj-lt"/>
                <a:cs typeface="+mj-lt"/>
                <a:hlinkClick r:id="rId2"/>
              </a:rPr>
              <a:t>Graduated Response (SEND support in education provision) | Worcestershire County Council</a:t>
            </a:r>
            <a:endParaRPr lang="en-US" dirty="0"/>
          </a:p>
        </p:txBody>
      </p:sp>
      <p:sp>
        <p:nvSpPr>
          <p:cNvPr id="3" name="Content Placeholder 2">
            <a:extLst>
              <a:ext uri="{FF2B5EF4-FFF2-40B4-BE49-F238E27FC236}">
                <a16:creationId xmlns:a16="http://schemas.microsoft.com/office/drawing/2014/main" id="{DB110195-CB75-98A5-AB60-1008B071C5D6}"/>
              </a:ext>
            </a:extLst>
          </p:cNvPr>
          <p:cNvSpPr>
            <a:spLocks noGrp="1"/>
          </p:cNvSpPr>
          <p:nvPr>
            <p:ph idx="1"/>
          </p:nvPr>
        </p:nvSpPr>
        <p:spPr>
          <a:xfrm>
            <a:off x="1" y="2257351"/>
            <a:ext cx="8596668" cy="4599843"/>
          </a:xfrm>
        </p:spPr>
        <p:txBody>
          <a:bodyPr vert="horz" lIns="91440" tIns="45720" rIns="91440" bIns="45720" rtlCol="0" anchor="t">
            <a:normAutofit/>
          </a:bodyPr>
          <a:lstStyle/>
          <a:p>
            <a:r>
              <a:rPr lang="en-US" b="1" dirty="0">
                <a:cs typeface="Calibri"/>
              </a:rPr>
              <a:t>At Waseley Hills High School we are committed to working together with all members of our school community, and have produced this document with pupils, parent/carers, specialist external support and our staff</a:t>
            </a:r>
          </a:p>
          <a:p>
            <a:pPr>
              <a:buClr>
                <a:srgbClr val="BF0000"/>
              </a:buClr>
            </a:pPr>
            <a:r>
              <a:rPr lang="en-US" b="1" dirty="0">
                <a:cs typeface="Calibri"/>
              </a:rPr>
              <a:t>We welcome any feedback and any suggestions for involvement in this offer, so please do contact us, and make an appointment. If you think your child may have a learning barrier / special educational need or disability, please speak to / contact:</a:t>
            </a:r>
          </a:p>
          <a:p>
            <a:pPr lvl="1">
              <a:buClr>
                <a:srgbClr val="BF0000"/>
              </a:buClr>
            </a:pPr>
            <a:r>
              <a:rPr lang="en-US" b="1" dirty="0">
                <a:cs typeface="Calibri"/>
              </a:rPr>
              <a:t>Alis Craciun –  SENDCo: </a:t>
            </a:r>
            <a:r>
              <a:rPr lang="en-US" b="1" dirty="0">
                <a:cs typeface="Calibri"/>
                <a:hlinkClick r:id="rId3"/>
              </a:rPr>
              <a:t>acraciun@waseleyhills.worcs.sch.uk</a:t>
            </a:r>
            <a:endParaRPr lang="en-US" b="1" dirty="0">
              <a:cs typeface="Calibri"/>
            </a:endParaRPr>
          </a:p>
          <a:p>
            <a:pPr lvl="1">
              <a:buClr>
                <a:srgbClr val="BF0000"/>
              </a:buClr>
            </a:pPr>
            <a:r>
              <a:rPr lang="en-US" b="1" dirty="0">
                <a:cs typeface="Calibri"/>
              </a:rPr>
              <a:t>Ellie Meredith – SLT SEND Link: </a:t>
            </a:r>
            <a:r>
              <a:rPr lang="en-US" b="1" dirty="0">
                <a:cs typeface="Calibri"/>
                <a:hlinkClick r:id="rId4"/>
              </a:rPr>
              <a:t>emeredith@waseleyhills.worcs.sch.uk</a:t>
            </a:r>
            <a:r>
              <a:rPr lang="en-US" b="1" dirty="0">
                <a:cs typeface="Calibri"/>
              </a:rPr>
              <a:t> </a:t>
            </a:r>
          </a:p>
          <a:p>
            <a:pPr marL="457200" lvl="1" indent="0">
              <a:buClr>
                <a:srgbClr val="BF0000"/>
              </a:buClr>
              <a:buNone/>
            </a:pPr>
            <a:endParaRPr lang="en-US" dirty="0">
              <a:cs typeface="Calibri"/>
            </a:endParaRPr>
          </a:p>
          <a:p>
            <a:pPr>
              <a:buClr>
                <a:srgbClr val="BF0000"/>
              </a:buClr>
            </a:pPr>
            <a:endParaRPr lang="en-US" dirty="0">
              <a:cs typeface="Calibri"/>
            </a:endParaRPr>
          </a:p>
          <a:p>
            <a:pPr>
              <a:buClr>
                <a:srgbClr val="BF0000"/>
              </a:buClr>
            </a:pPr>
            <a:endParaRPr lang="en-US" dirty="0">
              <a:cs typeface="Calibri"/>
            </a:endParaRPr>
          </a:p>
          <a:p>
            <a:pPr>
              <a:buClr>
                <a:srgbClr val="BF0000"/>
              </a:buClr>
            </a:pPr>
            <a:endParaRPr lang="en-US" dirty="0">
              <a:cs typeface="Calibri"/>
            </a:endParaRPr>
          </a:p>
          <a:p>
            <a:pPr>
              <a:buClr>
                <a:srgbClr val="BF0000"/>
              </a:buClr>
            </a:pPr>
            <a:endParaRPr lang="en-US" dirty="0">
              <a:cs typeface="Calibri"/>
            </a:endParaRPr>
          </a:p>
        </p:txBody>
      </p:sp>
      <p:pic>
        <p:nvPicPr>
          <p:cNvPr id="4" name="Picture 4" descr="Graphical user interface, application&#10;&#10;Description automatically generated">
            <a:extLst>
              <a:ext uri="{FF2B5EF4-FFF2-40B4-BE49-F238E27FC236}">
                <a16:creationId xmlns:a16="http://schemas.microsoft.com/office/drawing/2014/main" id="{404E71BD-7C77-51AE-FEBD-9D8B306AA3E7}"/>
              </a:ext>
            </a:extLst>
          </p:cNvPr>
          <p:cNvPicPr>
            <a:picLocks noChangeAspect="1"/>
          </p:cNvPicPr>
          <p:nvPr/>
        </p:nvPicPr>
        <p:blipFill rotWithShape="1">
          <a:blip r:embed="rId5"/>
          <a:srcRect l="30965" t="21377" r="35465" b="10688"/>
          <a:stretch/>
        </p:blipFill>
        <p:spPr>
          <a:xfrm>
            <a:off x="8537980" y="2113191"/>
            <a:ext cx="3492870" cy="4541420"/>
          </a:xfrm>
          <a:prstGeom prst="rect">
            <a:avLst/>
          </a:prstGeom>
        </p:spPr>
      </p:pic>
      <p:pic>
        <p:nvPicPr>
          <p:cNvPr id="5" name="Picture 4" descr="Clipart Panda - Free Clipart Images">
            <a:extLst>
              <a:ext uri="{FF2B5EF4-FFF2-40B4-BE49-F238E27FC236}">
                <a16:creationId xmlns:a16="http://schemas.microsoft.com/office/drawing/2014/main" id="{1E8278A3-04FE-34F0-939E-1DBEDD4C547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very Child Needs a Champion SVG Cut File digital file | Etsy">
            <a:extLst>
              <a:ext uri="{FF2B5EF4-FFF2-40B4-BE49-F238E27FC236}">
                <a16:creationId xmlns:a16="http://schemas.microsoft.com/office/drawing/2014/main" id="{487FAAB5-BDFB-F998-5128-FE2938678646}"/>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b="30807"/>
          <a:stretch/>
        </p:blipFill>
        <p:spPr bwMode="auto">
          <a:xfrm>
            <a:off x="3375276" y="5528930"/>
            <a:ext cx="2207616" cy="1180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5340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0A6A2-F0E5-C0ED-244A-3ED610770C7E}"/>
              </a:ext>
            </a:extLst>
          </p:cNvPr>
          <p:cNvSpPr>
            <a:spLocks noGrp="1"/>
          </p:cNvSpPr>
          <p:nvPr>
            <p:ph type="title"/>
          </p:nvPr>
        </p:nvSpPr>
        <p:spPr>
          <a:xfrm>
            <a:off x="1" y="-1881"/>
            <a:ext cx="8596668" cy="1320800"/>
          </a:xfrm>
        </p:spPr>
        <p:txBody>
          <a:bodyPr>
            <a:normAutofit/>
          </a:bodyPr>
          <a:lstStyle/>
          <a:p>
            <a:r>
              <a:rPr lang="en-GB" dirty="0">
                <a:cs typeface="Calibri"/>
              </a:rPr>
              <a:t>The Graduated Approach explained:</a:t>
            </a:r>
            <a:endParaRPr lang="en-GB" dirty="0"/>
          </a:p>
        </p:txBody>
      </p:sp>
      <p:pic>
        <p:nvPicPr>
          <p:cNvPr id="4" name="Picture 4">
            <a:extLst>
              <a:ext uri="{FF2B5EF4-FFF2-40B4-BE49-F238E27FC236}">
                <a16:creationId xmlns:a16="http://schemas.microsoft.com/office/drawing/2014/main" id="{57A8AE6D-8BD7-2346-6B94-C316175B5E4A}"/>
              </a:ext>
            </a:extLst>
          </p:cNvPr>
          <p:cNvPicPr>
            <a:picLocks noGrp="1" noChangeAspect="1"/>
          </p:cNvPicPr>
          <p:nvPr>
            <p:ph idx="1"/>
          </p:nvPr>
        </p:nvPicPr>
        <p:blipFill rotWithShape="1">
          <a:blip r:embed="rId2"/>
          <a:srcRect l="-1758" r="93" b="9632"/>
          <a:stretch/>
        </p:blipFill>
        <p:spPr>
          <a:xfrm>
            <a:off x="0" y="314680"/>
            <a:ext cx="10411307" cy="6043590"/>
          </a:xfrm>
        </p:spPr>
      </p:pic>
      <p:pic>
        <p:nvPicPr>
          <p:cNvPr id="3" name="Picture 2" descr="Clipart Panda - Free Clipart Images">
            <a:extLst>
              <a:ext uri="{FF2B5EF4-FFF2-40B4-BE49-F238E27FC236}">
                <a16:creationId xmlns:a16="http://schemas.microsoft.com/office/drawing/2014/main" id="{05837328-2AB4-6741-54DA-C49C5A81E6C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20806" y="75982"/>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very Child Needs a Champion SVG Cut File digital file | Etsy">
            <a:extLst>
              <a:ext uri="{FF2B5EF4-FFF2-40B4-BE49-F238E27FC236}">
                <a16:creationId xmlns:a16="http://schemas.microsoft.com/office/drawing/2014/main" id="{C33CA714-253C-A758-D442-DB203AD1F0E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10009452" y="5441455"/>
            <a:ext cx="2048668" cy="1233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7653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pic>
        <p:nvPicPr>
          <p:cNvPr id="4" name="Picture 5" descr="A picture containing chart&#10;&#10;Description automatically generated">
            <a:extLst>
              <a:ext uri="{FF2B5EF4-FFF2-40B4-BE49-F238E27FC236}">
                <a16:creationId xmlns:a16="http://schemas.microsoft.com/office/drawing/2014/main" id="{DDF69289-1B58-DA64-009D-334408C32DBF}"/>
              </a:ext>
            </a:extLst>
          </p:cNvPr>
          <p:cNvPicPr>
            <a:picLocks noChangeAspect="1"/>
          </p:cNvPicPr>
          <p:nvPr/>
        </p:nvPicPr>
        <p:blipFill rotWithShape="1">
          <a:blip r:embed="rId2"/>
          <a:srcRect l="28700" t="27974" r="29964" b="10549"/>
          <a:stretch/>
        </p:blipFill>
        <p:spPr>
          <a:xfrm>
            <a:off x="1916910" y="0"/>
            <a:ext cx="8184859" cy="6847883"/>
          </a:xfrm>
          <a:prstGeom prst="rect">
            <a:avLst/>
          </a:prstGeom>
        </p:spPr>
      </p:pic>
      <p:sp>
        <p:nvSpPr>
          <p:cNvPr id="2" name="Title 1"/>
          <p:cNvSpPr>
            <a:spLocks noGrp="1"/>
          </p:cNvSpPr>
          <p:nvPr>
            <p:ph type="title"/>
          </p:nvPr>
        </p:nvSpPr>
        <p:spPr>
          <a:xfrm>
            <a:off x="303226" y="816638"/>
            <a:ext cx="1911395" cy="5224724"/>
          </a:xfrm>
        </p:spPr>
        <p:txBody>
          <a:bodyPr anchor="ctr">
            <a:normAutofit/>
          </a:bodyPr>
          <a:lstStyle/>
          <a:p>
            <a:r>
              <a:rPr lang="en-GB" dirty="0">
                <a:cs typeface="Calibri"/>
              </a:rPr>
              <a:t>Assess</a:t>
            </a:r>
            <a:br>
              <a:rPr lang="en-GB" dirty="0">
                <a:cs typeface="Calibri"/>
              </a:rPr>
            </a:br>
            <a:r>
              <a:rPr lang="en-GB" dirty="0">
                <a:cs typeface="Calibri"/>
              </a:rPr>
              <a:t>Plan</a:t>
            </a:r>
            <a:br>
              <a:rPr lang="en-GB" dirty="0">
                <a:cs typeface="Calibri"/>
              </a:rPr>
            </a:br>
            <a:r>
              <a:rPr lang="en-GB" dirty="0">
                <a:cs typeface="Calibri"/>
              </a:rPr>
              <a:t>Do Review</a:t>
            </a:r>
          </a:p>
        </p:txBody>
      </p:sp>
      <p:sp>
        <p:nvSpPr>
          <p:cNvPr id="3" name="Content Placeholder 2"/>
          <p:cNvSpPr>
            <a:spLocks noGrp="1"/>
          </p:cNvSpPr>
          <p:nvPr>
            <p:ph idx="1"/>
          </p:nvPr>
        </p:nvSpPr>
        <p:spPr>
          <a:xfrm>
            <a:off x="2960347" y="-1372100"/>
            <a:ext cx="6407390" cy="5996016"/>
          </a:xfrm>
        </p:spPr>
        <p:txBody>
          <a:bodyPr anchor="ctr">
            <a:normAutofit/>
          </a:bodyPr>
          <a:lstStyle/>
          <a:p>
            <a:pPr>
              <a:lnSpc>
                <a:spcPct val="90000"/>
              </a:lnSpc>
            </a:pPr>
            <a:endParaRPr lang="en-GB" sz="1700" dirty="0">
              <a:cs typeface="Calibri"/>
            </a:endParaRPr>
          </a:p>
          <a:p>
            <a:pPr>
              <a:lnSpc>
                <a:spcPct val="90000"/>
              </a:lnSpc>
            </a:pPr>
            <a:endParaRPr lang="en-GB" sz="1700" dirty="0"/>
          </a:p>
        </p:txBody>
      </p:sp>
      <p:pic>
        <p:nvPicPr>
          <p:cNvPr id="5" name="Picture 4" descr="Clipart Panda - Free Clipart Images">
            <a:extLst>
              <a:ext uri="{FF2B5EF4-FFF2-40B4-BE49-F238E27FC236}">
                <a16:creationId xmlns:a16="http://schemas.microsoft.com/office/drawing/2014/main" id="{B0E345E4-CE83-2169-A9AC-EC4E6BCC45D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116958"/>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very Child Needs a Champion SVG Cut File digital file | Etsy">
            <a:extLst>
              <a:ext uri="{FF2B5EF4-FFF2-40B4-BE49-F238E27FC236}">
                <a16:creationId xmlns:a16="http://schemas.microsoft.com/office/drawing/2014/main" id="{C3F4E660-A65B-F1DA-E1FD-D081C495156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9611832" y="5183948"/>
            <a:ext cx="2445082" cy="1472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2275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4A36D-3259-1E03-0510-7D8E9A4903BD}"/>
              </a:ext>
            </a:extLst>
          </p:cNvPr>
          <p:cNvSpPr>
            <a:spLocks noGrp="1"/>
          </p:cNvSpPr>
          <p:nvPr>
            <p:ph type="title"/>
          </p:nvPr>
        </p:nvSpPr>
        <p:spPr>
          <a:xfrm>
            <a:off x="466781" y="97443"/>
            <a:ext cx="8596668" cy="538748"/>
          </a:xfrm>
        </p:spPr>
        <p:txBody>
          <a:bodyPr>
            <a:normAutofit fontScale="90000"/>
          </a:bodyPr>
          <a:lstStyle/>
          <a:p>
            <a:r>
              <a:rPr lang="en-US" dirty="0">
                <a:cs typeface="Calibri"/>
              </a:rPr>
              <a:t>Safeguarding at Waseley Hills High School</a:t>
            </a:r>
            <a:endParaRPr lang="en-US" dirty="0"/>
          </a:p>
        </p:txBody>
      </p:sp>
      <p:sp>
        <p:nvSpPr>
          <p:cNvPr id="3" name="Content Placeholder 2">
            <a:extLst>
              <a:ext uri="{FF2B5EF4-FFF2-40B4-BE49-F238E27FC236}">
                <a16:creationId xmlns:a16="http://schemas.microsoft.com/office/drawing/2014/main" id="{4DAFE37E-23A1-0F19-5348-9C7D11901733}"/>
              </a:ext>
            </a:extLst>
          </p:cNvPr>
          <p:cNvSpPr>
            <a:spLocks noGrp="1"/>
          </p:cNvSpPr>
          <p:nvPr>
            <p:ph idx="1"/>
          </p:nvPr>
        </p:nvSpPr>
        <p:spPr>
          <a:xfrm>
            <a:off x="370390" y="737586"/>
            <a:ext cx="8890513" cy="5785773"/>
          </a:xfrm>
        </p:spPr>
        <p:txBody>
          <a:bodyPr vert="horz" lIns="91440" tIns="45720" rIns="91440" bIns="45720" rtlCol="0" anchor="t">
            <a:noAutofit/>
          </a:bodyPr>
          <a:lstStyle/>
          <a:p>
            <a:pPr marL="0" indent="0" fontAlgn="base">
              <a:buNone/>
            </a:pPr>
            <a:r>
              <a:rPr lang="en-US" b="1" i="0" dirty="0">
                <a:solidFill>
                  <a:srgbClr val="000000"/>
                </a:solidFill>
                <a:effectLst/>
                <a:latin typeface="Calibri"/>
                <a:ea typeface="Calibri"/>
                <a:cs typeface="Calibri"/>
              </a:rPr>
              <a:t>Safeguarding and SEND</a:t>
            </a:r>
            <a:r>
              <a:rPr lang="en-US" b="1" dirty="0">
                <a:solidFill>
                  <a:srgbClr val="000000"/>
                </a:solidFill>
                <a:latin typeface="Calibri"/>
                <a:ea typeface="Calibri"/>
                <a:cs typeface="Calibri"/>
              </a:rPr>
              <a:t>: </a:t>
            </a:r>
            <a:r>
              <a:rPr lang="en-GB" dirty="0">
                <a:hlinkClick r:id="rId2"/>
              </a:rPr>
              <a:t>Keeping children safe in education 2025</a:t>
            </a:r>
            <a:endParaRPr lang="en-US" b="0" i="0" dirty="0">
              <a:solidFill>
                <a:srgbClr val="000000"/>
              </a:solidFill>
              <a:effectLst/>
              <a:latin typeface="Segoe UI" panose="020B0502040204020203" pitchFamily="34" charset="0"/>
              <a:ea typeface="Calibri"/>
              <a:cs typeface="Segoe UI" panose="020B0502040204020203" pitchFamily="34" charset="0"/>
            </a:endParaRPr>
          </a:p>
          <a:p>
            <a:pPr marL="0" indent="0" algn="l" rtl="0" fontAlgn="base">
              <a:buNone/>
            </a:pPr>
            <a:r>
              <a:rPr lang="en-US" b="1" i="0" u="sng" dirty="0">
                <a:solidFill>
                  <a:srgbClr val="000000"/>
                </a:solidFill>
                <a:effectLst/>
                <a:latin typeface="Calibri" panose="020F0502020204030204" pitchFamily="34" charset="0"/>
              </a:rPr>
              <a:t>Children with special educational needs, disabilities or health issues (pages 50-51)</a:t>
            </a:r>
            <a:r>
              <a:rPr lang="en-US"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marL="0" indent="0" algn="l" rtl="0" fontAlgn="base">
              <a:buNone/>
            </a:pPr>
            <a:r>
              <a:rPr lang="en-US" b="1" i="0" dirty="0">
                <a:solidFill>
                  <a:srgbClr val="000000"/>
                </a:solidFill>
                <a:effectLst/>
                <a:latin typeface="Calibri" panose="020F0502020204030204" pitchFamily="34" charset="0"/>
              </a:rPr>
              <a:t>199. </a:t>
            </a:r>
            <a:r>
              <a:rPr lang="en-US" b="0" i="0" dirty="0">
                <a:solidFill>
                  <a:srgbClr val="000000"/>
                </a:solidFill>
                <a:effectLst/>
                <a:latin typeface="Calibri" panose="020F0502020204030204" pitchFamily="34" charset="0"/>
              </a:rPr>
              <a:t>Children with special educational needs or disabilities (SEND) or certain medical or physical health conditions can face additional safeguarding challenges both online and offline. Governing bodies and proprietors should ensure their child protection policy reflects the fact that additional barriers can exist when </a:t>
            </a:r>
            <a:r>
              <a:rPr lang="en-US" b="0" i="0" dirty="0" err="1">
                <a:solidFill>
                  <a:srgbClr val="000000"/>
                </a:solidFill>
                <a:effectLst/>
                <a:latin typeface="Calibri" panose="020F0502020204030204" pitchFamily="34" charset="0"/>
              </a:rPr>
              <a:t>recognising</a:t>
            </a:r>
            <a:r>
              <a:rPr lang="en-US" b="0" i="0" dirty="0">
                <a:solidFill>
                  <a:srgbClr val="000000"/>
                </a:solidFill>
                <a:effectLst/>
                <a:latin typeface="Calibri" panose="020F0502020204030204" pitchFamily="34" charset="0"/>
              </a:rPr>
              <a:t> abuse and neglect in this group of children. These can include: </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 assumptions that indicators of possible abuse such as </a:t>
            </a:r>
            <a:r>
              <a:rPr lang="en-US" b="0" i="0" dirty="0" err="1">
                <a:solidFill>
                  <a:srgbClr val="000000"/>
                </a:solidFill>
                <a:effectLst/>
                <a:latin typeface="Calibri" panose="020F0502020204030204" pitchFamily="34" charset="0"/>
              </a:rPr>
              <a:t>behaviour</a:t>
            </a:r>
            <a:r>
              <a:rPr lang="en-US" b="0" i="0" dirty="0">
                <a:solidFill>
                  <a:srgbClr val="000000"/>
                </a:solidFill>
                <a:effectLst/>
                <a:latin typeface="Calibri" panose="020F0502020204030204" pitchFamily="34" charset="0"/>
              </a:rPr>
              <a:t>, mood and injury relate to the child’s condition without further exploration </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 these children being more prone to peer group isolation or bullying (including prejudice-based bullying) than other children  </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 the potential for children with SEND or certain medical conditions being disproportionately impacted by </a:t>
            </a:r>
            <a:r>
              <a:rPr lang="en-US" b="0" i="0" dirty="0" err="1">
                <a:solidFill>
                  <a:srgbClr val="000000"/>
                </a:solidFill>
                <a:effectLst/>
                <a:latin typeface="Calibri" panose="020F0502020204030204" pitchFamily="34" charset="0"/>
              </a:rPr>
              <a:t>behaviours</a:t>
            </a:r>
            <a:r>
              <a:rPr lang="en-US" b="0" i="0" dirty="0">
                <a:solidFill>
                  <a:srgbClr val="000000"/>
                </a:solidFill>
                <a:effectLst/>
                <a:latin typeface="Calibri" panose="020F0502020204030204" pitchFamily="34" charset="0"/>
              </a:rPr>
              <a:t> such as bullying, without outwardly showing any signs  </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 communication barriers and difficulties in managing or reporting these challenges  </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 cognitive understanding – being unable to understand the difference between fact and fiction in online content and then repeating the content/</a:t>
            </a:r>
            <a:r>
              <a:rPr lang="en-US" b="0" i="0" dirty="0" err="1">
                <a:solidFill>
                  <a:srgbClr val="000000"/>
                </a:solidFill>
                <a:effectLst/>
                <a:latin typeface="Calibri" panose="020F0502020204030204" pitchFamily="34" charset="0"/>
              </a:rPr>
              <a:t>behaviours</a:t>
            </a:r>
            <a:r>
              <a:rPr lang="en-US" b="0" i="0" dirty="0">
                <a:solidFill>
                  <a:srgbClr val="000000"/>
                </a:solidFill>
                <a:effectLst/>
                <a:latin typeface="Calibri" panose="020F0502020204030204" pitchFamily="34" charset="0"/>
              </a:rPr>
              <a:t> in schools or colleges or the consequences of doing so. </a:t>
            </a:r>
            <a:endParaRPr lang="en-US" b="0" i="0" dirty="0">
              <a:solidFill>
                <a:srgbClr val="000000"/>
              </a:solidFill>
              <a:effectLst/>
              <a:latin typeface="Segoe UI" panose="020B0502040204020203" pitchFamily="34" charset="0"/>
            </a:endParaRPr>
          </a:p>
        </p:txBody>
      </p:sp>
      <p:pic>
        <p:nvPicPr>
          <p:cNvPr id="4" name="Picture 4" descr="Clipart Panda - Free Clipart Images">
            <a:extLst>
              <a:ext uri="{FF2B5EF4-FFF2-40B4-BE49-F238E27FC236}">
                <a16:creationId xmlns:a16="http://schemas.microsoft.com/office/drawing/2014/main" id="{9CD08A95-6607-C026-8129-CA7EC504999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very Child Needs a Champion SVG Cut File digital file | Etsy">
            <a:extLst>
              <a:ext uri="{FF2B5EF4-FFF2-40B4-BE49-F238E27FC236}">
                <a16:creationId xmlns:a16="http://schemas.microsoft.com/office/drawing/2014/main" id="{332C009A-C9F7-6F8E-ED3A-030559B8B0D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9260903" y="4909504"/>
            <a:ext cx="2796011" cy="1683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146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4A36D-3259-1E03-0510-7D8E9A4903BD}"/>
              </a:ext>
            </a:extLst>
          </p:cNvPr>
          <p:cNvSpPr>
            <a:spLocks noGrp="1"/>
          </p:cNvSpPr>
          <p:nvPr>
            <p:ph type="title"/>
          </p:nvPr>
        </p:nvSpPr>
        <p:spPr>
          <a:xfrm>
            <a:off x="466781" y="97443"/>
            <a:ext cx="8596668" cy="538748"/>
          </a:xfrm>
        </p:spPr>
        <p:txBody>
          <a:bodyPr>
            <a:normAutofit fontScale="90000"/>
          </a:bodyPr>
          <a:lstStyle/>
          <a:p>
            <a:r>
              <a:rPr lang="en-US" dirty="0">
                <a:cs typeface="Calibri"/>
              </a:rPr>
              <a:t>Safeguarding at Waseley Hills High School</a:t>
            </a:r>
            <a:endParaRPr lang="en-US" dirty="0"/>
          </a:p>
        </p:txBody>
      </p:sp>
      <p:sp>
        <p:nvSpPr>
          <p:cNvPr id="3" name="Content Placeholder 2">
            <a:extLst>
              <a:ext uri="{FF2B5EF4-FFF2-40B4-BE49-F238E27FC236}">
                <a16:creationId xmlns:a16="http://schemas.microsoft.com/office/drawing/2014/main" id="{4DAFE37E-23A1-0F19-5348-9C7D11901733}"/>
              </a:ext>
            </a:extLst>
          </p:cNvPr>
          <p:cNvSpPr>
            <a:spLocks noGrp="1"/>
          </p:cNvSpPr>
          <p:nvPr>
            <p:ph idx="1"/>
          </p:nvPr>
        </p:nvSpPr>
        <p:spPr>
          <a:xfrm>
            <a:off x="370390" y="737586"/>
            <a:ext cx="8890513" cy="5785773"/>
          </a:xfrm>
        </p:spPr>
        <p:txBody>
          <a:bodyPr vert="horz" lIns="91440" tIns="45720" rIns="91440" bIns="45720" rtlCol="0" anchor="t">
            <a:noAutofit/>
          </a:bodyPr>
          <a:lstStyle/>
          <a:p>
            <a:pPr marL="0" indent="0" algn="l" rtl="0" fontAlgn="base">
              <a:buNone/>
            </a:pPr>
            <a:r>
              <a:rPr lang="en-US" b="1" i="0" dirty="0">
                <a:solidFill>
                  <a:srgbClr val="000000"/>
                </a:solidFill>
                <a:effectLst/>
                <a:latin typeface="Calibri" panose="020F0502020204030204" pitchFamily="34" charset="0"/>
              </a:rPr>
              <a:t>Safeguarding and SEND:</a:t>
            </a:r>
            <a:r>
              <a:rPr lang="en-US" b="1" i="0" u="sng" dirty="0">
                <a:solidFill>
                  <a:srgbClr val="000000"/>
                </a:solidFill>
                <a:effectLst/>
                <a:latin typeface="Calibri" panose="020F0502020204030204" pitchFamily="34" charset="0"/>
              </a:rPr>
              <a:t> Children with special educational needs, disabilities or health issues (pages 50-51)</a:t>
            </a:r>
            <a:r>
              <a:rPr lang="en-US" b="0" i="0" dirty="0">
                <a:solidFill>
                  <a:srgbClr val="000000"/>
                </a:solidFill>
                <a:effectLst/>
                <a:latin typeface="Calibri" panose="020F0502020204030204" pitchFamily="34" charset="0"/>
              </a:rPr>
              <a:t> </a:t>
            </a:r>
          </a:p>
          <a:p>
            <a:pPr marL="0" indent="0" algn="l" rtl="0" fontAlgn="base">
              <a:buNone/>
            </a:pPr>
            <a:r>
              <a:rPr lang="en-GB" dirty="0">
                <a:hlinkClick r:id="rId2"/>
              </a:rPr>
              <a:t>Keeping children safe in education 2025</a:t>
            </a:r>
            <a:endParaRPr lang="en-US" b="0" i="0" dirty="0">
              <a:solidFill>
                <a:srgbClr val="000000"/>
              </a:solidFill>
              <a:effectLst/>
              <a:latin typeface="Segoe UI" panose="020B0502040204020203" pitchFamily="34" charset="0"/>
            </a:endParaRPr>
          </a:p>
          <a:p>
            <a:pPr marL="0" indent="0" algn="l" rtl="0" fontAlgn="base">
              <a:buNone/>
            </a:pPr>
            <a:r>
              <a:rPr lang="en-US" b="1" i="0" dirty="0">
                <a:solidFill>
                  <a:srgbClr val="000000"/>
                </a:solidFill>
                <a:effectLst/>
                <a:latin typeface="Calibri" panose="020F0502020204030204" pitchFamily="34" charset="0"/>
              </a:rPr>
              <a:t>200. </a:t>
            </a:r>
            <a:r>
              <a:rPr lang="en-US" b="0" i="0" dirty="0">
                <a:solidFill>
                  <a:srgbClr val="000000"/>
                </a:solidFill>
                <a:effectLst/>
                <a:latin typeface="Calibri" panose="020F0502020204030204" pitchFamily="34" charset="0"/>
              </a:rPr>
              <a:t>Any reports of abuse involving children with SEND will therefore require close liaison with the designated safeguarding lead (or deputy) and the SENDCo or the named person with oversight for SEND in a college.  </a:t>
            </a:r>
            <a:endParaRPr lang="en-US" b="0" i="0" dirty="0">
              <a:solidFill>
                <a:srgbClr val="000000"/>
              </a:solidFill>
              <a:effectLst/>
              <a:latin typeface="Segoe UI" panose="020B0502040204020203" pitchFamily="34" charset="0"/>
            </a:endParaRPr>
          </a:p>
          <a:p>
            <a:pPr marL="0" indent="0" algn="l" rtl="0" fontAlgn="base">
              <a:buNone/>
            </a:pPr>
            <a:r>
              <a:rPr lang="en-US" b="1" i="0" dirty="0">
                <a:solidFill>
                  <a:srgbClr val="000000"/>
                </a:solidFill>
                <a:effectLst/>
                <a:latin typeface="Calibri" panose="020F0502020204030204" pitchFamily="34" charset="0"/>
              </a:rPr>
              <a:t>201</a:t>
            </a:r>
            <a:r>
              <a:rPr lang="en-US" b="0" i="0" dirty="0">
                <a:solidFill>
                  <a:srgbClr val="000000"/>
                </a:solidFill>
                <a:effectLst/>
                <a:latin typeface="Calibri" panose="020F0502020204030204" pitchFamily="34" charset="0"/>
              </a:rPr>
              <a:t>. Schools and colleges should consider extra pastoral support and attention for these children, along with ensuring any appropriate support for communication is in place. </a:t>
            </a:r>
            <a:endParaRPr lang="en-US" b="0" i="0" dirty="0">
              <a:solidFill>
                <a:srgbClr val="000000"/>
              </a:solidFill>
              <a:effectLst/>
              <a:latin typeface="Segoe UI" panose="020B0502040204020203" pitchFamily="34" charset="0"/>
            </a:endParaRPr>
          </a:p>
          <a:p>
            <a:pPr marL="0" indent="0" algn="l" rtl="0" fontAlgn="base">
              <a:buNone/>
            </a:pPr>
            <a:r>
              <a:rPr lang="en-US" b="1" i="0" dirty="0">
                <a:solidFill>
                  <a:srgbClr val="000000"/>
                </a:solidFill>
                <a:effectLst/>
                <a:latin typeface="Calibri" panose="020F0502020204030204" pitchFamily="34" charset="0"/>
              </a:rPr>
              <a:t>202</a:t>
            </a:r>
            <a:r>
              <a:rPr lang="en-US" b="0" i="0" dirty="0">
                <a:solidFill>
                  <a:srgbClr val="000000"/>
                </a:solidFill>
                <a:effectLst/>
                <a:latin typeface="Calibri" panose="020F0502020204030204" pitchFamily="34" charset="0"/>
              </a:rPr>
              <a:t>. Further information can be found in the department’s:  </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 SEND Code of Practice 0 to 25 years, and  </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 Supporting Pupils at School with Medical Conditions. And from specialist </a:t>
            </a:r>
            <a:r>
              <a:rPr lang="en-US" b="0" i="0" dirty="0" err="1">
                <a:solidFill>
                  <a:srgbClr val="000000"/>
                </a:solidFill>
                <a:effectLst/>
                <a:latin typeface="Calibri" panose="020F0502020204030204" pitchFamily="34" charset="0"/>
              </a:rPr>
              <a:t>organisations</a:t>
            </a:r>
            <a:r>
              <a:rPr lang="en-US" b="0" i="0" dirty="0">
                <a:solidFill>
                  <a:srgbClr val="000000"/>
                </a:solidFill>
                <a:effectLst/>
                <a:latin typeface="Calibri" panose="020F0502020204030204" pitchFamily="34" charset="0"/>
              </a:rPr>
              <a:t> such as:  </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 The Special Educational Needs and Disabilities Information and Support Services (SENDIASS) – SENDIASS offers information, advice and support for parents/carers and carers of children and young people with SEND. All local authorities have such a service: Find your local IAS service (councilfordisabledchildren.org.uk)  </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 Mencap – Represents people with learning disabilities, with specific advice and information for people who work with children and young people.  </a:t>
            </a:r>
            <a:endParaRPr lang="en-US" b="0" i="0" dirty="0">
              <a:solidFill>
                <a:srgbClr val="000000"/>
              </a:solidFill>
              <a:effectLst/>
              <a:latin typeface="Segoe UI" panose="020B0502040204020203" pitchFamily="34" charset="0"/>
            </a:endParaRPr>
          </a:p>
          <a:p>
            <a:pPr>
              <a:buClr>
                <a:srgbClr val="BF0000"/>
              </a:buClr>
            </a:pPr>
            <a:endParaRPr lang="en-US" dirty="0">
              <a:cs typeface="Calibri"/>
            </a:endParaRPr>
          </a:p>
        </p:txBody>
      </p:sp>
      <p:pic>
        <p:nvPicPr>
          <p:cNvPr id="4" name="Picture 4" descr="Clipart Panda - Free Clipart Images">
            <a:extLst>
              <a:ext uri="{FF2B5EF4-FFF2-40B4-BE49-F238E27FC236}">
                <a16:creationId xmlns:a16="http://schemas.microsoft.com/office/drawing/2014/main" id="{9CD08A95-6607-C026-8129-CA7EC504999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very Child Needs a Champion SVG Cut File digital file | Etsy">
            <a:extLst>
              <a:ext uri="{FF2B5EF4-FFF2-40B4-BE49-F238E27FC236}">
                <a16:creationId xmlns:a16="http://schemas.microsoft.com/office/drawing/2014/main" id="{332C009A-C9F7-6F8E-ED3A-030559B8B0D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9260903" y="4909504"/>
            <a:ext cx="2796011" cy="1683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7026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EBB02-6F6B-B40C-AA48-906F4C53AA7D}"/>
              </a:ext>
            </a:extLst>
          </p:cNvPr>
          <p:cNvSpPr>
            <a:spLocks noGrp="1"/>
          </p:cNvSpPr>
          <p:nvPr>
            <p:ph type="title"/>
          </p:nvPr>
        </p:nvSpPr>
        <p:spPr>
          <a:xfrm>
            <a:off x="178741" y="101600"/>
            <a:ext cx="2510075" cy="1828800"/>
          </a:xfrm>
        </p:spPr>
        <p:txBody>
          <a:bodyPr>
            <a:normAutofit fontScale="90000"/>
          </a:bodyPr>
          <a:lstStyle/>
          <a:p>
            <a:pPr algn="ctr"/>
            <a:r>
              <a:rPr lang="en-GB" dirty="0">
                <a:cs typeface="Calibri"/>
              </a:rPr>
              <a:t>What are the 4 broad categories of SEND need in the Code of Practice 2015? </a:t>
            </a:r>
          </a:p>
        </p:txBody>
      </p:sp>
      <p:pic>
        <p:nvPicPr>
          <p:cNvPr id="3" name="Picture 3">
            <a:extLst>
              <a:ext uri="{FF2B5EF4-FFF2-40B4-BE49-F238E27FC236}">
                <a16:creationId xmlns:a16="http://schemas.microsoft.com/office/drawing/2014/main" id="{343CF165-A290-E733-7BB5-0DECD0A88499}"/>
              </a:ext>
            </a:extLst>
          </p:cNvPr>
          <p:cNvPicPr>
            <a:picLocks noChangeAspect="1"/>
          </p:cNvPicPr>
          <p:nvPr/>
        </p:nvPicPr>
        <p:blipFill rotWithShape="1">
          <a:blip r:embed="rId2"/>
          <a:srcRect l="27494" t="16642" r="30176" b="8172"/>
          <a:stretch/>
        </p:blipFill>
        <p:spPr>
          <a:xfrm>
            <a:off x="2773875" y="98661"/>
            <a:ext cx="6644024" cy="6660625"/>
          </a:xfrm>
          <a:prstGeom prst="rect">
            <a:avLst/>
          </a:prstGeom>
        </p:spPr>
      </p:pic>
      <p:pic>
        <p:nvPicPr>
          <p:cNvPr id="4" name="Picture 4" descr="Clipart Panda - Free Clipart Images">
            <a:extLst>
              <a:ext uri="{FF2B5EF4-FFF2-40B4-BE49-F238E27FC236}">
                <a16:creationId xmlns:a16="http://schemas.microsoft.com/office/drawing/2014/main" id="{B621FAD4-6B46-DCE7-D44E-47A370FEF92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very Child Needs a Champion SVG Cut File digital file | Etsy">
            <a:extLst>
              <a:ext uri="{FF2B5EF4-FFF2-40B4-BE49-F238E27FC236}">
                <a16:creationId xmlns:a16="http://schemas.microsoft.com/office/drawing/2014/main" id="{78909D44-FC16-309B-9F4B-2BE48AB840B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9319414" y="4816549"/>
            <a:ext cx="2666802" cy="1683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3786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3BFED-4ECD-4EDA-8142-EAACA5B8F8AF}"/>
              </a:ext>
            </a:extLst>
          </p:cNvPr>
          <p:cNvSpPr>
            <a:spLocks noGrp="1"/>
          </p:cNvSpPr>
          <p:nvPr>
            <p:ph type="title"/>
          </p:nvPr>
        </p:nvSpPr>
        <p:spPr>
          <a:xfrm>
            <a:off x="178741" y="186267"/>
            <a:ext cx="10094148" cy="648448"/>
          </a:xfrm>
        </p:spPr>
        <p:txBody>
          <a:bodyPr>
            <a:noAutofit/>
          </a:bodyPr>
          <a:lstStyle/>
          <a:p>
            <a:r>
              <a:rPr lang="en-US" sz="2400" dirty="0"/>
              <a:t>Areas of Special Educational needs – SEMH: Social Emotional &amp; Mental Health</a:t>
            </a:r>
            <a:endParaRPr lang="en-GB" sz="2400" dirty="0"/>
          </a:p>
        </p:txBody>
      </p:sp>
      <p:sp>
        <p:nvSpPr>
          <p:cNvPr id="3" name="Content Placeholder 2">
            <a:extLst>
              <a:ext uri="{FF2B5EF4-FFF2-40B4-BE49-F238E27FC236}">
                <a16:creationId xmlns:a16="http://schemas.microsoft.com/office/drawing/2014/main" id="{93083134-00BF-4E66-AB2E-417474C7D4F4}"/>
              </a:ext>
            </a:extLst>
          </p:cNvPr>
          <p:cNvSpPr>
            <a:spLocks noGrp="1"/>
          </p:cNvSpPr>
          <p:nvPr>
            <p:ph idx="1"/>
          </p:nvPr>
        </p:nvSpPr>
        <p:spPr>
          <a:xfrm>
            <a:off x="178741" y="834715"/>
            <a:ext cx="9197746" cy="5042643"/>
          </a:xfrm>
        </p:spPr>
        <p:txBody>
          <a:bodyPr vert="horz" lIns="91440" tIns="45720" rIns="91440" bIns="45720" rtlCol="0" anchor="t">
            <a:noAutofit/>
          </a:bodyPr>
          <a:lstStyle/>
          <a:p>
            <a:pPr marL="0" indent="0">
              <a:buNone/>
            </a:pPr>
            <a:r>
              <a:rPr lang="en-US" b="1" u="sng" dirty="0">
                <a:solidFill>
                  <a:schemeClr val="tx1"/>
                </a:solidFill>
                <a:ea typeface="+mn-lt"/>
                <a:cs typeface="+mn-lt"/>
              </a:rPr>
              <a:t>SEMH – SOCIAL, EMOTIONAL &amp; MENTAL HEALTH </a:t>
            </a:r>
            <a:r>
              <a:rPr lang="en-US" b="1" dirty="0">
                <a:solidFill>
                  <a:schemeClr val="tx1"/>
                </a:solidFill>
                <a:ea typeface="+mn-lt"/>
                <a:cs typeface="+mn-lt"/>
              </a:rPr>
              <a:t> - Liaison with SAFEGUARDING TEAM essential</a:t>
            </a:r>
          </a:p>
          <a:p>
            <a:pPr marL="0" indent="0">
              <a:buNone/>
            </a:pPr>
            <a:r>
              <a:rPr lang="en-US" b="1" dirty="0">
                <a:solidFill>
                  <a:schemeClr val="tx1"/>
                </a:solidFill>
                <a:ea typeface="+mn-lt"/>
                <a:cs typeface="+mn-lt"/>
              </a:rPr>
              <a:t>This can manifest in many ways like being withdrawn, isolated, displays of challenging, disruptive, or disturbing </a:t>
            </a:r>
            <a:r>
              <a:rPr lang="en-US" b="1" dirty="0" err="1">
                <a:solidFill>
                  <a:schemeClr val="tx1"/>
                </a:solidFill>
                <a:ea typeface="+mn-lt"/>
                <a:cs typeface="+mn-lt"/>
              </a:rPr>
              <a:t>behaviour</a:t>
            </a:r>
            <a:r>
              <a:rPr lang="en-US" b="1" dirty="0">
                <a:solidFill>
                  <a:schemeClr val="tx1"/>
                </a:solidFill>
                <a:ea typeface="+mn-lt"/>
                <a:cs typeface="+mn-lt"/>
              </a:rPr>
              <a:t>. All may reflect underlying mental health difficulties and challenges such as low mood, anxiety, depression, self-harm, substance misuse, eating disorders, disaffection and antisocial </a:t>
            </a:r>
            <a:r>
              <a:rPr lang="en-US" b="1" dirty="0" err="1">
                <a:solidFill>
                  <a:schemeClr val="tx1"/>
                </a:solidFill>
                <a:ea typeface="+mn-lt"/>
                <a:cs typeface="+mn-lt"/>
              </a:rPr>
              <a:t>behaviour</a:t>
            </a:r>
            <a:r>
              <a:rPr lang="en-US" b="1" dirty="0">
                <a:solidFill>
                  <a:schemeClr val="tx1"/>
                </a:solidFill>
                <a:ea typeface="+mn-lt"/>
                <a:cs typeface="+mn-lt"/>
              </a:rPr>
              <a:t>. </a:t>
            </a:r>
          </a:p>
          <a:p>
            <a:pPr marL="0" indent="0">
              <a:buNone/>
            </a:pPr>
            <a:r>
              <a:rPr lang="en-US" b="1" dirty="0">
                <a:solidFill>
                  <a:schemeClr val="tx1"/>
                </a:solidFill>
                <a:ea typeface="+mn-lt"/>
                <a:cs typeface="+mn-lt"/>
              </a:rPr>
              <a:t>There are other disorders such as attention deficit disorder (ADD), attention deficit hyperactive disorder (ADHD), attachment disorder and oppositional defiance disorder (ODD). These difficulties will interfere with their own ability to learn effectively, interact with others, but also cause disruption (low to high level, be unpredictable) to the learning of other students, and the teaching being delivered. Conforming to </a:t>
            </a:r>
            <a:r>
              <a:rPr lang="en-US" b="1" dirty="0" err="1">
                <a:solidFill>
                  <a:schemeClr val="tx1"/>
                </a:solidFill>
                <a:ea typeface="+mn-lt"/>
                <a:cs typeface="+mn-lt"/>
              </a:rPr>
              <a:t>behaviour</a:t>
            </a:r>
            <a:r>
              <a:rPr lang="en-US" b="1" dirty="0">
                <a:solidFill>
                  <a:schemeClr val="tx1"/>
                </a:solidFill>
                <a:ea typeface="+mn-lt"/>
                <a:cs typeface="+mn-lt"/>
              </a:rPr>
              <a:t> codes / expected </a:t>
            </a:r>
            <a:r>
              <a:rPr lang="en-US" b="1" dirty="0" err="1">
                <a:solidFill>
                  <a:schemeClr val="tx1"/>
                </a:solidFill>
                <a:ea typeface="+mn-lt"/>
                <a:cs typeface="+mn-lt"/>
              </a:rPr>
              <a:t>socialisation</a:t>
            </a:r>
            <a:r>
              <a:rPr lang="en-US" b="1" dirty="0">
                <a:solidFill>
                  <a:schemeClr val="tx1"/>
                </a:solidFill>
                <a:ea typeface="+mn-lt"/>
                <a:cs typeface="+mn-lt"/>
              </a:rPr>
              <a:t>, interpersonal skills will be challenged.</a:t>
            </a:r>
          </a:p>
          <a:p>
            <a:pPr marL="0" indent="0">
              <a:buNone/>
            </a:pPr>
            <a:r>
              <a:rPr lang="en-US" b="1" dirty="0">
                <a:solidFill>
                  <a:schemeClr val="tx1"/>
                </a:solidFill>
                <a:ea typeface="+mn-lt"/>
                <a:cs typeface="+mn-lt"/>
              </a:rPr>
              <a:t> Triggers may be also linked to home situations, family communication/domestic breakdown (divorce, bereavement, unemployment, homeless), early years trauma or acute childhood experiences, refugee, asylum seeker, LAC, gender transformation www.worcestershire.gov.uk/emotionalwellbeingtoolkit N.B. Persistent disruptive or withdrawn </a:t>
            </a:r>
            <a:r>
              <a:rPr lang="en-US" b="1" dirty="0" err="1">
                <a:solidFill>
                  <a:schemeClr val="tx1"/>
                </a:solidFill>
                <a:ea typeface="+mn-lt"/>
                <a:cs typeface="+mn-lt"/>
              </a:rPr>
              <a:t>behaviours</a:t>
            </a:r>
            <a:r>
              <a:rPr lang="en-US" b="1" dirty="0">
                <a:solidFill>
                  <a:schemeClr val="tx1"/>
                </a:solidFill>
                <a:ea typeface="+mn-lt"/>
                <a:cs typeface="+mn-lt"/>
              </a:rPr>
              <a:t> do not necessarily mean that a student has SEN.</a:t>
            </a:r>
            <a:endParaRPr lang="en-US" dirty="0">
              <a:solidFill>
                <a:schemeClr val="tx1"/>
              </a:solidFill>
              <a:cs typeface="Calibri"/>
            </a:endParaRPr>
          </a:p>
        </p:txBody>
      </p:sp>
      <p:sp>
        <p:nvSpPr>
          <p:cNvPr id="4" name="TextBox 3">
            <a:extLst>
              <a:ext uri="{FF2B5EF4-FFF2-40B4-BE49-F238E27FC236}">
                <a16:creationId xmlns:a16="http://schemas.microsoft.com/office/drawing/2014/main" id="{72B8E207-FB1F-4A03-3E06-C13E8D7E3606}"/>
              </a:ext>
            </a:extLst>
          </p:cNvPr>
          <p:cNvSpPr txBox="1"/>
          <p:nvPr/>
        </p:nvSpPr>
        <p:spPr>
          <a:xfrm>
            <a:off x="251013" y="6391835"/>
            <a:ext cx="11080375" cy="3231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500"/>
              <a:t>*All page references sourced from LA document: https://www.worcestershire.gov.uk/graduatedresponse</a:t>
            </a:r>
          </a:p>
        </p:txBody>
      </p:sp>
    </p:spTree>
    <p:extLst>
      <p:ext uri="{BB962C8B-B14F-4D97-AF65-F5344CB8AC3E}">
        <p14:creationId xmlns:p14="http://schemas.microsoft.com/office/powerpoint/2010/main" val="5370473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3BFED-4ECD-4EDA-8142-EAACA5B8F8AF}"/>
              </a:ext>
            </a:extLst>
          </p:cNvPr>
          <p:cNvSpPr>
            <a:spLocks noGrp="1"/>
          </p:cNvSpPr>
          <p:nvPr>
            <p:ph type="title"/>
          </p:nvPr>
        </p:nvSpPr>
        <p:spPr>
          <a:xfrm>
            <a:off x="169334" y="82785"/>
            <a:ext cx="10476088" cy="648448"/>
          </a:xfrm>
        </p:spPr>
        <p:txBody>
          <a:bodyPr>
            <a:noAutofit/>
          </a:bodyPr>
          <a:lstStyle/>
          <a:p>
            <a:r>
              <a:rPr lang="en-US" sz="2800" dirty="0"/>
              <a:t>Areas of Special Educational needs – Sensory &amp; Physical Needs</a:t>
            </a:r>
            <a:endParaRPr lang="en-GB" sz="2800" dirty="0"/>
          </a:p>
        </p:txBody>
      </p:sp>
      <p:sp>
        <p:nvSpPr>
          <p:cNvPr id="3" name="Content Placeholder 2">
            <a:extLst>
              <a:ext uri="{FF2B5EF4-FFF2-40B4-BE49-F238E27FC236}">
                <a16:creationId xmlns:a16="http://schemas.microsoft.com/office/drawing/2014/main" id="{93083134-00BF-4E66-AB2E-417474C7D4F4}"/>
              </a:ext>
            </a:extLst>
          </p:cNvPr>
          <p:cNvSpPr>
            <a:spLocks noGrp="1"/>
          </p:cNvSpPr>
          <p:nvPr>
            <p:ph idx="1"/>
          </p:nvPr>
        </p:nvSpPr>
        <p:spPr>
          <a:xfrm>
            <a:off x="169334" y="601173"/>
            <a:ext cx="9028413" cy="4750350"/>
          </a:xfrm>
        </p:spPr>
        <p:txBody>
          <a:bodyPr vert="horz" lIns="91440" tIns="45720" rIns="91440" bIns="45720" rtlCol="0" anchor="t">
            <a:noAutofit/>
          </a:bodyPr>
          <a:lstStyle/>
          <a:p>
            <a:pPr marL="0" indent="0">
              <a:buNone/>
            </a:pPr>
            <a:r>
              <a:rPr lang="en-US" sz="1600" b="1" u="sng" dirty="0">
                <a:ea typeface="+mn-lt"/>
                <a:cs typeface="+mn-lt"/>
              </a:rPr>
              <a:t>MEDICAL:</a:t>
            </a:r>
            <a:r>
              <a:rPr lang="en-US" sz="1600" b="1" dirty="0">
                <a:ea typeface="+mn-lt"/>
                <a:cs typeface="+mn-lt"/>
              </a:rPr>
              <a:t> A medical need or disability does not necessarily imply a SEN need – but it can still be a significant barrier / have impact on / to learning, achievement and participation. Children &amp; Families Act 2014 place a duty to support students at school with medical conditions </a:t>
            </a:r>
          </a:p>
          <a:p>
            <a:pPr marL="0" indent="0">
              <a:buNone/>
            </a:pPr>
            <a:r>
              <a:rPr lang="en-US" sz="1600" b="1" dirty="0">
                <a:ea typeface="+mn-lt"/>
                <a:cs typeface="+mn-lt"/>
              </a:rPr>
              <a:t>➢ Individual Health Care Plan: Asthma, Diabetes, Arthritis, Epilepsy, severe allergies, Incontinence, Eczema, Cystic Fibrosis, Pregnancy, </a:t>
            </a:r>
            <a:r>
              <a:rPr lang="en-US" sz="1600" b="1" dirty="0" err="1">
                <a:ea typeface="+mn-lt"/>
                <a:cs typeface="+mn-lt"/>
              </a:rPr>
              <a:t>Tumour</a:t>
            </a:r>
            <a:r>
              <a:rPr lang="en-US" sz="1600" b="1" dirty="0">
                <a:ea typeface="+mn-lt"/>
                <a:cs typeface="+mn-lt"/>
              </a:rPr>
              <a:t>, Cancer, Tracheotomy, Colostomy, Ileostomy and Chronic Fatigue Syndrome / ME </a:t>
            </a:r>
          </a:p>
          <a:p>
            <a:pPr marL="0" indent="0">
              <a:buNone/>
            </a:pPr>
            <a:r>
              <a:rPr lang="en-US" sz="1600" b="1" dirty="0">
                <a:ea typeface="+mn-lt"/>
                <a:cs typeface="+mn-lt"/>
              </a:rPr>
              <a:t>➢ Medical Needs will need an Individual Health Care Plan: </a:t>
            </a:r>
            <a:r>
              <a:rPr lang="en-US" sz="1600" b="1" dirty="0">
                <a:ea typeface="+mn-lt"/>
                <a:cs typeface="+mn-lt"/>
                <a:hlinkClick r:id="rId2"/>
              </a:rPr>
              <a:t>http://medicalconditionsatschool.org.uk</a:t>
            </a:r>
            <a:endParaRPr lang="en-US" sz="1600" b="1" dirty="0">
              <a:ea typeface="+mn-lt"/>
              <a:cs typeface="+mn-lt"/>
            </a:endParaRPr>
          </a:p>
          <a:p>
            <a:pPr marL="0" indent="0">
              <a:buNone/>
            </a:pPr>
            <a:r>
              <a:rPr lang="en-US" sz="1600" b="1" dirty="0">
                <a:ea typeface="+mn-lt"/>
                <a:cs typeface="+mn-lt"/>
              </a:rPr>
              <a:t>➢ See Supporting pupils at school with Medical Conditions DfE (2015) and Policy on school website https://assets.publishing.service.gov.uk/government/uploads/system/uploads/attachment_dat a/file/803956/supporting-pupils-at-school-with-medical-conditions.pdf </a:t>
            </a:r>
            <a:endParaRPr lang="en-US" sz="1600" b="1" dirty="0">
              <a:cs typeface="Calibri"/>
            </a:endParaRPr>
          </a:p>
          <a:p>
            <a:pPr marL="0" indent="0">
              <a:buNone/>
            </a:pPr>
            <a:r>
              <a:rPr lang="en-US" sz="1600" b="1" dirty="0">
                <a:ea typeface="+mn-lt"/>
                <a:cs typeface="+mn-lt"/>
              </a:rPr>
              <a:t>➢ Accessibility Plan updated / reviewed – see website</a:t>
            </a:r>
          </a:p>
          <a:p>
            <a:pPr marL="0" indent="0">
              <a:buNone/>
            </a:pPr>
            <a:r>
              <a:rPr lang="en-US" sz="1600" b="1" dirty="0">
                <a:ea typeface="+mn-lt"/>
                <a:cs typeface="+mn-lt"/>
              </a:rPr>
              <a:t>➢ Training Needs / information updated / reviewed / booked </a:t>
            </a:r>
          </a:p>
          <a:p>
            <a:pPr marL="0" indent="0">
              <a:buNone/>
            </a:pPr>
            <a:r>
              <a:rPr lang="en-US" sz="1600" b="1" u="sng" dirty="0">
                <a:ea typeface="+mn-lt"/>
                <a:cs typeface="+mn-lt"/>
              </a:rPr>
              <a:t>PHYSICAL DIFFICULTY / DISABILITY:</a:t>
            </a:r>
            <a:r>
              <a:rPr lang="en-US" sz="1600" b="1" dirty="0">
                <a:ea typeface="+mn-lt"/>
                <a:cs typeface="+mn-lt"/>
              </a:rPr>
              <a:t> A condition that hinders them from (as early as pre-school) using facilities generally provided for their peers, may need adaptive specialist equipment / moderate adaptations e.g., Cerebral Palsy. </a:t>
            </a:r>
          </a:p>
          <a:p>
            <a:pPr marL="0" indent="0">
              <a:buNone/>
            </a:pPr>
            <a:r>
              <a:rPr lang="en-US" sz="1600" b="1" dirty="0">
                <a:ea typeface="+mn-lt"/>
                <a:cs typeface="+mn-lt"/>
              </a:rPr>
              <a:t>Other students will have accidents, emergency surgery or break limbs that will require extended absence / adaptive equipment like a cast and/or crutches. </a:t>
            </a:r>
          </a:p>
          <a:p>
            <a:pPr marL="0" indent="0">
              <a:buNone/>
            </a:pPr>
            <a:endParaRPr lang="en-US" sz="1200" dirty="0"/>
          </a:p>
        </p:txBody>
      </p:sp>
      <p:sp>
        <p:nvSpPr>
          <p:cNvPr id="4" name="TextBox 3">
            <a:extLst>
              <a:ext uri="{FF2B5EF4-FFF2-40B4-BE49-F238E27FC236}">
                <a16:creationId xmlns:a16="http://schemas.microsoft.com/office/drawing/2014/main" id="{72B8E207-FB1F-4A03-3E06-C13E8D7E3606}"/>
              </a:ext>
            </a:extLst>
          </p:cNvPr>
          <p:cNvSpPr txBox="1"/>
          <p:nvPr/>
        </p:nvSpPr>
        <p:spPr>
          <a:xfrm>
            <a:off x="251013" y="6391835"/>
            <a:ext cx="11080375" cy="3231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500"/>
              <a:t>*All page references sourced from LA document: https://www.worcestershire.gov.uk/graduatedresponse</a:t>
            </a:r>
          </a:p>
        </p:txBody>
      </p:sp>
    </p:spTree>
    <p:extLst>
      <p:ext uri="{BB962C8B-B14F-4D97-AF65-F5344CB8AC3E}">
        <p14:creationId xmlns:p14="http://schemas.microsoft.com/office/powerpoint/2010/main" val="2424973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FA31B-E4A4-2256-AFC1-4F3A07C0E5C5}"/>
              </a:ext>
            </a:extLst>
          </p:cNvPr>
          <p:cNvSpPr>
            <a:spLocks noGrp="1"/>
          </p:cNvSpPr>
          <p:nvPr>
            <p:ph type="title"/>
          </p:nvPr>
        </p:nvSpPr>
        <p:spPr>
          <a:xfrm>
            <a:off x="47038" y="54563"/>
            <a:ext cx="8596668" cy="1320800"/>
          </a:xfrm>
        </p:spPr>
        <p:txBody>
          <a:bodyPr/>
          <a:lstStyle/>
          <a:p>
            <a:r>
              <a:rPr lang="en-US">
                <a:ea typeface="+mj-lt"/>
                <a:cs typeface="+mj-lt"/>
              </a:rPr>
              <a:t>Areas of Special Educational needs </a:t>
            </a:r>
            <a:br>
              <a:rPr lang="en-US">
                <a:ea typeface="+mj-lt"/>
                <a:cs typeface="+mj-lt"/>
              </a:rPr>
            </a:br>
            <a:r>
              <a:rPr lang="en-US">
                <a:ea typeface="+mj-lt"/>
                <a:cs typeface="+mj-lt"/>
              </a:rPr>
              <a:t>– Sensory &amp; Physical Needs</a:t>
            </a:r>
            <a:endParaRPr lang="en-US"/>
          </a:p>
        </p:txBody>
      </p:sp>
      <p:sp>
        <p:nvSpPr>
          <p:cNvPr id="3" name="Content Placeholder 2">
            <a:extLst>
              <a:ext uri="{FF2B5EF4-FFF2-40B4-BE49-F238E27FC236}">
                <a16:creationId xmlns:a16="http://schemas.microsoft.com/office/drawing/2014/main" id="{F078899B-B1BA-A69F-B388-D08414D0B11E}"/>
              </a:ext>
            </a:extLst>
          </p:cNvPr>
          <p:cNvSpPr>
            <a:spLocks noGrp="1"/>
          </p:cNvSpPr>
          <p:nvPr>
            <p:ph idx="1"/>
          </p:nvPr>
        </p:nvSpPr>
        <p:spPr>
          <a:xfrm>
            <a:off x="545630" y="1492663"/>
            <a:ext cx="8596668" cy="3880773"/>
          </a:xfrm>
        </p:spPr>
        <p:txBody>
          <a:bodyPr vert="horz" lIns="91440" tIns="45720" rIns="91440" bIns="45720" rtlCol="0" anchor="t">
            <a:noAutofit/>
          </a:bodyPr>
          <a:lstStyle/>
          <a:p>
            <a:r>
              <a:rPr lang="en-US" sz="2000" b="1" u="sng" dirty="0">
                <a:cs typeface="Calibri"/>
              </a:rPr>
              <a:t>VI – Visual Impairment:</a:t>
            </a:r>
            <a:r>
              <a:rPr lang="en-US" sz="2000" b="1" dirty="0">
                <a:cs typeface="Calibri"/>
              </a:rPr>
              <a:t> (mild/moderate partial sight to total blindness – usually permanent (severe), can affect mobility around school, depending on functional vision capabilities. Colour blindness / visual stress &gt; </a:t>
            </a:r>
            <a:r>
              <a:rPr lang="en-US" sz="2000" b="1" dirty="0" err="1">
                <a:cs typeface="Calibri"/>
              </a:rPr>
              <a:t>coloured</a:t>
            </a:r>
            <a:r>
              <a:rPr lang="en-US" sz="2000" b="1" dirty="0">
                <a:cs typeface="Calibri"/>
              </a:rPr>
              <a:t> overlays. Cerebral Vision Impairment, Perceptual difficulties (inability to perceive, integrate and recall visual stimuli), Mild Sensory loss. Most will have glasses with different thickness of lenses.</a:t>
            </a:r>
            <a:endParaRPr lang="en-US" sz="2000" b="1" dirty="0">
              <a:ea typeface="+mn-lt"/>
              <a:cs typeface="+mn-lt"/>
            </a:endParaRPr>
          </a:p>
          <a:p>
            <a:pPr>
              <a:buClr>
                <a:srgbClr val="BF0000"/>
              </a:buClr>
            </a:pPr>
            <a:r>
              <a:rPr lang="en-US" sz="2000" b="1" u="sng" dirty="0">
                <a:cs typeface="Calibri"/>
              </a:rPr>
              <a:t>HI – Hearing Impairment:</a:t>
            </a:r>
            <a:r>
              <a:rPr lang="en-US" sz="2000" b="1" dirty="0">
                <a:cs typeface="Calibri"/>
              </a:rPr>
              <a:t> (mild to profound; temporary to permanent) – can cause learning delay / reduced curricular access. History of ‘glue ear’ (temporary) to a long-term conductive (middle ear) loss (bilateral or unilateral – hearing loss in one ear &amp; good in the other ear or </a:t>
            </a:r>
            <a:r>
              <a:rPr lang="en-US" sz="2000" b="1" dirty="0" err="1">
                <a:cs typeface="Calibri"/>
              </a:rPr>
              <a:t>sensori</a:t>
            </a:r>
            <a:r>
              <a:rPr lang="en-US" sz="2000" b="1" dirty="0">
                <a:cs typeface="Calibri"/>
              </a:rPr>
              <a:t>-neural (inner ear) in origin &gt; moderate; severe to profound. Hearing aids / cochlea implants. Can link to a dual barrier in SLCN Ref: National Deaf Children’s Society: </a:t>
            </a:r>
            <a:r>
              <a:rPr lang="en-US" sz="2000" b="1" dirty="0">
                <a:cs typeface="Calibri"/>
                <a:hlinkClick r:id="rId2"/>
              </a:rPr>
              <a:t>https://www.ndcs.org.uk/</a:t>
            </a:r>
            <a:r>
              <a:rPr lang="en-US" sz="2000" b="1" dirty="0">
                <a:cs typeface="Calibri"/>
              </a:rPr>
              <a:t>. Auditory Neuropathy Spectrum Disorder MSI – Multi-Sensory Impairment (combined visual and hearing)</a:t>
            </a:r>
            <a:endParaRPr lang="en-US" sz="2000" b="1" dirty="0">
              <a:ea typeface="+mn-lt"/>
              <a:cs typeface="+mn-lt"/>
            </a:endParaRPr>
          </a:p>
          <a:p>
            <a:pPr>
              <a:buClr>
                <a:srgbClr val="BF0000"/>
              </a:buClr>
            </a:pPr>
            <a:endParaRPr lang="en-GB" dirty="0">
              <a:cs typeface="Calibri"/>
            </a:endParaRPr>
          </a:p>
        </p:txBody>
      </p:sp>
    </p:spTree>
    <p:extLst>
      <p:ext uri="{BB962C8B-B14F-4D97-AF65-F5344CB8AC3E}">
        <p14:creationId xmlns:p14="http://schemas.microsoft.com/office/powerpoint/2010/main" val="1122983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1D22-0945-174C-E6D6-FD7179264089}"/>
              </a:ext>
            </a:extLst>
          </p:cNvPr>
          <p:cNvSpPr>
            <a:spLocks noGrp="1"/>
          </p:cNvSpPr>
          <p:nvPr>
            <p:ph type="title"/>
          </p:nvPr>
        </p:nvSpPr>
        <p:spPr/>
        <p:txBody>
          <a:bodyPr/>
          <a:lstStyle/>
          <a:p>
            <a:r>
              <a:rPr lang="en-GB" dirty="0"/>
              <a:t>Cognition and Learning</a:t>
            </a:r>
          </a:p>
        </p:txBody>
      </p:sp>
      <p:sp>
        <p:nvSpPr>
          <p:cNvPr id="3" name="Content Placeholder 2">
            <a:extLst>
              <a:ext uri="{FF2B5EF4-FFF2-40B4-BE49-F238E27FC236}">
                <a16:creationId xmlns:a16="http://schemas.microsoft.com/office/drawing/2014/main" id="{FAECC364-6CF5-78AE-548A-969C9CAB51DA}"/>
              </a:ext>
            </a:extLst>
          </p:cNvPr>
          <p:cNvSpPr>
            <a:spLocks noGrp="1"/>
          </p:cNvSpPr>
          <p:nvPr>
            <p:ph idx="1"/>
          </p:nvPr>
        </p:nvSpPr>
        <p:spPr>
          <a:xfrm>
            <a:off x="677333" y="1488612"/>
            <a:ext cx="9066274" cy="5137039"/>
          </a:xfrm>
        </p:spPr>
        <p:txBody>
          <a:bodyPr>
            <a:normAutofit/>
          </a:bodyPr>
          <a:lstStyle/>
          <a:p>
            <a:pPr marL="0" indent="0">
              <a:buNone/>
            </a:pPr>
            <a:r>
              <a:rPr lang="en-US" sz="2000" dirty="0">
                <a:solidFill>
                  <a:schemeClr val="tx2">
                    <a:lumMod val="50000"/>
                  </a:schemeClr>
                </a:solidFill>
                <a:ea typeface="+mn-lt"/>
                <a:cs typeface="+mn-lt"/>
              </a:rPr>
              <a:t>This is when any student has a specific or delayed learning difficulty associated with processing and understanding. </a:t>
            </a:r>
          </a:p>
          <a:p>
            <a:pPr marL="0" indent="0">
              <a:buNone/>
            </a:pPr>
            <a:r>
              <a:rPr lang="en-US" sz="2000" dirty="0">
                <a:solidFill>
                  <a:schemeClr val="tx2">
                    <a:lumMod val="50000"/>
                  </a:schemeClr>
                </a:solidFill>
                <a:ea typeface="+mn-lt"/>
                <a:cs typeface="+mn-lt"/>
              </a:rPr>
              <a:t>Support for a wide range of learning difficulties may be required when students learn at a slower pace than their peers. </a:t>
            </a:r>
          </a:p>
          <a:p>
            <a:pPr marL="0" indent="0">
              <a:buNone/>
            </a:pPr>
            <a:endParaRPr lang="en-US" sz="2000" dirty="0">
              <a:solidFill>
                <a:schemeClr val="tx2">
                  <a:lumMod val="50000"/>
                </a:schemeClr>
              </a:solidFill>
              <a:ea typeface="+mn-lt"/>
              <a:cs typeface="+mn-lt"/>
            </a:endParaRPr>
          </a:p>
          <a:p>
            <a:pPr marL="285750" indent="-285750">
              <a:buClr>
                <a:srgbClr val="FF0000"/>
              </a:buClr>
              <a:buFont typeface="Wingdings" panose="05000000000000000000" pitchFamily="2" charset="2"/>
              <a:buChar char="§"/>
            </a:pPr>
            <a:r>
              <a:rPr lang="en-US" sz="2000" dirty="0">
                <a:solidFill>
                  <a:schemeClr val="tx2">
                    <a:lumMod val="50000"/>
                  </a:schemeClr>
                </a:solidFill>
                <a:ea typeface="+mn-lt"/>
                <a:cs typeface="+mn-lt"/>
              </a:rPr>
              <a:t>MLD: </a:t>
            </a:r>
            <a:r>
              <a:rPr lang="en-US" sz="2000" b="1" dirty="0">
                <a:solidFill>
                  <a:schemeClr val="tx2">
                    <a:lumMod val="50000"/>
                  </a:schemeClr>
                </a:solidFill>
                <a:ea typeface="+mn-lt"/>
                <a:cs typeface="+mn-lt"/>
              </a:rPr>
              <a:t>Moderate Learning Difficulties </a:t>
            </a:r>
            <a:r>
              <a:rPr lang="en-US" sz="2000" dirty="0">
                <a:solidFill>
                  <a:schemeClr val="tx2">
                    <a:lumMod val="50000"/>
                  </a:schemeClr>
                </a:solidFill>
                <a:ea typeface="+mn-lt"/>
                <a:cs typeface="+mn-lt"/>
              </a:rPr>
              <a:t>acquiring basic numeracy and literacy skills </a:t>
            </a:r>
          </a:p>
          <a:p>
            <a:pPr marL="285750" indent="-285750">
              <a:buClr>
                <a:srgbClr val="FF0000"/>
              </a:buClr>
              <a:buFont typeface="Wingdings" panose="05000000000000000000" pitchFamily="2" charset="2"/>
              <a:buChar char="§"/>
            </a:pPr>
            <a:r>
              <a:rPr lang="en-US" sz="2000" dirty="0" err="1">
                <a:solidFill>
                  <a:schemeClr val="tx2">
                    <a:lumMod val="50000"/>
                  </a:schemeClr>
                </a:solidFill>
                <a:ea typeface="+mn-lt"/>
                <a:cs typeface="+mn-lt"/>
              </a:rPr>
              <a:t>SpLD</a:t>
            </a:r>
            <a:r>
              <a:rPr lang="en-US" sz="2000" dirty="0">
                <a:solidFill>
                  <a:schemeClr val="tx2">
                    <a:lumMod val="50000"/>
                  </a:schemeClr>
                </a:solidFill>
                <a:ea typeface="+mn-lt"/>
                <a:cs typeface="+mn-lt"/>
              </a:rPr>
              <a:t>: </a:t>
            </a:r>
            <a:r>
              <a:rPr lang="en-US" sz="2000" b="1" dirty="0">
                <a:solidFill>
                  <a:schemeClr val="tx2">
                    <a:lumMod val="50000"/>
                  </a:schemeClr>
                </a:solidFill>
                <a:ea typeface="+mn-lt"/>
                <a:cs typeface="+mn-lt"/>
              </a:rPr>
              <a:t>Specific Learning Difficulties </a:t>
            </a:r>
            <a:r>
              <a:rPr lang="en-US" sz="2000" dirty="0">
                <a:solidFill>
                  <a:schemeClr val="tx2">
                    <a:lumMod val="50000"/>
                  </a:schemeClr>
                </a:solidFill>
                <a:ea typeface="+mn-lt"/>
                <a:cs typeface="+mn-lt"/>
              </a:rPr>
              <a:t>(one or more aspect of learning e.g.,, dyslexia, dyspraxia, dyscalculia, dysgraphia) </a:t>
            </a:r>
          </a:p>
          <a:p>
            <a:pPr marL="285750" indent="-285750">
              <a:buClr>
                <a:srgbClr val="FF0000"/>
              </a:buClr>
              <a:buFont typeface="Wingdings" panose="05000000000000000000" pitchFamily="2" charset="2"/>
              <a:buChar char="§"/>
            </a:pPr>
            <a:r>
              <a:rPr lang="en-US" sz="2000" dirty="0">
                <a:solidFill>
                  <a:schemeClr val="tx2">
                    <a:lumMod val="50000"/>
                  </a:schemeClr>
                </a:solidFill>
                <a:ea typeface="+mn-lt"/>
                <a:cs typeface="+mn-lt"/>
              </a:rPr>
              <a:t>SLD: </a:t>
            </a:r>
            <a:r>
              <a:rPr lang="en-US" sz="2000" b="1" dirty="0">
                <a:solidFill>
                  <a:schemeClr val="tx2">
                    <a:lumMod val="50000"/>
                  </a:schemeClr>
                </a:solidFill>
                <a:ea typeface="+mn-lt"/>
                <a:cs typeface="+mn-lt"/>
              </a:rPr>
              <a:t>Severe Learning Difficulties </a:t>
            </a:r>
            <a:r>
              <a:rPr lang="en-US" sz="2000" dirty="0">
                <a:solidFill>
                  <a:schemeClr val="tx2">
                    <a:lumMod val="50000"/>
                  </a:schemeClr>
                </a:solidFill>
                <a:ea typeface="+mn-lt"/>
                <a:cs typeface="+mn-lt"/>
              </a:rPr>
              <a:t>(associated difficulties with mobility and communication) PMLD – profound and multiple learning difficulties (severe and complex learning difficulties as well as a physical disability or sensory impairment).</a:t>
            </a:r>
            <a:endParaRPr lang="en-US" sz="2000" dirty="0">
              <a:solidFill>
                <a:schemeClr val="tx2">
                  <a:lumMod val="50000"/>
                </a:schemeClr>
              </a:solidFill>
              <a:cs typeface="Calibri"/>
            </a:endParaRPr>
          </a:p>
          <a:p>
            <a:endParaRPr lang="en-GB" dirty="0"/>
          </a:p>
        </p:txBody>
      </p:sp>
    </p:spTree>
    <p:extLst>
      <p:ext uri="{BB962C8B-B14F-4D97-AF65-F5344CB8AC3E}">
        <p14:creationId xmlns:p14="http://schemas.microsoft.com/office/powerpoint/2010/main" val="42786398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82689-46D8-BC7F-CD5C-319CAF1D7603}"/>
              </a:ext>
            </a:extLst>
          </p:cNvPr>
          <p:cNvSpPr>
            <a:spLocks noGrp="1"/>
          </p:cNvSpPr>
          <p:nvPr>
            <p:ph type="title"/>
          </p:nvPr>
        </p:nvSpPr>
        <p:spPr/>
        <p:txBody>
          <a:bodyPr/>
          <a:lstStyle/>
          <a:p>
            <a:r>
              <a:rPr lang="en-GB" dirty="0"/>
              <a:t>Communication and Interaction (ASD)</a:t>
            </a:r>
          </a:p>
        </p:txBody>
      </p:sp>
      <p:sp>
        <p:nvSpPr>
          <p:cNvPr id="4" name="Content Placeholder 2">
            <a:extLst>
              <a:ext uri="{FF2B5EF4-FFF2-40B4-BE49-F238E27FC236}">
                <a16:creationId xmlns:a16="http://schemas.microsoft.com/office/drawing/2014/main" id="{B7A1DE03-F162-8C66-2E12-556C4987B7EB}"/>
              </a:ext>
            </a:extLst>
          </p:cNvPr>
          <p:cNvSpPr txBox="1">
            <a:spLocks/>
          </p:cNvSpPr>
          <p:nvPr/>
        </p:nvSpPr>
        <p:spPr>
          <a:xfrm>
            <a:off x="479069" y="1379887"/>
            <a:ext cx="4356049" cy="5239576"/>
          </a:xfrm>
          <a:prstGeom prst="rect">
            <a:avLst/>
          </a:prstGeom>
          <a:ln>
            <a:solidFill>
              <a:schemeClr val="accent1"/>
            </a:solidFill>
          </a:ln>
        </p:spPr>
        <p:txBody>
          <a:bodyPr vert="horz" lIns="91440" tIns="45720" rIns="91440" bIns="45720" rtlCol="0" anchor="t">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US" sz="1400" dirty="0">
                <a:solidFill>
                  <a:schemeClr val="tx1"/>
                </a:solidFill>
                <a:ea typeface="+mn-lt"/>
                <a:cs typeface="+mn-lt"/>
              </a:rPr>
              <a:t>This is when any student has difficulty with a limited awareness of social communication skills and understanding and/or interaction. </a:t>
            </a:r>
          </a:p>
          <a:p>
            <a:pPr marL="0" indent="0">
              <a:buFont typeface="Wingdings 3" charset="2"/>
              <a:buNone/>
            </a:pPr>
            <a:endParaRPr lang="en-US" sz="1400" dirty="0">
              <a:solidFill>
                <a:schemeClr val="tx1"/>
              </a:solidFill>
              <a:ea typeface="+mn-lt"/>
              <a:cs typeface="+mn-lt"/>
            </a:endParaRPr>
          </a:p>
          <a:p>
            <a:pPr marL="0" indent="0">
              <a:buFont typeface="Wingdings 3" charset="2"/>
              <a:buNone/>
            </a:pPr>
            <a:r>
              <a:rPr lang="en-US" sz="1400" dirty="0">
                <a:solidFill>
                  <a:schemeClr val="tx1"/>
                </a:solidFill>
                <a:ea typeface="+mn-lt"/>
                <a:cs typeface="+mn-lt"/>
              </a:rPr>
              <a:t>The </a:t>
            </a:r>
            <a:r>
              <a:rPr lang="en-US" sz="1400" b="1" dirty="0">
                <a:solidFill>
                  <a:schemeClr val="tx1"/>
                </a:solidFill>
                <a:ea typeface="+mn-lt"/>
                <a:cs typeface="+mn-lt"/>
              </a:rPr>
              <a:t>Autism Spectrum </a:t>
            </a:r>
            <a:r>
              <a:rPr lang="en-US" sz="1400" dirty="0">
                <a:solidFill>
                  <a:schemeClr val="tx1"/>
                </a:solidFill>
                <a:ea typeface="+mn-lt"/>
                <a:cs typeface="+mn-lt"/>
              </a:rPr>
              <a:t>usually shows difficulty in understanding: </a:t>
            </a:r>
          </a:p>
          <a:p>
            <a:pPr>
              <a:buClr>
                <a:srgbClr val="FF0000"/>
              </a:buClr>
              <a:buFont typeface="Wingdings" panose="05000000000000000000" pitchFamily="2" charset="2"/>
              <a:buChar char="§"/>
            </a:pPr>
            <a:r>
              <a:rPr lang="en-US" sz="1400" dirty="0">
                <a:solidFill>
                  <a:schemeClr val="tx1"/>
                </a:solidFill>
                <a:ea typeface="+mn-lt"/>
                <a:cs typeface="+mn-lt"/>
              </a:rPr>
              <a:t>Social interaction:</a:t>
            </a:r>
          </a:p>
          <a:p>
            <a:pPr lvl="1">
              <a:buClr>
                <a:srgbClr val="FF0000"/>
              </a:buClr>
              <a:buFont typeface="Wingdings" panose="05000000000000000000" pitchFamily="2" charset="2"/>
              <a:buChar char="§"/>
            </a:pPr>
            <a:r>
              <a:rPr lang="en-US" sz="1400" dirty="0">
                <a:solidFill>
                  <a:schemeClr val="tx1"/>
                </a:solidFill>
                <a:ea typeface="+mn-lt"/>
                <a:cs typeface="+mn-lt"/>
              </a:rPr>
              <a:t>Situations</a:t>
            </a:r>
          </a:p>
          <a:p>
            <a:pPr lvl="1">
              <a:buClr>
                <a:srgbClr val="FF0000"/>
              </a:buClr>
              <a:buFont typeface="Wingdings" panose="05000000000000000000" pitchFamily="2" charset="2"/>
              <a:buChar char="§"/>
            </a:pPr>
            <a:r>
              <a:rPr lang="en-US" sz="1400" dirty="0">
                <a:solidFill>
                  <a:schemeClr val="tx1"/>
                </a:solidFill>
                <a:ea typeface="+mn-lt"/>
                <a:cs typeface="+mn-lt"/>
              </a:rPr>
              <a:t>emotional expression</a:t>
            </a:r>
          </a:p>
          <a:p>
            <a:pPr lvl="1">
              <a:buClr>
                <a:srgbClr val="FF0000"/>
              </a:buClr>
              <a:buFont typeface="Wingdings" panose="05000000000000000000" pitchFamily="2" charset="2"/>
              <a:buChar char="§"/>
            </a:pPr>
            <a:r>
              <a:rPr lang="en-US" sz="1400" dirty="0">
                <a:solidFill>
                  <a:schemeClr val="tx1"/>
                </a:solidFill>
                <a:ea typeface="+mn-lt"/>
                <a:cs typeface="+mn-lt"/>
              </a:rPr>
              <a:t>Feelings</a:t>
            </a:r>
          </a:p>
          <a:p>
            <a:pPr lvl="1">
              <a:buClr>
                <a:srgbClr val="FF0000"/>
              </a:buClr>
              <a:buFont typeface="Wingdings" panose="05000000000000000000" pitchFamily="2" charset="2"/>
              <a:buChar char="§"/>
            </a:pPr>
            <a:r>
              <a:rPr lang="en-US" sz="1400" dirty="0">
                <a:solidFill>
                  <a:schemeClr val="tx1"/>
                </a:solidFill>
                <a:ea typeface="+mn-lt"/>
                <a:cs typeface="+mn-lt"/>
              </a:rPr>
              <a:t>Intentions </a:t>
            </a:r>
          </a:p>
          <a:p>
            <a:pPr lvl="1">
              <a:buClr>
                <a:srgbClr val="FF0000"/>
              </a:buClr>
              <a:buFont typeface="Wingdings" panose="05000000000000000000" pitchFamily="2" charset="2"/>
              <a:buChar char="§"/>
            </a:pPr>
            <a:r>
              <a:rPr lang="en-US" sz="1400" dirty="0">
                <a:solidFill>
                  <a:schemeClr val="tx1"/>
                </a:solidFill>
                <a:ea typeface="+mn-lt"/>
                <a:cs typeface="+mn-lt"/>
              </a:rPr>
              <a:t>reciprocal relationships </a:t>
            </a:r>
          </a:p>
          <a:p>
            <a:pPr>
              <a:buClr>
                <a:srgbClr val="FF0000"/>
              </a:buClr>
              <a:buFont typeface="Wingdings" panose="05000000000000000000" pitchFamily="2" charset="2"/>
              <a:buChar char="§"/>
            </a:pPr>
            <a:r>
              <a:rPr lang="en-US" sz="1400" dirty="0">
                <a:solidFill>
                  <a:schemeClr val="tx1"/>
                </a:solidFill>
                <a:ea typeface="+mn-lt"/>
                <a:cs typeface="+mn-lt"/>
              </a:rPr>
              <a:t>Using communication and language</a:t>
            </a:r>
          </a:p>
          <a:p>
            <a:pPr lvl="1">
              <a:buClr>
                <a:srgbClr val="FF0000"/>
              </a:buClr>
              <a:buFont typeface="Wingdings" panose="05000000000000000000" pitchFamily="2" charset="2"/>
              <a:buChar char="§"/>
            </a:pPr>
            <a:r>
              <a:rPr lang="en-US" sz="1400" dirty="0">
                <a:solidFill>
                  <a:schemeClr val="tx1"/>
                </a:solidFill>
                <a:ea typeface="+mn-lt"/>
                <a:cs typeface="+mn-lt"/>
              </a:rPr>
              <a:t>verbal / non-verbal</a:t>
            </a:r>
          </a:p>
          <a:p>
            <a:pPr lvl="1">
              <a:buClr>
                <a:srgbClr val="FF0000"/>
              </a:buClr>
              <a:buFont typeface="Wingdings" panose="05000000000000000000" pitchFamily="2" charset="2"/>
              <a:buChar char="§"/>
            </a:pPr>
            <a:r>
              <a:rPr lang="en-US" sz="1400" dirty="0">
                <a:solidFill>
                  <a:schemeClr val="tx1"/>
                </a:solidFill>
                <a:ea typeface="+mn-lt"/>
                <a:cs typeface="+mn-lt"/>
              </a:rPr>
              <a:t>expressive and/or receptive</a:t>
            </a:r>
          </a:p>
          <a:p>
            <a:pPr lvl="1">
              <a:buClr>
                <a:srgbClr val="FF0000"/>
              </a:buClr>
              <a:buFont typeface="Wingdings" panose="05000000000000000000" pitchFamily="2" charset="2"/>
              <a:buChar char="§"/>
            </a:pPr>
            <a:r>
              <a:rPr lang="en-US" sz="1400" dirty="0">
                <a:solidFill>
                  <a:schemeClr val="tx1"/>
                </a:solidFill>
                <a:ea typeface="+mn-lt"/>
                <a:cs typeface="+mn-lt"/>
              </a:rPr>
              <a:t>literal understanding </a:t>
            </a:r>
          </a:p>
        </p:txBody>
      </p:sp>
      <p:sp>
        <p:nvSpPr>
          <p:cNvPr id="5" name="TextBox 4">
            <a:extLst>
              <a:ext uri="{FF2B5EF4-FFF2-40B4-BE49-F238E27FC236}">
                <a16:creationId xmlns:a16="http://schemas.microsoft.com/office/drawing/2014/main" id="{C9F74D54-E3CF-C0DE-8D9C-D33BD5092932}"/>
              </a:ext>
            </a:extLst>
          </p:cNvPr>
          <p:cNvSpPr txBox="1"/>
          <p:nvPr/>
        </p:nvSpPr>
        <p:spPr>
          <a:xfrm>
            <a:off x="4977366" y="1379887"/>
            <a:ext cx="4871172" cy="5239576"/>
          </a:xfrm>
          <a:prstGeom prst="rect">
            <a:avLst/>
          </a:prstGeom>
          <a:noFill/>
          <a:ln>
            <a:solidFill>
              <a:schemeClr val="accent1"/>
            </a:solidFill>
          </a:ln>
        </p:spPr>
        <p:txBody>
          <a:bodyPr wrap="square">
            <a:spAutoFit/>
          </a:bodyPr>
          <a:lstStyle/>
          <a:p>
            <a:pPr>
              <a:lnSpc>
                <a:spcPct val="120000"/>
              </a:lnSpc>
              <a:buClr>
                <a:srgbClr val="FF0000"/>
              </a:buClr>
              <a:buFont typeface="Wingdings" panose="05000000000000000000" pitchFamily="2" charset="2"/>
              <a:buChar char="§"/>
            </a:pPr>
            <a:r>
              <a:rPr lang="en-US" sz="1400" dirty="0">
                <a:ea typeface="+mn-lt"/>
                <a:cs typeface="+mn-lt"/>
              </a:rPr>
              <a:t>How information is processed:</a:t>
            </a:r>
          </a:p>
          <a:p>
            <a:pPr lvl="1">
              <a:lnSpc>
                <a:spcPct val="120000"/>
              </a:lnSpc>
              <a:buClr>
                <a:srgbClr val="FF0000"/>
              </a:buClr>
              <a:buFont typeface="Wingdings" panose="05000000000000000000" pitchFamily="2" charset="2"/>
              <a:buChar char="§"/>
            </a:pPr>
            <a:r>
              <a:rPr lang="en-US" sz="1400" dirty="0">
                <a:ea typeface="+mn-lt"/>
                <a:cs typeface="+mn-lt"/>
              </a:rPr>
              <a:t> routine</a:t>
            </a:r>
          </a:p>
          <a:p>
            <a:pPr lvl="1">
              <a:lnSpc>
                <a:spcPct val="120000"/>
              </a:lnSpc>
              <a:buClr>
                <a:srgbClr val="FF0000"/>
              </a:buClr>
              <a:buFont typeface="Wingdings" panose="05000000000000000000" pitchFamily="2" charset="2"/>
              <a:buChar char="§"/>
            </a:pPr>
            <a:r>
              <a:rPr lang="en-US" sz="1400" dirty="0">
                <a:ea typeface="+mn-lt"/>
                <a:cs typeface="+mn-lt"/>
              </a:rPr>
              <a:t> rules</a:t>
            </a:r>
          </a:p>
          <a:p>
            <a:pPr lvl="1">
              <a:lnSpc>
                <a:spcPct val="120000"/>
              </a:lnSpc>
              <a:buClr>
                <a:srgbClr val="FF0000"/>
              </a:buClr>
              <a:buFont typeface="Wingdings" panose="05000000000000000000" pitchFamily="2" charset="2"/>
              <a:buChar char="§"/>
            </a:pPr>
            <a:r>
              <a:rPr lang="en-US" sz="1400" dirty="0">
                <a:ea typeface="+mn-lt"/>
                <a:cs typeface="+mn-lt"/>
              </a:rPr>
              <a:t> planning</a:t>
            </a:r>
          </a:p>
          <a:p>
            <a:pPr lvl="1">
              <a:lnSpc>
                <a:spcPct val="120000"/>
              </a:lnSpc>
              <a:buClr>
                <a:srgbClr val="FF0000"/>
              </a:buClr>
              <a:buFont typeface="Wingdings" panose="05000000000000000000" pitchFamily="2" charset="2"/>
              <a:buChar char="§"/>
            </a:pPr>
            <a:r>
              <a:rPr lang="en-US" sz="1400" dirty="0">
                <a:ea typeface="+mn-lt"/>
                <a:cs typeface="+mn-lt"/>
              </a:rPr>
              <a:t> personal memory, </a:t>
            </a:r>
          </a:p>
          <a:p>
            <a:pPr lvl="1">
              <a:lnSpc>
                <a:spcPct val="120000"/>
              </a:lnSpc>
              <a:buClr>
                <a:srgbClr val="FF0000"/>
              </a:buClr>
              <a:buFont typeface="Wingdings" panose="05000000000000000000" pitchFamily="2" charset="2"/>
              <a:buChar char="§"/>
            </a:pPr>
            <a:r>
              <a:rPr lang="en-US" sz="1400" dirty="0">
                <a:ea typeface="+mn-lt"/>
                <a:cs typeface="+mn-lt"/>
              </a:rPr>
              <a:t> rigidity and inflexible thinking </a:t>
            </a:r>
          </a:p>
          <a:p>
            <a:pPr>
              <a:lnSpc>
                <a:spcPct val="120000"/>
              </a:lnSpc>
              <a:buClr>
                <a:srgbClr val="FF0000"/>
              </a:buClr>
              <a:buFont typeface="Wingdings" panose="05000000000000000000" pitchFamily="2" charset="2"/>
              <a:buChar char="§"/>
            </a:pPr>
            <a:r>
              <a:rPr lang="en-US" sz="1400" dirty="0">
                <a:ea typeface="+mn-lt"/>
                <a:cs typeface="+mn-lt"/>
              </a:rPr>
              <a:t> How to predict the unfamiliar after sudden change </a:t>
            </a:r>
          </a:p>
          <a:p>
            <a:pPr>
              <a:lnSpc>
                <a:spcPct val="120000"/>
              </a:lnSpc>
              <a:buClr>
                <a:srgbClr val="FF0000"/>
              </a:buClr>
              <a:buFont typeface="Wingdings" panose="05000000000000000000" pitchFamily="2" charset="2"/>
              <a:buChar char="§"/>
            </a:pPr>
            <a:r>
              <a:rPr lang="en-US" sz="1400" dirty="0">
                <a:ea typeface="+mn-lt"/>
                <a:cs typeface="+mn-lt"/>
              </a:rPr>
              <a:t>Differences in the way sensory information is processed – can lead to extreme stress and anxiety / rejection of body contact </a:t>
            </a:r>
          </a:p>
          <a:p>
            <a:pPr lvl="1">
              <a:lnSpc>
                <a:spcPct val="120000"/>
              </a:lnSpc>
              <a:buClr>
                <a:srgbClr val="FF0000"/>
              </a:buClr>
              <a:buFont typeface="Wingdings" panose="05000000000000000000" pitchFamily="2" charset="2"/>
              <a:buChar char="§"/>
            </a:pPr>
            <a:r>
              <a:rPr lang="en-US" sz="1400" dirty="0">
                <a:ea typeface="+mn-lt"/>
                <a:cs typeface="+mn-lt"/>
              </a:rPr>
              <a:t> over sensitivity e.g., lighting, smells, sound </a:t>
            </a:r>
          </a:p>
          <a:p>
            <a:pPr lvl="1">
              <a:lnSpc>
                <a:spcPct val="120000"/>
              </a:lnSpc>
              <a:buClr>
                <a:srgbClr val="FF0000"/>
              </a:buClr>
              <a:buFont typeface="Wingdings" panose="05000000000000000000" pitchFamily="2" charset="2"/>
              <a:buChar char="§"/>
            </a:pPr>
            <a:r>
              <a:rPr lang="en-US" sz="1400" dirty="0">
                <a:ea typeface="+mn-lt"/>
                <a:cs typeface="+mn-lt"/>
              </a:rPr>
              <a:t> under sensitivity e.g., pain threshold, body awareness, hunger Substantial anxiety in other settings (e.g., home) </a:t>
            </a:r>
            <a:endParaRPr lang="en-US" sz="1400" dirty="0">
              <a:cs typeface="Calibri"/>
            </a:endParaRPr>
          </a:p>
          <a:p>
            <a:pPr>
              <a:lnSpc>
                <a:spcPct val="120000"/>
              </a:lnSpc>
              <a:buClr>
                <a:srgbClr val="FF0000"/>
              </a:buClr>
              <a:buFont typeface="Wingdings" panose="05000000000000000000" pitchFamily="2" charset="2"/>
              <a:buChar char="§"/>
            </a:pPr>
            <a:endParaRPr lang="en-US" sz="1400" dirty="0">
              <a:ea typeface="+mn-lt"/>
              <a:cs typeface="+mn-lt"/>
            </a:endParaRPr>
          </a:p>
          <a:p>
            <a:pPr>
              <a:lnSpc>
                <a:spcPct val="120000"/>
              </a:lnSpc>
              <a:buClr>
                <a:srgbClr val="FF0000"/>
              </a:buClr>
              <a:buFont typeface="Wingdings" panose="05000000000000000000" pitchFamily="2" charset="2"/>
              <a:buChar char="§"/>
            </a:pPr>
            <a:r>
              <a:rPr lang="en-US" sz="1400" b="1" dirty="0">
                <a:ea typeface="+mn-lt"/>
                <a:cs typeface="+mn-lt"/>
              </a:rPr>
              <a:t>Strengths:</a:t>
            </a:r>
          </a:p>
          <a:p>
            <a:pPr lvl="1">
              <a:lnSpc>
                <a:spcPct val="120000"/>
              </a:lnSpc>
              <a:buClr>
                <a:srgbClr val="FF0000"/>
              </a:buClr>
              <a:buFont typeface="Wingdings" panose="05000000000000000000" pitchFamily="2" charset="2"/>
              <a:buChar char="§"/>
            </a:pPr>
            <a:r>
              <a:rPr lang="en-US" sz="1400" dirty="0">
                <a:ea typeface="+mn-lt"/>
                <a:cs typeface="+mn-lt"/>
              </a:rPr>
              <a:t> in factual memory</a:t>
            </a:r>
          </a:p>
          <a:p>
            <a:pPr lvl="1">
              <a:lnSpc>
                <a:spcPct val="120000"/>
              </a:lnSpc>
              <a:buClr>
                <a:srgbClr val="FF0000"/>
              </a:buClr>
              <a:buFont typeface="Wingdings" panose="05000000000000000000" pitchFamily="2" charset="2"/>
              <a:buChar char="§"/>
            </a:pPr>
            <a:r>
              <a:rPr lang="en-US" sz="1400" dirty="0">
                <a:ea typeface="+mn-lt"/>
                <a:cs typeface="+mn-lt"/>
              </a:rPr>
              <a:t>personal areas of interest (exceptionality)</a:t>
            </a:r>
          </a:p>
          <a:p>
            <a:pPr lvl="1">
              <a:lnSpc>
                <a:spcPct val="120000"/>
              </a:lnSpc>
              <a:buClr>
                <a:srgbClr val="FF0000"/>
              </a:buClr>
              <a:buFont typeface="Wingdings" panose="05000000000000000000" pitchFamily="2" charset="2"/>
              <a:buChar char="§"/>
            </a:pPr>
            <a:r>
              <a:rPr lang="en-US" sz="1400" dirty="0">
                <a:ea typeface="+mn-lt"/>
                <a:cs typeface="+mn-lt"/>
              </a:rPr>
              <a:t> concrete tasks</a:t>
            </a:r>
          </a:p>
          <a:p>
            <a:pPr lvl="1">
              <a:lnSpc>
                <a:spcPct val="120000"/>
              </a:lnSpc>
              <a:buClr>
                <a:srgbClr val="FF0000"/>
              </a:buClr>
            </a:pPr>
            <a:endParaRPr lang="en-US" sz="1400" dirty="0">
              <a:cs typeface="Calibri"/>
            </a:endParaRPr>
          </a:p>
        </p:txBody>
      </p:sp>
    </p:spTree>
    <p:extLst>
      <p:ext uri="{BB962C8B-B14F-4D97-AF65-F5344CB8AC3E}">
        <p14:creationId xmlns:p14="http://schemas.microsoft.com/office/powerpoint/2010/main" val="18947017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9BD77-2601-F0AB-E805-F7EB31E56B69}"/>
              </a:ext>
            </a:extLst>
          </p:cNvPr>
          <p:cNvSpPr>
            <a:spLocks noGrp="1"/>
          </p:cNvSpPr>
          <p:nvPr>
            <p:ph type="title"/>
          </p:nvPr>
        </p:nvSpPr>
        <p:spPr>
          <a:xfrm>
            <a:off x="677334" y="54966"/>
            <a:ext cx="8596668" cy="1320800"/>
          </a:xfrm>
        </p:spPr>
        <p:txBody>
          <a:bodyPr/>
          <a:lstStyle/>
          <a:p>
            <a:r>
              <a:rPr lang="en-GB" dirty="0"/>
              <a:t>Communication and Interaction (SLCN)</a:t>
            </a:r>
          </a:p>
        </p:txBody>
      </p:sp>
      <p:sp>
        <p:nvSpPr>
          <p:cNvPr id="4" name="Content Placeholder 2">
            <a:extLst>
              <a:ext uri="{FF2B5EF4-FFF2-40B4-BE49-F238E27FC236}">
                <a16:creationId xmlns:a16="http://schemas.microsoft.com/office/drawing/2014/main" id="{6B8E95D4-1934-88AD-06DC-1FF69376F6A6}"/>
              </a:ext>
            </a:extLst>
          </p:cNvPr>
          <p:cNvSpPr>
            <a:spLocks noGrp="1"/>
          </p:cNvSpPr>
          <p:nvPr>
            <p:ph idx="1"/>
          </p:nvPr>
        </p:nvSpPr>
        <p:spPr>
          <a:xfrm>
            <a:off x="539647" y="809470"/>
            <a:ext cx="9308892" cy="5636774"/>
          </a:xfrm>
        </p:spPr>
        <p:txBody>
          <a:bodyPr vert="horz" lIns="91440" tIns="45720" rIns="91440" bIns="45720" rtlCol="0" anchor="t">
            <a:noAutofit/>
          </a:bodyPr>
          <a:lstStyle/>
          <a:p>
            <a:pPr>
              <a:buNone/>
            </a:pPr>
            <a:r>
              <a:rPr lang="en-US" sz="1600" b="1" dirty="0">
                <a:solidFill>
                  <a:schemeClr val="tx1"/>
                </a:solidFill>
                <a:ea typeface="+mn-lt"/>
                <a:cs typeface="+mn-lt"/>
              </a:rPr>
              <a:t>Speech Language and Communication Needs </a:t>
            </a:r>
            <a:r>
              <a:rPr lang="en-US" sz="1600" dirty="0">
                <a:solidFill>
                  <a:schemeClr val="tx1"/>
                </a:solidFill>
                <a:ea typeface="+mn-lt"/>
                <a:cs typeface="+mn-lt"/>
              </a:rPr>
              <a:t>are defined by </a:t>
            </a:r>
            <a:r>
              <a:rPr lang="en-US" sz="1600" dirty="0">
                <a:solidFill>
                  <a:schemeClr val="tx1"/>
                </a:solidFill>
                <a:cs typeface="Calibri"/>
              </a:rPr>
              <a:t>d</a:t>
            </a:r>
            <a:r>
              <a:rPr lang="en-US" sz="1600" dirty="0">
                <a:solidFill>
                  <a:schemeClr val="tx1"/>
                </a:solidFill>
                <a:ea typeface="+mn-lt"/>
                <a:cs typeface="+mn-lt"/>
              </a:rPr>
              <a:t>ifficulty communicating with others (COP 6.28) </a:t>
            </a:r>
          </a:p>
          <a:p>
            <a:pPr>
              <a:buNone/>
            </a:pPr>
            <a:r>
              <a:rPr lang="en-US" sz="1600" b="1" dirty="0">
                <a:solidFill>
                  <a:schemeClr val="tx1"/>
                </a:solidFill>
                <a:ea typeface="+mn-lt"/>
                <a:cs typeface="+mn-lt"/>
              </a:rPr>
              <a:t>Speech</a:t>
            </a:r>
          </a:p>
          <a:p>
            <a:pPr>
              <a:buClr>
                <a:srgbClr val="FF0000"/>
              </a:buClr>
              <a:buFont typeface="Wingdings" panose="05000000000000000000" pitchFamily="2" charset="2"/>
              <a:buChar char="§"/>
            </a:pPr>
            <a:r>
              <a:rPr lang="en-US" sz="1600" dirty="0">
                <a:solidFill>
                  <a:schemeClr val="tx1"/>
                </a:solidFill>
                <a:ea typeface="+mn-lt"/>
                <a:cs typeface="+mn-lt"/>
              </a:rPr>
              <a:t>Sounds used accurately to build up words </a:t>
            </a:r>
          </a:p>
          <a:p>
            <a:pPr>
              <a:buClr>
                <a:srgbClr val="FF0000"/>
              </a:buClr>
              <a:buFont typeface="Wingdings" panose="05000000000000000000" pitchFamily="2" charset="2"/>
              <a:buChar char="§"/>
            </a:pPr>
            <a:r>
              <a:rPr lang="en-US" sz="1600" dirty="0">
                <a:solidFill>
                  <a:schemeClr val="tx1"/>
                </a:solidFill>
                <a:ea typeface="+mn-lt"/>
                <a:cs typeface="+mn-lt"/>
              </a:rPr>
              <a:t>Processing speech sounds </a:t>
            </a:r>
          </a:p>
          <a:p>
            <a:pPr>
              <a:buClr>
                <a:srgbClr val="FF0000"/>
              </a:buClr>
              <a:buFont typeface="Wingdings" panose="05000000000000000000" pitchFamily="2" charset="2"/>
              <a:buChar char="§"/>
            </a:pPr>
            <a:r>
              <a:rPr lang="en-US" sz="1600" dirty="0">
                <a:solidFill>
                  <a:schemeClr val="tx1"/>
                </a:solidFill>
                <a:ea typeface="+mn-lt"/>
                <a:cs typeface="+mn-lt"/>
              </a:rPr>
              <a:t>Fluency Language</a:t>
            </a:r>
          </a:p>
          <a:p>
            <a:pPr>
              <a:buClr>
                <a:srgbClr val="FF0000"/>
              </a:buClr>
              <a:buFont typeface="Wingdings" panose="05000000000000000000" pitchFamily="2" charset="2"/>
              <a:buChar char="§"/>
            </a:pPr>
            <a:r>
              <a:rPr lang="en-US" sz="1600" dirty="0">
                <a:solidFill>
                  <a:schemeClr val="tx1"/>
                </a:solidFill>
                <a:ea typeface="+mn-lt"/>
                <a:cs typeface="+mn-lt"/>
              </a:rPr>
              <a:t>Speaking (expressive), using words to convey meaning </a:t>
            </a:r>
          </a:p>
          <a:p>
            <a:pPr marL="0" indent="0">
              <a:buClr>
                <a:srgbClr val="FF0000"/>
              </a:buClr>
              <a:buNone/>
            </a:pPr>
            <a:r>
              <a:rPr lang="en-US" sz="1600" b="1" dirty="0">
                <a:solidFill>
                  <a:schemeClr val="tx1"/>
                </a:solidFill>
                <a:ea typeface="+mn-lt"/>
                <a:cs typeface="+mn-lt"/>
              </a:rPr>
              <a:t>Understanding</a:t>
            </a:r>
            <a:r>
              <a:rPr lang="en-US" sz="1600" dirty="0">
                <a:solidFill>
                  <a:schemeClr val="tx1"/>
                </a:solidFill>
                <a:ea typeface="+mn-lt"/>
                <a:cs typeface="+mn-lt"/>
              </a:rPr>
              <a:t> (receptive), processing and making sense of what people say </a:t>
            </a:r>
          </a:p>
          <a:p>
            <a:pPr marL="0" indent="0">
              <a:buClr>
                <a:srgbClr val="FF0000"/>
              </a:buClr>
              <a:buNone/>
            </a:pPr>
            <a:r>
              <a:rPr lang="en-US" sz="1600" b="1" dirty="0">
                <a:solidFill>
                  <a:schemeClr val="tx1"/>
                </a:solidFill>
                <a:ea typeface="+mn-lt"/>
                <a:cs typeface="+mn-lt"/>
              </a:rPr>
              <a:t>Communication</a:t>
            </a:r>
          </a:p>
          <a:p>
            <a:pPr>
              <a:buClr>
                <a:srgbClr val="FF0000"/>
              </a:buClr>
              <a:buFont typeface="Wingdings" panose="05000000000000000000" pitchFamily="2" charset="2"/>
              <a:buChar char="§"/>
            </a:pPr>
            <a:r>
              <a:rPr lang="en-US" sz="1600" dirty="0">
                <a:solidFill>
                  <a:schemeClr val="tx1"/>
                </a:solidFill>
                <a:ea typeface="+mn-lt"/>
                <a:cs typeface="+mn-lt"/>
              </a:rPr>
              <a:t>The way people use language to interact – speaking and listening </a:t>
            </a:r>
          </a:p>
          <a:p>
            <a:pPr>
              <a:buClr>
                <a:srgbClr val="FF0000"/>
              </a:buClr>
              <a:buFont typeface="Wingdings" panose="05000000000000000000" pitchFamily="2" charset="2"/>
              <a:buChar char="§"/>
            </a:pPr>
            <a:r>
              <a:rPr lang="en-US" sz="1600" dirty="0">
                <a:solidFill>
                  <a:schemeClr val="tx1"/>
                </a:solidFill>
                <a:ea typeface="+mn-lt"/>
                <a:cs typeface="+mn-lt"/>
              </a:rPr>
              <a:t>Using language for different purposes and situations to question, to clarify, to describe, to debate </a:t>
            </a:r>
          </a:p>
          <a:p>
            <a:pPr>
              <a:buClr>
                <a:srgbClr val="FF0000"/>
              </a:buClr>
              <a:buFont typeface="Wingdings" panose="05000000000000000000" pitchFamily="2" charset="2"/>
              <a:buChar char="§"/>
            </a:pPr>
            <a:r>
              <a:rPr lang="en-US" sz="1600" dirty="0">
                <a:solidFill>
                  <a:schemeClr val="tx1"/>
                </a:solidFill>
                <a:ea typeface="+mn-lt"/>
                <a:cs typeface="+mn-lt"/>
              </a:rPr>
              <a:t>Non-verbal: eye contact, turn-taking, gestures and body language </a:t>
            </a:r>
          </a:p>
          <a:p>
            <a:pPr>
              <a:buClr>
                <a:srgbClr val="FF0000"/>
              </a:buClr>
              <a:buFont typeface="Wingdings" panose="05000000000000000000" pitchFamily="2" charset="2"/>
              <a:buChar char="§"/>
            </a:pPr>
            <a:r>
              <a:rPr lang="en-US" sz="1600" dirty="0">
                <a:solidFill>
                  <a:schemeClr val="tx1"/>
                </a:solidFill>
                <a:ea typeface="+mn-lt"/>
                <a:cs typeface="+mn-lt"/>
              </a:rPr>
              <a:t>Also includes  Speech &amp; language delay, impairments or disorders </a:t>
            </a:r>
          </a:p>
          <a:p>
            <a:pPr marL="0" indent="0">
              <a:buClr>
                <a:srgbClr val="FF0000"/>
              </a:buClr>
              <a:buNone/>
            </a:pPr>
            <a:r>
              <a:rPr lang="en-US" sz="1600" dirty="0">
                <a:solidFill>
                  <a:schemeClr val="tx1"/>
                </a:solidFill>
                <a:ea typeface="+mn-lt"/>
                <a:cs typeface="+mn-lt"/>
                <a:hlinkClick r:id="rId2">
                  <a:extLst>
                    <a:ext uri="{A12FA001-AC4F-418D-AE19-62706E023703}">
                      <ahyp:hlinkClr xmlns:ahyp="http://schemas.microsoft.com/office/drawing/2018/hyperlinkcolor" val="tx"/>
                    </a:ext>
                  </a:extLst>
                </a:hlinkClick>
              </a:rPr>
              <a:t>Worcestershire SLCN Pathway</a:t>
            </a:r>
            <a:endParaRPr lang="en-US" sz="1600" dirty="0">
              <a:solidFill>
                <a:schemeClr val="tx1"/>
              </a:solidFill>
            </a:endParaRPr>
          </a:p>
        </p:txBody>
      </p:sp>
    </p:spTree>
    <p:extLst>
      <p:ext uri="{BB962C8B-B14F-4D97-AF65-F5344CB8AC3E}">
        <p14:creationId xmlns:p14="http://schemas.microsoft.com/office/powerpoint/2010/main" val="2488784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C31DD-9FE9-4A10-A1B8-FBF0E53DA945}"/>
              </a:ext>
            </a:extLst>
          </p:cNvPr>
          <p:cNvSpPr>
            <a:spLocks noGrp="1"/>
          </p:cNvSpPr>
          <p:nvPr>
            <p:ph type="title"/>
          </p:nvPr>
        </p:nvSpPr>
        <p:spPr>
          <a:xfrm>
            <a:off x="677334" y="245137"/>
            <a:ext cx="8596668" cy="571500"/>
          </a:xfrm>
        </p:spPr>
        <p:txBody>
          <a:bodyPr>
            <a:normAutofit fontScale="90000"/>
          </a:bodyPr>
          <a:lstStyle/>
          <a:p>
            <a:r>
              <a:rPr lang="en-US" dirty="0"/>
              <a:t>Page 1 Quick links:</a:t>
            </a:r>
            <a:endParaRPr lang="en-GB" dirty="0"/>
          </a:p>
        </p:txBody>
      </p:sp>
      <p:sp>
        <p:nvSpPr>
          <p:cNvPr id="3" name="Content Placeholder 2">
            <a:extLst>
              <a:ext uri="{FF2B5EF4-FFF2-40B4-BE49-F238E27FC236}">
                <a16:creationId xmlns:a16="http://schemas.microsoft.com/office/drawing/2014/main" id="{3EBAE6F9-D48F-4BB5-822A-5F0A394D1DAC}"/>
              </a:ext>
            </a:extLst>
          </p:cNvPr>
          <p:cNvSpPr>
            <a:spLocks noGrp="1"/>
          </p:cNvSpPr>
          <p:nvPr>
            <p:ph idx="1"/>
          </p:nvPr>
        </p:nvSpPr>
        <p:spPr>
          <a:xfrm>
            <a:off x="677334" y="1238250"/>
            <a:ext cx="9019116" cy="4381500"/>
          </a:xfrm>
        </p:spPr>
        <p:txBody>
          <a:bodyPr>
            <a:normAutofit/>
          </a:bodyPr>
          <a:lstStyle/>
          <a:p>
            <a:r>
              <a:rPr lang="en-GB" dirty="0">
                <a:hlinkClick r:id="rId2" action="ppaction://hlinksldjump"/>
              </a:rPr>
              <a:t>What should I do if I think my child has Special Educational needs</a:t>
            </a:r>
            <a:r>
              <a:rPr lang="en-GB" dirty="0"/>
              <a:t>?</a:t>
            </a:r>
          </a:p>
          <a:p>
            <a:r>
              <a:rPr lang="en-US" dirty="0">
                <a:hlinkClick r:id="rId3" action="ppaction://hlinksldjump"/>
              </a:rPr>
              <a:t>How does the school know if a child needs extra help?</a:t>
            </a:r>
            <a:endParaRPr lang="en-US" dirty="0"/>
          </a:p>
          <a:p>
            <a:r>
              <a:rPr lang="en-US" dirty="0">
                <a:hlinkClick r:id="rId4" action="ppaction://hlinksldjump"/>
              </a:rPr>
              <a:t>How will both school and I know how my child is doing?</a:t>
            </a:r>
            <a:endParaRPr lang="en-US" dirty="0"/>
          </a:p>
          <a:p>
            <a:r>
              <a:rPr lang="en-US" dirty="0">
                <a:hlinkClick r:id="rId5" action="ppaction://hlinksldjump"/>
              </a:rPr>
              <a:t>How will school help me support my child’s learning?</a:t>
            </a:r>
            <a:endParaRPr lang="en-US" dirty="0"/>
          </a:p>
          <a:p>
            <a:r>
              <a:rPr lang="en-US" dirty="0">
                <a:hlinkClick r:id="rId6" action="ppaction://hlinksldjump"/>
              </a:rPr>
              <a:t>How will the curriculum be matched to my child’s needs?</a:t>
            </a:r>
            <a:endParaRPr lang="en-US" dirty="0"/>
          </a:p>
          <a:p>
            <a:r>
              <a:rPr lang="en-US" dirty="0">
                <a:hlinkClick r:id="rId7" action="ppaction://hlinksldjump"/>
              </a:rPr>
              <a:t>How are the school’s resources allocated and matched to chi...</a:t>
            </a:r>
            <a:endParaRPr lang="en-US" dirty="0"/>
          </a:p>
          <a:p>
            <a:r>
              <a:rPr lang="en-US" dirty="0">
                <a:hlinkClick r:id="rId8" action="ppaction://hlinksldjump"/>
              </a:rPr>
              <a:t>How will the school decide the type of support my child </a:t>
            </a:r>
            <a:r>
              <a:rPr lang="en-US" dirty="0" err="1">
                <a:hlinkClick r:id="rId8" action="ppaction://hlinksldjump"/>
              </a:rPr>
              <a:t>wi</a:t>
            </a:r>
            <a:r>
              <a:rPr lang="en-US" dirty="0">
                <a:hlinkClick r:id="rId8" action="ppaction://hlinksldjump"/>
              </a:rPr>
              <a:t>...</a:t>
            </a:r>
            <a:endParaRPr lang="en-US" dirty="0"/>
          </a:p>
          <a:p>
            <a:r>
              <a:rPr lang="en-US" dirty="0">
                <a:hlinkClick r:id="rId9" action="ppaction://hlinksldjump"/>
              </a:rPr>
              <a:t>How does the school judge whether the support has had an ...</a:t>
            </a:r>
            <a:endParaRPr lang="en-US" dirty="0"/>
          </a:p>
          <a:p>
            <a:r>
              <a:rPr lang="en-US" dirty="0">
                <a:hlinkClick r:id="rId10" action="ppaction://hlinksldjump"/>
              </a:rPr>
              <a:t>How will my child be included in activities outside the c...</a:t>
            </a:r>
            <a:endParaRPr lang="en-US" dirty="0"/>
          </a:p>
          <a:p>
            <a:r>
              <a:rPr lang="en-US" dirty="0">
                <a:hlinkClick r:id="rId11" action="ppaction://hlinksldjump"/>
              </a:rPr>
              <a:t>What support will there be for my child’s overall well be...</a:t>
            </a:r>
            <a:endParaRPr lang="en-US" dirty="0"/>
          </a:p>
        </p:txBody>
      </p:sp>
      <p:pic>
        <p:nvPicPr>
          <p:cNvPr id="4" name="Picture 4" descr="Clipart Panda - Free Clipart Images">
            <a:extLst>
              <a:ext uri="{FF2B5EF4-FFF2-40B4-BE49-F238E27FC236}">
                <a16:creationId xmlns:a16="http://schemas.microsoft.com/office/drawing/2014/main" id="{921739A1-F765-56EA-2C1B-AC09479317AC}"/>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very Child Needs a Champion SVG Cut File digital file | Etsy">
            <a:extLst>
              <a:ext uri="{FF2B5EF4-FFF2-40B4-BE49-F238E27FC236}">
                <a16:creationId xmlns:a16="http://schemas.microsoft.com/office/drawing/2014/main" id="{495B9DBC-3497-5121-BBB2-0AC5D885474B}"/>
              </a:ext>
            </a:extLst>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b="30807"/>
          <a:stretch/>
        </p:blipFill>
        <p:spPr bwMode="auto">
          <a:xfrm>
            <a:off x="7571342" y="4114800"/>
            <a:ext cx="4220964" cy="2541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0720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774D0-2714-4C58-B756-1613675429EC}"/>
              </a:ext>
            </a:extLst>
          </p:cNvPr>
          <p:cNvSpPr>
            <a:spLocks noGrp="1"/>
          </p:cNvSpPr>
          <p:nvPr>
            <p:ph type="title"/>
          </p:nvPr>
        </p:nvSpPr>
        <p:spPr/>
        <p:txBody>
          <a:bodyPr/>
          <a:lstStyle/>
          <a:p>
            <a:r>
              <a:rPr lang="en-US" dirty="0"/>
              <a:t>Page 2 Quick links.</a:t>
            </a:r>
            <a:endParaRPr lang="en-GB" dirty="0"/>
          </a:p>
        </p:txBody>
      </p:sp>
      <p:sp>
        <p:nvSpPr>
          <p:cNvPr id="3" name="Content Placeholder 2">
            <a:extLst>
              <a:ext uri="{FF2B5EF4-FFF2-40B4-BE49-F238E27FC236}">
                <a16:creationId xmlns:a16="http://schemas.microsoft.com/office/drawing/2014/main" id="{1A9DD166-A580-4D60-A16C-50BB6E9EB76F}"/>
              </a:ext>
            </a:extLst>
          </p:cNvPr>
          <p:cNvSpPr>
            <a:spLocks noGrp="1"/>
          </p:cNvSpPr>
          <p:nvPr>
            <p:ph idx="1"/>
          </p:nvPr>
        </p:nvSpPr>
        <p:spPr>
          <a:xfrm>
            <a:off x="543984" y="1488613"/>
            <a:ext cx="11723462" cy="4893137"/>
          </a:xfrm>
        </p:spPr>
        <p:txBody>
          <a:bodyPr>
            <a:normAutofit/>
          </a:bodyPr>
          <a:lstStyle/>
          <a:p>
            <a:r>
              <a:rPr lang="en-US" sz="2000" dirty="0">
                <a:hlinkClick r:id="rId2" action="ppaction://hlinksldjump"/>
              </a:rPr>
              <a:t>What training have the staff supporting SEND had or what ...</a:t>
            </a:r>
            <a:endParaRPr lang="en-US" sz="2000" dirty="0"/>
          </a:p>
          <a:p>
            <a:r>
              <a:rPr lang="en-US" sz="2000" dirty="0">
                <a:hlinkClick r:id="rId3" action="ppaction://hlinksldjump"/>
              </a:rPr>
              <a:t>How accessible is the school both indoors and outdoors?</a:t>
            </a:r>
            <a:endParaRPr lang="en-US" sz="2000" dirty="0"/>
          </a:p>
          <a:p>
            <a:r>
              <a:rPr lang="en-US" sz="2000" dirty="0">
                <a:hlinkClick r:id="rId4" action="ppaction://hlinksldjump"/>
              </a:rPr>
              <a:t>How are parents/carers involved in the school? How can I get inv...</a:t>
            </a:r>
            <a:endParaRPr lang="en-US" sz="2000" dirty="0"/>
          </a:p>
          <a:p>
            <a:r>
              <a:rPr lang="en-US" sz="2000" dirty="0">
                <a:hlinkClick r:id="rId5" action="ppaction://hlinksldjump"/>
              </a:rPr>
              <a:t>How do children contribute their views about their support...</a:t>
            </a:r>
            <a:endParaRPr lang="en-US" sz="2000" dirty="0"/>
          </a:p>
          <a:p>
            <a:r>
              <a:rPr lang="en-US" sz="2000" dirty="0">
                <a:hlinkClick r:id="rId6" action="ppaction://hlinksldjump"/>
              </a:rPr>
              <a:t>What specialist services are available or can be accessed...</a:t>
            </a:r>
            <a:endParaRPr lang="en-US" sz="2000" dirty="0"/>
          </a:p>
          <a:p>
            <a:r>
              <a:rPr lang="en-US" sz="2000" dirty="0">
                <a:hlinkClick r:id="rId7" action="ppaction://hlinksldjump"/>
              </a:rPr>
              <a:t>How will the school prepare and support my child when </a:t>
            </a:r>
            <a:r>
              <a:rPr lang="en-US" sz="2000" dirty="0" err="1">
                <a:hlinkClick r:id="rId7" action="ppaction://hlinksldjump"/>
              </a:rPr>
              <a:t>tra</a:t>
            </a:r>
            <a:r>
              <a:rPr lang="en-US" sz="2000" dirty="0">
                <a:hlinkClick r:id="rId7" action="ppaction://hlinksldjump"/>
              </a:rPr>
              <a:t>...</a:t>
            </a:r>
            <a:endParaRPr lang="en-US" sz="2000" dirty="0"/>
          </a:p>
          <a:p>
            <a:r>
              <a:rPr lang="en-US" sz="2000" dirty="0">
                <a:hlinkClick r:id="rId8" action="ppaction://hlinksldjump"/>
              </a:rPr>
              <a:t>Who can I contact for further information or to complain ...</a:t>
            </a:r>
            <a:endParaRPr lang="en-US" sz="2000" dirty="0"/>
          </a:p>
          <a:p>
            <a:r>
              <a:rPr lang="en-GB" sz="2000" dirty="0">
                <a:hlinkClick r:id="rId9" action="ppaction://hlinksldjump"/>
              </a:rPr>
              <a:t>The Local Offer</a:t>
            </a:r>
            <a:endParaRPr lang="en-GB" sz="2000" dirty="0"/>
          </a:p>
          <a:p>
            <a:r>
              <a:rPr lang="en-GB" sz="2000" dirty="0">
                <a:hlinkClick r:id="rId10" action="ppaction://hlinksldjump"/>
              </a:rPr>
              <a:t>School Contact details:</a:t>
            </a:r>
            <a:endParaRPr lang="en-GB" sz="2000" dirty="0"/>
          </a:p>
          <a:p>
            <a:r>
              <a:rPr lang="en-US" sz="2000" dirty="0">
                <a:hlinkClick r:id="rId11" action="ppaction://hlinksldjump"/>
              </a:rPr>
              <a:t>What other support services can help me?</a:t>
            </a:r>
            <a:endParaRPr lang="en-GB" sz="2000" dirty="0"/>
          </a:p>
          <a:p>
            <a:endParaRPr lang="en-GB" dirty="0"/>
          </a:p>
        </p:txBody>
      </p:sp>
      <p:pic>
        <p:nvPicPr>
          <p:cNvPr id="4" name="Picture 4" descr="Clipart Panda - Free Clipart Images">
            <a:extLst>
              <a:ext uri="{FF2B5EF4-FFF2-40B4-BE49-F238E27FC236}">
                <a16:creationId xmlns:a16="http://schemas.microsoft.com/office/drawing/2014/main" id="{E427AAC9-8AE0-4C4C-3BCD-6E1D3D61AC04}"/>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very Child Needs a Champion SVG Cut File digital file | Etsy">
            <a:extLst>
              <a:ext uri="{FF2B5EF4-FFF2-40B4-BE49-F238E27FC236}">
                <a16:creationId xmlns:a16="http://schemas.microsoft.com/office/drawing/2014/main" id="{35EC8F38-A43A-0D80-AC14-CC0C0FF0E1A2}"/>
              </a:ext>
            </a:extLst>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b="30807"/>
          <a:stretch/>
        </p:blipFill>
        <p:spPr bwMode="auto">
          <a:xfrm>
            <a:off x="7835950" y="4216400"/>
            <a:ext cx="4220964" cy="2541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004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32057" y="550336"/>
            <a:ext cx="2810145" cy="2042039"/>
          </a:xfrm>
        </p:spPr>
        <p:txBody>
          <a:bodyPr anchor="ctr">
            <a:normAutofit fontScale="90000"/>
          </a:bodyPr>
          <a:lstStyle/>
          <a:p>
            <a:r>
              <a:rPr lang="en-GB" sz="2800" dirty="0"/>
              <a:t>What should I do if I think my child has Special Educational needs?</a:t>
            </a:r>
          </a:p>
        </p:txBody>
      </p:sp>
      <p:sp>
        <p:nvSpPr>
          <p:cNvPr id="4" name="Rectangle: Rounded Corners 3">
            <a:extLst>
              <a:ext uri="{FF2B5EF4-FFF2-40B4-BE49-F238E27FC236}">
                <a16:creationId xmlns:a16="http://schemas.microsoft.com/office/drawing/2014/main" id="{3DA77E61-68F2-4D15-AA2D-A7E96718186E}"/>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pic>
        <p:nvPicPr>
          <p:cNvPr id="5" name="Picture 4" descr="Clipart Panda - Free Clipart Images">
            <a:extLst>
              <a:ext uri="{FF2B5EF4-FFF2-40B4-BE49-F238E27FC236}">
                <a16:creationId xmlns:a16="http://schemas.microsoft.com/office/drawing/2014/main" id="{099F5BBC-50D6-C24F-FBB0-C0ED633D26F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Every Child Needs a Champion SVG Cut File digital file | Etsy">
            <a:extLst>
              <a:ext uri="{FF2B5EF4-FFF2-40B4-BE49-F238E27FC236}">
                <a16:creationId xmlns:a16="http://schemas.microsoft.com/office/drawing/2014/main" id="{63ED754C-6DC6-C6BD-E875-9227F3B9FC69}"/>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171450" y="4451234"/>
            <a:ext cx="3083575" cy="185643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79F2B35-6421-4618-D169-C721B1799B20}"/>
              </a:ext>
            </a:extLst>
          </p:cNvPr>
          <p:cNvSpPr txBox="1"/>
          <p:nvPr/>
        </p:nvSpPr>
        <p:spPr>
          <a:xfrm>
            <a:off x="3417763" y="335845"/>
            <a:ext cx="6716837" cy="6186309"/>
          </a:xfrm>
          <a:prstGeom prst="rect">
            <a:avLst/>
          </a:prstGeom>
          <a:noFill/>
        </p:spPr>
        <p:txBody>
          <a:bodyPr wrap="square" lIns="91440" tIns="45720" rIns="91440" bIns="45720" anchor="t">
            <a:spAutoFit/>
          </a:bodyPr>
          <a:lstStyle/>
          <a:p>
            <a:pPr algn="l" rtl="0" fontAlgn="base"/>
            <a:r>
              <a:rPr lang="en-US" i="0" u="none" strike="noStrike" dirty="0">
                <a:solidFill>
                  <a:srgbClr val="404040"/>
                </a:solidFill>
                <a:effectLst/>
                <a:latin typeface="Calibri" panose="020F0502020204030204" pitchFamily="34" charset="0"/>
              </a:rPr>
              <a:t>The Code of Practice (2015) defines SEN as: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404040"/>
                </a:solidFill>
                <a:effectLst/>
                <a:latin typeface="Calibri" panose="020F0502020204030204" pitchFamily="34" charset="0"/>
              </a:rPr>
              <a:t>A child or young person has SEN if they have a learning difficulty or disability, which calls for special educational provision to be made for them.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404040"/>
                </a:solidFill>
                <a:effectLst/>
                <a:latin typeface="Calibri" panose="020F0502020204030204" pitchFamily="34" charset="0"/>
              </a:rPr>
              <a:t>A child of compulsory school age or a young person has a learning difficulty or disability if they: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404040"/>
                </a:solidFill>
                <a:effectLst/>
                <a:latin typeface="Calibri"/>
                <a:ea typeface="Calibri"/>
                <a:cs typeface="Calibri"/>
              </a:rPr>
              <a:t>(a) Have a significantly greater difficulty in learning than the majority of others of the same age; or  </a:t>
            </a:r>
            <a:r>
              <a:rPr lang="en-US" i="0" dirty="0">
                <a:solidFill>
                  <a:srgbClr val="000000"/>
                </a:solidFill>
                <a:effectLst/>
                <a:latin typeface="Calibri"/>
                <a:ea typeface="Calibri"/>
                <a:cs typeface="Calibri"/>
              </a:rPr>
              <a:t>​</a:t>
            </a:r>
          </a:p>
          <a:p>
            <a:pPr algn="l" rtl="0" fontAlgn="base"/>
            <a:r>
              <a:rPr lang="en-US" i="0" u="none" strike="noStrike" dirty="0">
                <a:solidFill>
                  <a:srgbClr val="404040"/>
                </a:solidFill>
                <a:effectLst/>
                <a:latin typeface="Calibri" panose="020F0502020204030204" pitchFamily="34" charset="0"/>
              </a:rPr>
              <a:t>(b) Have a disability, which prevents or hinders them from making use of educational facilities of a kind generally provided for others of the same age in mainstream schools or mainstream post-16 institutions.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404040"/>
                </a:solidFill>
                <a:effectLst/>
                <a:latin typeface="Calibri" panose="020F0502020204030204" pitchFamily="34" charset="0"/>
              </a:rPr>
              <a:t>At </a:t>
            </a:r>
            <a:r>
              <a:rPr lang="en-US" dirty="0">
                <a:solidFill>
                  <a:srgbClr val="404040"/>
                </a:solidFill>
                <a:latin typeface="Calibri" panose="020F0502020204030204" pitchFamily="34" charset="0"/>
              </a:rPr>
              <a:t>Waseley Hills High School </a:t>
            </a:r>
            <a:r>
              <a:rPr lang="en-US" i="0" u="none" strike="noStrike" dirty="0">
                <a:solidFill>
                  <a:srgbClr val="404040"/>
                </a:solidFill>
                <a:effectLst/>
                <a:latin typeface="Calibri" panose="020F0502020204030204" pitchFamily="34" charset="0"/>
              </a:rPr>
              <a:t>if a learner is identified as having SEN, provision that is ‘additional to or different from’ the normal </a:t>
            </a:r>
            <a:r>
              <a:rPr lang="en-US" i="0" u="none" strike="noStrike" dirty="0" err="1">
                <a:solidFill>
                  <a:srgbClr val="404040"/>
                </a:solidFill>
                <a:effectLst/>
                <a:latin typeface="Calibri" panose="020F0502020204030204" pitchFamily="34" charset="0"/>
              </a:rPr>
              <a:t>personalised</a:t>
            </a:r>
            <a:r>
              <a:rPr lang="en-US" i="0" u="none" strike="noStrike" dirty="0">
                <a:solidFill>
                  <a:srgbClr val="404040"/>
                </a:solidFill>
                <a:effectLst/>
                <a:latin typeface="Calibri" panose="020F0502020204030204" pitchFamily="34" charset="0"/>
              </a:rPr>
              <a:t>, adjusted and inclusive curriculum, we will begin to overcome the barrier to their learning through a Graduated Response Approach (previously explained).</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fontAlgn="base"/>
            <a:r>
              <a:rPr lang="en-US" b="1" i="0" u="none" strike="noStrike" dirty="0">
                <a:solidFill>
                  <a:srgbClr val="FF0000"/>
                </a:solidFill>
                <a:effectLst/>
                <a:latin typeface="Calibri"/>
                <a:ea typeface="Calibri"/>
                <a:cs typeface="Calibri"/>
              </a:rPr>
              <a:t>Please contact us: </a:t>
            </a:r>
            <a:r>
              <a:rPr lang="en-US" b="1" dirty="0">
                <a:solidFill>
                  <a:srgbClr val="FF0000"/>
                </a:solidFill>
                <a:latin typeface="Calibri"/>
                <a:ea typeface="Calibri"/>
                <a:cs typeface="Calibri"/>
              </a:rPr>
              <a:t>0121 453 5211</a:t>
            </a:r>
            <a:endParaRPr lang="en-US" b="0" i="0" dirty="0">
              <a:solidFill>
                <a:srgbClr val="000000"/>
              </a:solidFill>
              <a:effectLst/>
              <a:latin typeface="Calibri" panose="020F0502020204030204" pitchFamily="34" charset="0"/>
            </a:endParaRPr>
          </a:p>
          <a:p>
            <a:pPr fontAlgn="base"/>
            <a:r>
              <a:rPr lang="en-US" b="0" i="0" dirty="0">
                <a:solidFill>
                  <a:srgbClr val="000000"/>
                </a:solidFill>
                <a:effectLst/>
                <a:latin typeface="Calibri"/>
                <a:ea typeface="Calibri"/>
                <a:cs typeface="Calibri"/>
              </a:rPr>
              <a:t>Mrs</a:t>
            </a:r>
            <a:r>
              <a:rPr lang="en-US" dirty="0">
                <a:solidFill>
                  <a:srgbClr val="000000"/>
                </a:solidFill>
                <a:latin typeface="Calibri"/>
                <a:ea typeface="Calibri"/>
                <a:cs typeface="Calibri"/>
              </a:rPr>
              <a:t> Alis Craciun</a:t>
            </a:r>
            <a:r>
              <a:rPr lang="en-US" b="0" i="0" dirty="0">
                <a:solidFill>
                  <a:srgbClr val="000000"/>
                </a:solidFill>
                <a:effectLst/>
                <a:latin typeface="Calibri"/>
                <a:ea typeface="Calibri"/>
                <a:cs typeface="Calibri"/>
              </a:rPr>
              <a:t>– SENDCo</a:t>
            </a:r>
            <a:r>
              <a:rPr lang="en-US" dirty="0">
                <a:solidFill>
                  <a:srgbClr val="000000"/>
                </a:solidFill>
                <a:latin typeface="Calibri"/>
                <a:ea typeface="Calibri"/>
                <a:cs typeface="Calibri"/>
              </a:rPr>
              <a:t> </a:t>
            </a:r>
            <a:endParaRPr lang="en-US" b="0" i="0" dirty="0">
              <a:solidFill>
                <a:srgbClr val="000000"/>
              </a:solidFill>
              <a:effectLst/>
              <a:latin typeface="Calibri" panose="020F0502020204030204" pitchFamily="34" charset="0"/>
              <a:ea typeface="Calibri"/>
              <a:cs typeface="Calibri"/>
            </a:endParaRPr>
          </a:p>
          <a:p>
            <a:pPr fontAlgn="base"/>
            <a:r>
              <a:rPr lang="en-US" dirty="0">
                <a:solidFill>
                  <a:srgbClr val="000000"/>
                </a:solidFill>
                <a:latin typeface="Calibri"/>
                <a:ea typeface="Calibri"/>
                <a:cs typeface="Calibri"/>
                <a:hlinkClick r:id="rId5" action="ppaction://hlinkpres?slideindex=1&amp;slidetitle="/>
              </a:rPr>
              <a:t>Acraciun@waseleyhills.worcs.sch.uk</a:t>
            </a:r>
            <a:endParaRPr lang="en-US" b="0" i="0" dirty="0">
              <a:solidFill>
                <a:srgbClr val="000000"/>
              </a:solidFill>
              <a:effectLst/>
              <a:latin typeface="Calibri"/>
              <a:ea typeface="Calibri"/>
              <a:cs typeface="Calibri"/>
            </a:endParaRPr>
          </a:p>
        </p:txBody>
      </p:sp>
    </p:spTree>
    <p:extLst>
      <p:ext uri="{BB962C8B-B14F-4D97-AF65-F5344CB8AC3E}">
        <p14:creationId xmlns:p14="http://schemas.microsoft.com/office/powerpoint/2010/main" val="19945150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6662" y="435596"/>
            <a:ext cx="3367088" cy="1980226"/>
          </a:xfrm>
        </p:spPr>
        <p:txBody>
          <a:bodyPr anchor="ctr">
            <a:normAutofit/>
          </a:bodyPr>
          <a:lstStyle/>
          <a:p>
            <a:r>
              <a:rPr lang="en-GB" sz="2500" dirty="0"/>
              <a:t>How does the school know if a child needs extra help?</a:t>
            </a:r>
          </a:p>
        </p:txBody>
      </p:sp>
      <p:sp>
        <p:nvSpPr>
          <p:cNvPr id="3" name="Content Placeholder 2"/>
          <p:cNvSpPr>
            <a:spLocks noGrp="1"/>
          </p:cNvSpPr>
          <p:nvPr>
            <p:ph idx="4294967295"/>
          </p:nvPr>
        </p:nvSpPr>
        <p:spPr>
          <a:xfrm>
            <a:off x="7572375" y="815975"/>
            <a:ext cx="4619625" cy="5226050"/>
          </a:xfrm>
        </p:spPr>
        <p:txBody>
          <a:bodyPr anchor="ctr">
            <a:normAutofit/>
          </a:bodyPr>
          <a:lstStyle/>
          <a:p>
            <a:pPr marL="0" indent="0">
              <a:lnSpc>
                <a:spcPct val="90000"/>
              </a:lnSpc>
              <a:buNone/>
            </a:pPr>
            <a:endParaRPr lang="en-GB" sz="1400" dirty="0"/>
          </a:p>
          <a:p>
            <a:pPr marL="0" indent="0">
              <a:lnSpc>
                <a:spcPct val="90000"/>
              </a:lnSpc>
              <a:buNone/>
            </a:pPr>
            <a:endParaRPr lang="en-GB" sz="1400" dirty="0"/>
          </a:p>
          <a:p>
            <a:pPr>
              <a:lnSpc>
                <a:spcPct val="90000"/>
              </a:lnSpc>
            </a:pPr>
            <a:endParaRPr lang="en-GB" sz="1400" dirty="0"/>
          </a:p>
          <a:p>
            <a:pPr marL="0" indent="0">
              <a:lnSpc>
                <a:spcPct val="90000"/>
              </a:lnSpc>
              <a:buNone/>
            </a:pPr>
            <a:endParaRPr lang="en-GB" sz="1400" dirty="0"/>
          </a:p>
          <a:p>
            <a:pPr marL="0" indent="0">
              <a:lnSpc>
                <a:spcPct val="90000"/>
              </a:lnSpc>
              <a:buNone/>
            </a:pPr>
            <a:endParaRPr lang="en-GB" sz="1400" dirty="0"/>
          </a:p>
        </p:txBody>
      </p:sp>
      <p:sp>
        <p:nvSpPr>
          <p:cNvPr id="5" name="Rectangle: Rounded Corners 4">
            <a:extLst>
              <a:ext uri="{FF2B5EF4-FFF2-40B4-BE49-F238E27FC236}">
                <a16:creationId xmlns:a16="http://schemas.microsoft.com/office/drawing/2014/main" id="{6C1E7E3A-96F7-41D2-BE3E-E69633881681}"/>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pic>
        <p:nvPicPr>
          <p:cNvPr id="4" name="Picture 3" descr="Clipart Panda - Free Clipart Images">
            <a:extLst>
              <a:ext uri="{FF2B5EF4-FFF2-40B4-BE49-F238E27FC236}">
                <a16:creationId xmlns:a16="http://schemas.microsoft.com/office/drawing/2014/main" id="{A76A052B-FE78-2709-6D66-38E28D84D7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Every Child Needs a Champion SVG Cut File digital file | Etsy">
            <a:extLst>
              <a:ext uri="{FF2B5EF4-FFF2-40B4-BE49-F238E27FC236}">
                <a16:creationId xmlns:a16="http://schemas.microsoft.com/office/drawing/2014/main" id="{198AF94D-C318-2CA8-65F4-DAABEE312EE7}"/>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482855" y="4169012"/>
            <a:ext cx="2863253" cy="172378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143906A-41FA-AE69-4A88-CC6BF0052912}"/>
              </a:ext>
            </a:extLst>
          </p:cNvPr>
          <p:cNvSpPr txBox="1"/>
          <p:nvPr/>
        </p:nvSpPr>
        <p:spPr>
          <a:xfrm>
            <a:off x="4264924" y="435596"/>
            <a:ext cx="6103088" cy="5909310"/>
          </a:xfrm>
          <a:prstGeom prst="rect">
            <a:avLst/>
          </a:prstGeom>
          <a:noFill/>
        </p:spPr>
        <p:txBody>
          <a:bodyPr wrap="square">
            <a:spAutoFit/>
          </a:bodyPr>
          <a:lstStyle/>
          <a:p>
            <a:pPr algn="l" rtl="0" fontAlgn="base"/>
            <a:r>
              <a:rPr lang="en-US" i="0" u="none" strike="noStrike" dirty="0">
                <a:solidFill>
                  <a:srgbClr val="000000"/>
                </a:solidFill>
                <a:effectLst/>
                <a:latin typeface="Calibri" panose="020F0502020204030204" pitchFamily="34" charset="0"/>
              </a:rPr>
              <a:t>When a student continues to make </a:t>
            </a:r>
            <a:r>
              <a:rPr lang="en-US" i="1" u="none" strike="noStrike" dirty="0">
                <a:solidFill>
                  <a:srgbClr val="0070C0"/>
                </a:solidFill>
                <a:effectLst/>
                <a:latin typeface="Calibri" panose="020F0502020204030204" pitchFamily="34" charset="0"/>
              </a:rPr>
              <a:t>less than expected progress</a:t>
            </a:r>
            <a:r>
              <a:rPr lang="en-US" i="0" u="none" strike="noStrike" dirty="0">
                <a:solidFill>
                  <a:srgbClr val="0070C0"/>
                </a:solidFill>
                <a:effectLst/>
                <a:latin typeface="Calibri" panose="020F0502020204030204" pitchFamily="34" charset="0"/>
              </a:rPr>
              <a:t>,</a:t>
            </a:r>
            <a:r>
              <a:rPr lang="en-US" i="0" u="none" strike="noStrike" dirty="0">
                <a:solidFill>
                  <a:srgbClr val="000000"/>
                </a:solidFill>
                <a:effectLst/>
                <a:latin typeface="Calibri" panose="020F0502020204030204" pitchFamily="34" charset="0"/>
              </a:rPr>
              <a:t> despite support and interventions that are matched to their area of need, we will consider involving specialists or external agencies </a:t>
            </a:r>
            <a:r>
              <a:rPr lang="en-US" i="1" u="none" strike="noStrike" dirty="0">
                <a:solidFill>
                  <a:srgbClr val="000000"/>
                </a:solidFill>
                <a:effectLst/>
                <a:latin typeface="Calibri" panose="020F0502020204030204" pitchFamily="34" charset="0"/>
              </a:rPr>
              <a:t>Wave 2 Targeted / Wave 3 bespoke</a:t>
            </a:r>
            <a:r>
              <a:rPr lang="en-US" i="0" u="none" strike="noStrike" dirty="0">
                <a:solidFill>
                  <a:srgbClr val="000000"/>
                </a:solidFill>
                <a:effectLst/>
                <a:latin typeface="Calibri" panose="020F0502020204030204" pitchFamily="34" charset="0"/>
              </a:rPr>
              <a:t> interventions.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Whenever we think specialists should be involved, we seek parent/carer permission first. Following a meeting or assessment with a specialist we will share what was discussed and/or agreed with the parent/carer and teachers of the student, through an </a:t>
            </a:r>
            <a:r>
              <a:rPr lang="en-US" i="0" u="none" strike="noStrike" dirty="0" err="1">
                <a:solidFill>
                  <a:srgbClr val="000000"/>
                </a:solidFill>
                <a:effectLst/>
                <a:latin typeface="Calibri" panose="020F0502020204030204" pitchFamily="34" charset="0"/>
              </a:rPr>
              <a:t>individualised</a:t>
            </a:r>
            <a:r>
              <a:rPr lang="en-US" i="0" u="none" strike="noStrike" dirty="0">
                <a:solidFill>
                  <a:srgbClr val="000000"/>
                </a:solidFill>
                <a:effectLst/>
                <a:latin typeface="Calibri" panose="020F0502020204030204" pitchFamily="34" charset="0"/>
              </a:rPr>
              <a:t> </a:t>
            </a:r>
            <a:r>
              <a:rPr lang="en-US" dirty="0">
                <a:solidFill>
                  <a:srgbClr val="000000"/>
                </a:solidFill>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When a student needs more specialist help there is a Directory of Agencies used by the school, that is referred to for </a:t>
            </a:r>
            <a:r>
              <a:rPr lang="en-US" i="1" u="none" strike="noStrike" dirty="0">
                <a:solidFill>
                  <a:srgbClr val="000000"/>
                </a:solidFill>
                <a:effectLst/>
                <a:latin typeface="Calibri" panose="020F0502020204030204" pitchFamily="34" charset="0"/>
              </a:rPr>
              <a:t>Wave 3</a:t>
            </a:r>
            <a:r>
              <a:rPr lang="en-US" i="0" u="none" strike="noStrike" dirty="0">
                <a:solidFill>
                  <a:srgbClr val="000000"/>
                </a:solidFill>
                <a:effectLst/>
                <a:latin typeface="Calibri" panose="020F0502020204030204" pitchFamily="34" charset="0"/>
              </a:rPr>
              <a:t> specialist intervention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e.g., SEND Supported (Autism and Cognition &amp; Learning);</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err="1">
                <a:solidFill>
                  <a:srgbClr val="000000"/>
                </a:solidFill>
                <a:effectLst/>
                <a:latin typeface="Calibri" panose="020F0502020204030204" pitchFamily="34" charset="0"/>
              </a:rPr>
              <a:t>Chadsgrove</a:t>
            </a:r>
            <a:r>
              <a:rPr lang="en-US" i="0" u="none" strike="noStrike" dirty="0">
                <a:solidFill>
                  <a:srgbClr val="000000"/>
                </a:solidFill>
                <a:effectLst/>
                <a:latin typeface="Calibri" panose="020F0502020204030204" pitchFamily="34" charset="0"/>
              </a:rPr>
              <a:t> (Physical Disability)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CAMHs &amp; CAMHs CAST/Spa (Mental Health)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SENDIASS (Post 16 Advice and Guidance)</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Umbrella Pathway (assessment for ASD)</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SALT (Communication &amp; Interaction/Speech &amp; Language)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Community </a:t>
            </a:r>
            <a:r>
              <a:rPr lang="en-US" i="0" u="none" strike="noStrike" dirty="0" err="1">
                <a:solidFill>
                  <a:srgbClr val="000000"/>
                </a:solidFill>
                <a:effectLst/>
                <a:latin typeface="Calibri" panose="020F0502020204030204" pitchFamily="34" charset="0"/>
              </a:rPr>
              <a:t>Paediatrics</a:t>
            </a:r>
            <a:r>
              <a:rPr lang="en-US" i="0" u="none" strike="noStrike" dirty="0">
                <a:solidFill>
                  <a:srgbClr val="000000"/>
                </a:solidFill>
                <a:effectLst/>
                <a:latin typeface="Calibri" panose="020F0502020204030204" pitchFamily="34" charset="0"/>
              </a:rPr>
              <a:t> (assessment for ADHD)</a:t>
            </a:r>
            <a:endParaRPr lang="en-US"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5011506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45646" y="284347"/>
            <a:ext cx="3368675" cy="1874063"/>
          </a:xfrm>
        </p:spPr>
        <p:txBody>
          <a:bodyPr anchor="ctr">
            <a:normAutofit/>
          </a:bodyPr>
          <a:lstStyle/>
          <a:p>
            <a:r>
              <a:rPr lang="en-GB" sz="2500" dirty="0"/>
              <a:t>How will both school and I know how my child is doing?</a:t>
            </a:r>
          </a:p>
        </p:txBody>
      </p:sp>
      <p:sp>
        <p:nvSpPr>
          <p:cNvPr id="3" name="Content Placeholder 2"/>
          <p:cNvSpPr>
            <a:spLocks noGrp="1"/>
          </p:cNvSpPr>
          <p:nvPr>
            <p:ph idx="4294967295"/>
          </p:nvPr>
        </p:nvSpPr>
        <p:spPr>
          <a:xfrm>
            <a:off x="7572375" y="815975"/>
            <a:ext cx="4619625" cy="5226050"/>
          </a:xfrm>
        </p:spPr>
        <p:txBody>
          <a:bodyPr anchor="ctr">
            <a:normAutofit/>
          </a:bodyPr>
          <a:lstStyle/>
          <a:p>
            <a:pPr marL="0" indent="0">
              <a:lnSpc>
                <a:spcPct val="90000"/>
              </a:lnSpc>
              <a:buNone/>
            </a:pPr>
            <a:endParaRPr lang="en-GB" sz="1500" dirty="0"/>
          </a:p>
          <a:p>
            <a:pPr marL="0" indent="0">
              <a:lnSpc>
                <a:spcPct val="90000"/>
              </a:lnSpc>
              <a:buNone/>
            </a:pPr>
            <a:endParaRPr lang="en-GB" sz="1500" dirty="0"/>
          </a:p>
          <a:p>
            <a:pPr>
              <a:lnSpc>
                <a:spcPct val="90000"/>
              </a:lnSpc>
            </a:pPr>
            <a:endParaRPr lang="en-GB" sz="1500" dirty="0"/>
          </a:p>
        </p:txBody>
      </p:sp>
      <p:sp>
        <p:nvSpPr>
          <p:cNvPr id="9" name="Rectangle: Rounded Corners 8">
            <a:extLst>
              <a:ext uri="{FF2B5EF4-FFF2-40B4-BE49-F238E27FC236}">
                <a16:creationId xmlns:a16="http://schemas.microsoft.com/office/drawing/2014/main" id="{60BC1332-30B6-4F78-8D4B-35D6A3F6627F}"/>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pic>
        <p:nvPicPr>
          <p:cNvPr id="4" name="Picture 3" descr="Clipart Panda - Free Clipart Images">
            <a:extLst>
              <a:ext uri="{FF2B5EF4-FFF2-40B4-BE49-F238E27FC236}">
                <a16:creationId xmlns:a16="http://schemas.microsoft.com/office/drawing/2014/main" id="{DCFD091D-8233-57F8-A3DA-24F23C22E6E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very Child Needs a Champion SVG Cut File digital file | Etsy">
            <a:extLst>
              <a:ext uri="{FF2B5EF4-FFF2-40B4-BE49-F238E27FC236}">
                <a16:creationId xmlns:a16="http://schemas.microsoft.com/office/drawing/2014/main" id="{FC98FD8F-8E4B-56E9-BA3E-4E02359CD69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751610" y="4167299"/>
            <a:ext cx="3112864" cy="187406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002C59B-51A8-FE93-B384-739EB94204BB}"/>
              </a:ext>
            </a:extLst>
          </p:cNvPr>
          <p:cNvSpPr txBox="1"/>
          <p:nvPr/>
        </p:nvSpPr>
        <p:spPr>
          <a:xfrm>
            <a:off x="4654295" y="582881"/>
            <a:ext cx="5191452" cy="5078313"/>
          </a:xfrm>
          <a:prstGeom prst="rect">
            <a:avLst/>
          </a:prstGeom>
          <a:noFill/>
        </p:spPr>
        <p:txBody>
          <a:bodyPr wrap="square">
            <a:spAutoFit/>
          </a:bodyPr>
          <a:lstStyle/>
          <a:p>
            <a:pPr algn="l" rtl="0" fontAlgn="base"/>
            <a:r>
              <a:rPr lang="en-US" i="0" u="none" strike="noStrike" dirty="0">
                <a:solidFill>
                  <a:srgbClr val="000000"/>
                </a:solidFill>
                <a:effectLst/>
                <a:latin typeface="Calibri" panose="020F0502020204030204" pitchFamily="34" charset="0"/>
              </a:rPr>
              <a:t>Monitoring takes place in many forms and all subject teachers are responsible for the progress of any student with SEND. </a:t>
            </a:r>
          </a:p>
          <a:p>
            <a:pPr algn="l" rtl="0" fontAlgn="base"/>
            <a:r>
              <a:rPr lang="en-US" i="0" u="none" strike="noStrike" dirty="0">
                <a:solidFill>
                  <a:srgbClr val="000000"/>
                </a:solidFill>
                <a:effectLst/>
                <a:latin typeface="Calibri" panose="020F0502020204030204" pitchFamily="34" charset="0"/>
              </a:rPr>
              <a:t>This monitoring can take place in many forms: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 Lesson Observations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 Observations of students – their work / book scrutiny / learning walks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 Marking and feedback: Key assessment data sent out throughout the year</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 Link Meetings by SLT with DLS/HOY/YTL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 Student and parent/carer / staff evening meetings – reports as required – with positive and structured conversations. </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 </a:t>
            </a:r>
            <a:r>
              <a:rPr lang="en-US" dirty="0">
                <a:solidFill>
                  <a:srgbClr val="000000"/>
                </a:solidFill>
                <a:latin typeface="Calibri" panose="020F0502020204030204" pitchFamily="34" charset="0"/>
              </a:rPr>
              <a:t>Trusted Adult</a:t>
            </a:r>
            <a:r>
              <a:rPr lang="en-US" i="0" u="none" strike="noStrike" dirty="0">
                <a:solidFill>
                  <a:srgbClr val="000000"/>
                </a:solidFill>
                <a:effectLst/>
                <a:latin typeface="Calibri" panose="020F0502020204030204" pitchFamily="34" charset="0"/>
              </a:rPr>
              <a:t> monitoring and communication</a:t>
            </a:r>
            <a:r>
              <a:rPr lang="en-US" i="0" dirty="0">
                <a:solidFill>
                  <a:srgbClr val="000000"/>
                </a:solidFill>
                <a:effectLst/>
                <a:latin typeface="Calibri" panose="020F0502020204030204" pitchFamily="34" charset="0"/>
              </a:rPr>
              <a:t>​</a:t>
            </a:r>
            <a:endParaRPr lang="en-US" i="0" dirty="0">
              <a:solidFill>
                <a:srgbClr val="000000"/>
              </a:solidFill>
              <a:effectLst/>
              <a:latin typeface="Segoe UI" panose="020B0502040204020203" pitchFamily="34" charset="0"/>
            </a:endParaRPr>
          </a:p>
          <a:p>
            <a:pPr algn="l" rtl="0" fontAlgn="base"/>
            <a:r>
              <a:rPr lang="en-US" i="0" u="none" strike="noStrike" dirty="0">
                <a:solidFill>
                  <a:srgbClr val="000000"/>
                </a:solidFill>
                <a:effectLst/>
                <a:latin typeface="Calibri" panose="020F0502020204030204" pitchFamily="34" charset="0"/>
              </a:rPr>
              <a:t>Meetings available as and when needed</a:t>
            </a:r>
          </a:p>
          <a:p>
            <a:pPr marL="285750" indent="-285750" algn="l" rtl="0" fontAlgn="base">
              <a:buFont typeface="Wingdings" panose="05000000000000000000" pitchFamily="2" charset="2"/>
              <a:buChar char="Ø"/>
            </a:pPr>
            <a:r>
              <a:rPr lang="en-US" dirty="0">
                <a:solidFill>
                  <a:srgbClr val="000000"/>
                </a:solidFill>
                <a:latin typeface="Calibri" panose="020F0502020204030204" pitchFamily="34" charset="0"/>
              </a:rPr>
              <a:t>Annual Reviews for EHCP pupils </a:t>
            </a:r>
          </a:p>
          <a:p>
            <a:pPr marL="285750" indent="-285750" algn="l" rtl="0" fontAlgn="base">
              <a:buFont typeface="Wingdings" panose="05000000000000000000" pitchFamily="2" charset="2"/>
              <a:buChar char="Ø"/>
            </a:pPr>
            <a:r>
              <a:rPr lang="en-US" i="0" dirty="0">
                <a:solidFill>
                  <a:srgbClr val="000000"/>
                </a:solidFill>
                <a:effectLst/>
                <a:latin typeface="Calibri" panose="020F0502020204030204" pitchFamily="34" charset="0"/>
              </a:rPr>
              <a:t>Reports issued with specific interventions e.g. </a:t>
            </a:r>
            <a:r>
              <a:rPr lang="en-US" dirty="0">
                <a:solidFill>
                  <a:srgbClr val="000000"/>
                </a:solidFill>
                <a:latin typeface="Calibri" panose="020F0502020204030204" pitchFamily="34" charset="0"/>
              </a:rPr>
              <a:t>BRSP and Paired Reading </a:t>
            </a:r>
            <a:endParaRPr lang="en-US"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529551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9896" y="225892"/>
            <a:ext cx="3368675" cy="1769585"/>
          </a:xfrm>
        </p:spPr>
        <p:txBody>
          <a:bodyPr anchor="ctr">
            <a:normAutofit/>
          </a:bodyPr>
          <a:lstStyle/>
          <a:p>
            <a:r>
              <a:rPr lang="en-GB" sz="2500" dirty="0"/>
              <a:t>How will school help me support my child’s learning?</a:t>
            </a:r>
          </a:p>
        </p:txBody>
      </p:sp>
      <p:sp>
        <p:nvSpPr>
          <p:cNvPr id="3" name="Content Placeholder 2"/>
          <p:cNvSpPr>
            <a:spLocks noGrp="1"/>
          </p:cNvSpPr>
          <p:nvPr>
            <p:ph idx="4294967295"/>
          </p:nvPr>
        </p:nvSpPr>
        <p:spPr>
          <a:xfrm>
            <a:off x="7572375" y="815975"/>
            <a:ext cx="4619625" cy="5226050"/>
          </a:xfrm>
        </p:spPr>
        <p:txBody>
          <a:bodyPr anchor="ctr">
            <a:normAutofit/>
          </a:bodyPr>
          <a:lstStyle/>
          <a:p>
            <a:pPr marL="0" indent="0">
              <a:lnSpc>
                <a:spcPct val="90000"/>
              </a:lnSpc>
              <a:buNone/>
            </a:pPr>
            <a:endParaRPr lang="en-GB" sz="1500" dirty="0"/>
          </a:p>
          <a:p>
            <a:pPr marL="0" indent="0">
              <a:lnSpc>
                <a:spcPct val="90000"/>
              </a:lnSpc>
              <a:buNone/>
            </a:pPr>
            <a:endParaRPr lang="en-GB" sz="1500"/>
          </a:p>
        </p:txBody>
      </p:sp>
      <p:sp>
        <p:nvSpPr>
          <p:cNvPr id="5" name="Rectangle: Rounded Corners 4">
            <a:extLst>
              <a:ext uri="{FF2B5EF4-FFF2-40B4-BE49-F238E27FC236}">
                <a16:creationId xmlns:a16="http://schemas.microsoft.com/office/drawing/2014/main" id="{F4079C96-B39C-4756-93E9-A1AF9913E97A}"/>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6" name="TextBox 5">
            <a:extLst>
              <a:ext uri="{FF2B5EF4-FFF2-40B4-BE49-F238E27FC236}">
                <a16:creationId xmlns:a16="http://schemas.microsoft.com/office/drawing/2014/main" id="{85612C6C-6038-549C-181F-6E82F7BCCDEE}"/>
              </a:ext>
            </a:extLst>
          </p:cNvPr>
          <p:cNvSpPr txBox="1"/>
          <p:nvPr/>
        </p:nvSpPr>
        <p:spPr>
          <a:xfrm>
            <a:off x="3918534" y="185142"/>
            <a:ext cx="5574983" cy="6463308"/>
          </a:xfrm>
          <a:prstGeom prst="rect">
            <a:avLst/>
          </a:prstGeom>
          <a:noFill/>
        </p:spPr>
        <p:txBody>
          <a:bodyPr wrap="square" lIns="91440" tIns="45720" rIns="91440" bIns="45720" anchor="t">
            <a:spAutoFit/>
          </a:bodyPr>
          <a:lstStyle/>
          <a:p>
            <a:pPr algn="l" rtl="0" fontAlgn="base"/>
            <a:r>
              <a:rPr lang="en-GB" dirty="0">
                <a:solidFill>
                  <a:srgbClr val="000000"/>
                </a:solidFill>
                <a:latin typeface="Calibri"/>
                <a:ea typeface="Calibri"/>
                <a:cs typeface="Calibri"/>
              </a:rPr>
              <a:t>Arbor</a:t>
            </a:r>
            <a:r>
              <a:rPr lang="en-GB" i="0" u="none" strike="noStrike" dirty="0">
                <a:solidFill>
                  <a:srgbClr val="000000"/>
                </a:solidFill>
                <a:effectLst/>
                <a:latin typeface="Calibri"/>
                <a:ea typeface="Calibri"/>
                <a:cs typeface="Calibri"/>
              </a:rPr>
              <a:t> is an online App, for parents/carers, staff and students - which will aid communication. Messages and school letters are sent via the app. </a:t>
            </a:r>
            <a:endParaRPr lang="en-GB" i="0" dirty="0">
              <a:solidFill>
                <a:srgbClr val="000000"/>
              </a:solidFill>
              <a:effectLst/>
              <a:latin typeface="Calibri"/>
              <a:ea typeface="Calibri"/>
              <a:cs typeface="Calibri"/>
            </a:endParaRPr>
          </a:p>
          <a:p>
            <a:pPr algn="l" rtl="0" fontAlgn="base"/>
            <a:r>
              <a:rPr lang="en-GB" i="0" dirty="0">
                <a:solidFill>
                  <a:srgbClr val="000000"/>
                </a:solidFill>
                <a:effectLst/>
                <a:latin typeface="Calibri" panose="020F0502020204030204" pitchFamily="34" charset="0"/>
              </a:rPr>
              <a:t>​</a:t>
            </a:r>
            <a:endParaRPr lang="en-GB" i="0" dirty="0">
              <a:solidFill>
                <a:srgbClr val="000000"/>
              </a:solidFill>
              <a:effectLst/>
              <a:latin typeface="Segoe UI" panose="020B0502040204020203" pitchFamily="34" charset="0"/>
            </a:endParaRPr>
          </a:p>
          <a:p>
            <a:pPr algn="l" rtl="0" fontAlgn="base"/>
            <a:r>
              <a:rPr lang="en-GB" i="0" u="none" strike="noStrike" dirty="0">
                <a:solidFill>
                  <a:srgbClr val="000000"/>
                </a:solidFill>
                <a:effectLst/>
                <a:latin typeface="Calibri" panose="020F0502020204030204" pitchFamily="34" charset="0"/>
              </a:rPr>
              <a:t>Regular communications home – form tutors, heads of year / meeting requests as required – please contact the school</a:t>
            </a:r>
            <a:r>
              <a:rPr lang="en-GB" i="0" dirty="0">
                <a:solidFill>
                  <a:srgbClr val="000000"/>
                </a:solidFill>
                <a:effectLst/>
                <a:latin typeface="Calibri" panose="020F0502020204030204" pitchFamily="34" charset="0"/>
              </a:rPr>
              <a:t>​</a:t>
            </a:r>
            <a:endParaRPr lang="en-GB" i="0" dirty="0">
              <a:solidFill>
                <a:srgbClr val="000000"/>
              </a:solidFill>
              <a:effectLst/>
              <a:latin typeface="Segoe UI" panose="020B0502040204020203" pitchFamily="34" charset="0"/>
            </a:endParaRPr>
          </a:p>
          <a:p>
            <a:pPr algn="l" rtl="0" fontAlgn="base"/>
            <a:r>
              <a:rPr lang="en-GB" i="0" dirty="0">
                <a:solidFill>
                  <a:srgbClr val="000000"/>
                </a:solidFill>
                <a:effectLst/>
                <a:latin typeface="Calibri" panose="020F0502020204030204" pitchFamily="34" charset="0"/>
              </a:rPr>
              <a:t>​</a:t>
            </a:r>
            <a:endParaRPr lang="en-GB" i="0" dirty="0">
              <a:solidFill>
                <a:srgbClr val="000000"/>
              </a:solidFill>
              <a:effectLst/>
              <a:latin typeface="Segoe UI" panose="020B0502040204020203" pitchFamily="34" charset="0"/>
            </a:endParaRPr>
          </a:p>
          <a:p>
            <a:pPr algn="l" rtl="0" fontAlgn="base"/>
            <a:r>
              <a:rPr lang="en-GB" i="0" u="none" strike="noStrike" dirty="0">
                <a:solidFill>
                  <a:srgbClr val="000000"/>
                </a:solidFill>
                <a:effectLst/>
                <a:latin typeface="Calibri" panose="020F0502020204030204" pitchFamily="34" charset="0"/>
              </a:rPr>
              <a:t>Website- Curriculum maps and information of parental support groups, mental health and well-being support, SEND Supported parental consultations and support</a:t>
            </a:r>
            <a:r>
              <a:rPr lang="en-GB" i="0" dirty="0">
                <a:solidFill>
                  <a:srgbClr val="000000"/>
                </a:solidFill>
                <a:effectLst/>
                <a:latin typeface="Calibri" panose="020F0502020204030204" pitchFamily="34" charset="0"/>
              </a:rPr>
              <a:t>​</a:t>
            </a:r>
            <a:endParaRPr lang="en-GB" i="0" dirty="0">
              <a:solidFill>
                <a:srgbClr val="000000"/>
              </a:solidFill>
              <a:effectLst/>
              <a:latin typeface="Segoe UI" panose="020B0502040204020203" pitchFamily="34" charset="0"/>
            </a:endParaRPr>
          </a:p>
          <a:p>
            <a:pPr algn="l" rtl="0" fontAlgn="base"/>
            <a:r>
              <a:rPr lang="en-GB" i="0" dirty="0">
                <a:solidFill>
                  <a:srgbClr val="000000"/>
                </a:solidFill>
                <a:effectLst/>
                <a:latin typeface="Calibri" panose="020F0502020204030204" pitchFamily="34" charset="0"/>
              </a:rPr>
              <a:t>​</a:t>
            </a:r>
            <a:endParaRPr lang="en-GB" i="0" dirty="0">
              <a:solidFill>
                <a:srgbClr val="000000"/>
              </a:solidFill>
              <a:effectLst/>
              <a:latin typeface="Segoe UI" panose="020B0502040204020203" pitchFamily="34" charset="0"/>
            </a:endParaRPr>
          </a:p>
          <a:p>
            <a:pPr algn="l" rtl="0" fontAlgn="base"/>
            <a:r>
              <a:rPr lang="en-GB" i="0" u="none" strike="noStrike" dirty="0">
                <a:solidFill>
                  <a:srgbClr val="000000"/>
                </a:solidFill>
                <a:effectLst/>
                <a:latin typeface="Calibri" panose="020F0502020204030204" pitchFamily="34" charset="0"/>
              </a:rPr>
              <a:t>Team Around the Child meetings in school – leading to an individual provision passport that outlines strategies for teaching staff</a:t>
            </a:r>
            <a:r>
              <a:rPr lang="en-GB" i="0" dirty="0">
                <a:solidFill>
                  <a:srgbClr val="000000"/>
                </a:solidFill>
                <a:effectLst/>
                <a:latin typeface="Calibri" panose="020F0502020204030204" pitchFamily="34" charset="0"/>
              </a:rPr>
              <a:t>​</a:t>
            </a:r>
            <a:endParaRPr lang="en-GB" i="0" dirty="0">
              <a:solidFill>
                <a:srgbClr val="000000"/>
              </a:solidFill>
              <a:effectLst/>
              <a:latin typeface="Segoe UI" panose="020B0502040204020203" pitchFamily="34" charset="0"/>
            </a:endParaRPr>
          </a:p>
          <a:p>
            <a:pPr algn="l" rtl="0" fontAlgn="base"/>
            <a:r>
              <a:rPr lang="en-GB" i="0" dirty="0">
                <a:solidFill>
                  <a:srgbClr val="000000"/>
                </a:solidFill>
                <a:effectLst/>
                <a:latin typeface="Calibri" panose="020F0502020204030204" pitchFamily="34" charset="0"/>
              </a:rPr>
              <a:t>​</a:t>
            </a:r>
            <a:endParaRPr lang="en-GB" i="0" dirty="0">
              <a:solidFill>
                <a:srgbClr val="000000"/>
              </a:solidFill>
              <a:effectLst/>
              <a:latin typeface="Segoe UI" panose="020B0502040204020203" pitchFamily="34" charset="0"/>
            </a:endParaRPr>
          </a:p>
          <a:p>
            <a:pPr algn="l" rtl="0" fontAlgn="base"/>
            <a:r>
              <a:rPr lang="en-GB" i="0" u="none" strike="noStrike" dirty="0">
                <a:solidFill>
                  <a:srgbClr val="000000"/>
                </a:solidFill>
                <a:effectLst/>
                <a:latin typeface="Calibri" panose="020F0502020204030204" pitchFamily="34" charset="0"/>
              </a:rPr>
              <a:t>Community Coffee morning invites – for all parents/carers with children and young people with SEND</a:t>
            </a:r>
          </a:p>
          <a:p>
            <a:pPr algn="l" rtl="0" fontAlgn="base"/>
            <a:endParaRPr lang="en-GB" dirty="0">
              <a:solidFill>
                <a:srgbClr val="000000"/>
              </a:solidFill>
              <a:latin typeface="Calibri" panose="020F0502020204030204" pitchFamily="34" charset="0"/>
            </a:endParaRPr>
          </a:p>
          <a:p>
            <a:pPr algn="l" rtl="0" fontAlgn="base"/>
            <a:r>
              <a:rPr lang="en-GB" i="0" dirty="0">
                <a:solidFill>
                  <a:srgbClr val="000000"/>
                </a:solidFill>
                <a:effectLst/>
                <a:latin typeface="Calibri" panose="020F0502020204030204" pitchFamily="34" charset="0"/>
              </a:rPr>
              <a:t>Parental Workshops – Autism workshops, ADHD workshops, Exam anxiety and Exam Access Arrangement workshops. </a:t>
            </a:r>
            <a:endParaRPr lang="en-GB" i="0" dirty="0">
              <a:solidFill>
                <a:srgbClr val="000000"/>
              </a:solidFill>
              <a:effectLst/>
              <a:latin typeface="Segoe UI" panose="020B0502040204020203" pitchFamily="34" charset="0"/>
            </a:endParaRPr>
          </a:p>
        </p:txBody>
      </p:sp>
      <p:pic>
        <p:nvPicPr>
          <p:cNvPr id="7" name="Picture 6" descr="Clipart Panda - Free Clipart Images">
            <a:extLst>
              <a:ext uri="{FF2B5EF4-FFF2-40B4-BE49-F238E27FC236}">
                <a16:creationId xmlns:a16="http://schemas.microsoft.com/office/drawing/2014/main" id="{36E89A3E-D148-1F89-8297-E988BB2B3CD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Every Child Needs a Champion SVG Cut File digital file | Etsy">
            <a:extLst>
              <a:ext uri="{FF2B5EF4-FFF2-40B4-BE49-F238E27FC236}">
                <a16:creationId xmlns:a16="http://schemas.microsoft.com/office/drawing/2014/main" id="{E7C2777B-2609-C7ED-C388-F6C0F1077265}"/>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459896" y="4388390"/>
            <a:ext cx="2592616" cy="1560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690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832" y="225892"/>
            <a:ext cx="3368675" cy="2212508"/>
          </a:xfrm>
        </p:spPr>
        <p:txBody>
          <a:bodyPr anchor="ctr">
            <a:normAutofit/>
          </a:bodyPr>
          <a:lstStyle/>
          <a:p>
            <a:r>
              <a:rPr lang="en-GB" sz="2500" dirty="0"/>
              <a:t>How will the curriculum be matched to my child’s needs?</a:t>
            </a:r>
          </a:p>
        </p:txBody>
      </p:sp>
      <p:sp>
        <p:nvSpPr>
          <p:cNvPr id="5" name="Rectangle: Rounded Corners 4">
            <a:extLst>
              <a:ext uri="{FF2B5EF4-FFF2-40B4-BE49-F238E27FC236}">
                <a16:creationId xmlns:a16="http://schemas.microsoft.com/office/drawing/2014/main" id="{B241CD67-C976-4EAF-BC92-4B246D96A1DE}"/>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4" name="Content Placeholder 2">
            <a:extLst>
              <a:ext uri="{FF2B5EF4-FFF2-40B4-BE49-F238E27FC236}">
                <a16:creationId xmlns:a16="http://schemas.microsoft.com/office/drawing/2014/main" id="{553DAAD0-77CE-AB24-28A5-F8FCB9B1F4E2}"/>
              </a:ext>
            </a:extLst>
          </p:cNvPr>
          <p:cNvSpPr>
            <a:spLocks noGrp="1"/>
          </p:cNvSpPr>
          <p:nvPr/>
        </p:nvSpPr>
        <p:spPr>
          <a:xfrm>
            <a:off x="3422737" y="225892"/>
            <a:ext cx="6209411" cy="6381330"/>
          </a:xfrm>
          <a:prstGeom prst="rect">
            <a:avLst/>
          </a:prstGeom>
        </p:spPr>
        <p:txBody>
          <a:bodyPr vert="horz" lIns="91440" tIns="45720" rIns="91440" bIns="45720" rtlCol="0" anchor="ctr">
            <a:normAutofit fontScale="92500" lnSpcReduction="20000"/>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buNone/>
            </a:pPr>
            <a:r>
              <a:rPr lang="en-GB" sz="2000" i="1" dirty="0">
                <a:solidFill>
                  <a:schemeClr val="tx1"/>
                </a:solidFill>
                <a:latin typeface="Calibri" panose="020F0502020204030204" pitchFamily="34" charset="0"/>
                <a:ea typeface="+mn-lt"/>
                <a:cs typeface="Calibri" panose="020F0502020204030204" pitchFamily="34" charset="0"/>
              </a:rPr>
              <a:t>At Waseley Hills High School we endeavour to ensure each student with SEND gets the quality teaching and support they need.</a:t>
            </a:r>
          </a:p>
          <a:p>
            <a:pPr marL="0" indent="0">
              <a:lnSpc>
                <a:spcPct val="90000"/>
              </a:lnSpc>
              <a:buNone/>
            </a:pPr>
            <a:r>
              <a:rPr lang="en-GB" sz="2000" i="1" dirty="0">
                <a:solidFill>
                  <a:schemeClr val="tx1"/>
                </a:solidFill>
                <a:latin typeface="Calibri" panose="020F0502020204030204" pitchFamily="34" charset="0"/>
                <a:ea typeface="+mn-lt"/>
                <a:cs typeface="Calibri" panose="020F0502020204030204" pitchFamily="34" charset="0"/>
              </a:rPr>
              <a:t>Subject teachers are responsible for the progress and development of students in their class, including the support given by Achievement Assistants or external agencie</a:t>
            </a:r>
            <a:r>
              <a:rPr lang="en-GB" sz="2000" dirty="0">
                <a:solidFill>
                  <a:schemeClr val="tx1"/>
                </a:solidFill>
                <a:latin typeface="Calibri" panose="020F0502020204030204" pitchFamily="34" charset="0"/>
                <a:ea typeface="+mn-lt"/>
                <a:cs typeface="Calibri" panose="020F0502020204030204" pitchFamily="34" charset="0"/>
              </a:rPr>
              <a:t>s. Each subject has a curriculum map</a:t>
            </a:r>
          </a:p>
          <a:p>
            <a:pPr marL="285750" indent="-285750">
              <a:lnSpc>
                <a:spcPct val="90000"/>
              </a:lnSpc>
              <a:buFont typeface="Wingdings" charset="2"/>
              <a:buChar char="Ø"/>
            </a:pPr>
            <a:r>
              <a:rPr lang="en-GB" sz="2000" dirty="0">
                <a:solidFill>
                  <a:schemeClr val="tx1"/>
                </a:solidFill>
                <a:latin typeface="Calibri" panose="020F0502020204030204" pitchFamily="34" charset="0"/>
                <a:ea typeface="+mn-lt"/>
                <a:cs typeface="Calibri" panose="020F0502020204030204" pitchFamily="34" charset="0"/>
              </a:rPr>
              <a:t> Every teacher is required to adapt the curriculum to ensure access to learning for all children in their class. The National Teacher Standards 2012 detail the expectations on all teachers. High quality personalised teaching, adjusted for student’s needs, is the first way we respond to students who have SEND or any learning barrier</a:t>
            </a:r>
          </a:p>
          <a:p>
            <a:pPr marL="285750" indent="-285750">
              <a:lnSpc>
                <a:spcPct val="90000"/>
              </a:lnSpc>
              <a:buFont typeface="Wingdings" charset="2"/>
              <a:buChar char="Ø"/>
            </a:pPr>
            <a:r>
              <a:rPr lang="en-GB" sz="2000" dirty="0">
                <a:solidFill>
                  <a:schemeClr val="tx1"/>
                </a:solidFill>
                <a:latin typeface="Calibri" panose="020F0502020204030204" pitchFamily="34" charset="0"/>
                <a:ea typeface="+mn-lt"/>
                <a:cs typeface="Calibri" panose="020F0502020204030204" pitchFamily="34" charset="0"/>
              </a:rPr>
              <a:t>Additional intervention and support cannot make up for a lack of good/outstanding teaching. To support this, teaching at Waseley Hills is regularly reviewed. We have a thorough teacher and support staff CPD training programme to ensure teachers’ understanding of strategies to support and identify vulnerable students and their knowledge of SEND is up to date. When a student is identified as having SEND, we use a four-step process to ensure barriers to learning are removed and effective provision is put in place. This process is known as the ‘Graduated Approach’ </a:t>
            </a:r>
            <a:endParaRPr lang="en-US" sz="2000" dirty="0">
              <a:solidFill>
                <a:schemeClr val="tx1"/>
              </a:solidFill>
              <a:latin typeface="Calibri" panose="020F0502020204030204" pitchFamily="34" charset="0"/>
              <a:ea typeface="+mn-lt"/>
              <a:cs typeface="Calibri" panose="020F0502020204030204" pitchFamily="34" charset="0"/>
            </a:endParaRPr>
          </a:p>
          <a:p>
            <a:pPr marL="285750" indent="-285750">
              <a:lnSpc>
                <a:spcPct val="90000"/>
              </a:lnSpc>
              <a:buFont typeface="Wingdings" charset="2"/>
              <a:buChar char="Ø"/>
            </a:pPr>
            <a:r>
              <a:rPr lang="en-GB" sz="2000" dirty="0">
                <a:solidFill>
                  <a:schemeClr val="tx1"/>
                </a:solidFill>
                <a:latin typeface="Calibri" panose="020F0502020204030204" pitchFamily="34" charset="0"/>
                <a:ea typeface="+mn-lt"/>
                <a:cs typeface="Calibri" panose="020F0502020204030204" pitchFamily="34" charset="0"/>
              </a:rPr>
              <a:t>The Assess, Plan, Do, Review Cycle ensures that students’ and parents/carers’/carers’ needs are at the centre of all provision provided by a  “Team around the Child” approach</a:t>
            </a:r>
            <a:endParaRPr lang="en-US" sz="2000" dirty="0">
              <a:solidFill>
                <a:schemeClr val="tx1"/>
              </a:solidFill>
              <a:latin typeface="Calibri" panose="020F0502020204030204" pitchFamily="34" charset="0"/>
              <a:cs typeface="Calibri" panose="020F0502020204030204" pitchFamily="34" charset="0"/>
            </a:endParaRPr>
          </a:p>
        </p:txBody>
      </p:sp>
      <p:pic>
        <p:nvPicPr>
          <p:cNvPr id="6" name="Picture 5" descr="Clipart Panda - Free Clipart Images">
            <a:extLst>
              <a:ext uri="{FF2B5EF4-FFF2-40B4-BE49-F238E27FC236}">
                <a16:creationId xmlns:a16="http://schemas.microsoft.com/office/drawing/2014/main" id="{DCC30198-8A15-6DE2-C0EC-160BE45325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very Child Needs a Champion SVG Cut File digital file | Etsy">
            <a:extLst>
              <a:ext uri="{FF2B5EF4-FFF2-40B4-BE49-F238E27FC236}">
                <a16:creationId xmlns:a16="http://schemas.microsoft.com/office/drawing/2014/main" id="{A8C0CACE-FA10-D4D1-E67E-F0143E0B5E8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411083" y="4298078"/>
            <a:ext cx="2895637" cy="1743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39814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68971" y="234550"/>
            <a:ext cx="3368675" cy="2147406"/>
          </a:xfrm>
        </p:spPr>
        <p:txBody>
          <a:bodyPr anchor="ctr">
            <a:normAutofit/>
          </a:bodyPr>
          <a:lstStyle/>
          <a:p>
            <a:r>
              <a:rPr lang="en-GB" sz="2500" dirty="0"/>
              <a:t>How are the schools resources allocated and matched to children’s special educational needs?</a:t>
            </a:r>
          </a:p>
        </p:txBody>
      </p:sp>
      <p:sp>
        <p:nvSpPr>
          <p:cNvPr id="3" name="Content Placeholder 2"/>
          <p:cNvSpPr>
            <a:spLocks noGrp="1"/>
          </p:cNvSpPr>
          <p:nvPr>
            <p:ph idx="4294967295"/>
          </p:nvPr>
        </p:nvSpPr>
        <p:spPr>
          <a:xfrm>
            <a:off x="7572375" y="815975"/>
            <a:ext cx="4619625" cy="5226050"/>
          </a:xfrm>
        </p:spPr>
        <p:txBody>
          <a:bodyPr anchor="ctr">
            <a:normAutofit/>
          </a:bodyPr>
          <a:lstStyle/>
          <a:p>
            <a:pPr marL="0" indent="0">
              <a:buNone/>
            </a:pPr>
            <a:endParaRPr lang="en-GB" dirty="0"/>
          </a:p>
          <a:p>
            <a:pPr marL="0" indent="0">
              <a:buNone/>
            </a:pPr>
            <a:endParaRPr lang="en-GB" dirty="0"/>
          </a:p>
          <a:p>
            <a:pPr marL="0" indent="0">
              <a:buNone/>
            </a:pPr>
            <a:endParaRPr lang="en-GB" dirty="0"/>
          </a:p>
        </p:txBody>
      </p:sp>
      <p:sp>
        <p:nvSpPr>
          <p:cNvPr id="5" name="Rectangle: Rounded Corners 4">
            <a:extLst>
              <a:ext uri="{FF2B5EF4-FFF2-40B4-BE49-F238E27FC236}">
                <a16:creationId xmlns:a16="http://schemas.microsoft.com/office/drawing/2014/main" id="{EB224DDF-3034-4CA9-8DD5-33EACAA5E8AE}"/>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6" name="TextBox 5">
            <a:extLst>
              <a:ext uri="{FF2B5EF4-FFF2-40B4-BE49-F238E27FC236}">
                <a16:creationId xmlns:a16="http://schemas.microsoft.com/office/drawing/2014/main" id="{73A3540C-4CB1-4B23-0989-43A00448B067}"/>
              </a:ext>
            </a:extLst>
          </p:cNvPr>
          <p:cNvSpPr txBox="1"/>
          <p:nvPr/>
        </p:nvSpPr>
        <p:spPr>
          <a:xfrm>
            <a:off x="4483431" y="338208"/>
            <a:ext cx="5194959" cy="5078313"/>
          </a:xfrm>
          <a:prstGeom prst="rect">
            <a:avLst/>
          </a:prstGeom>
          <a:noFill/>
        </p:spPr>
        <p:txBody>
          <a:bodyPr wrap="square">
            <a:spAutoFit/>
          </a:bodyPr>
          <a:lstStyle/>
          <a:p>
            <a:pPr algn="l" rtl="0" fontAlgn="base">
              <a:buFont typeface="Arial" panose="020B0604020202020204" pitchFamily="34" charset="0"/>
              <a:buChar char="•"/>
            </a:pPr>
            <a:r>
              <a:rPr lang="en-US" dirty="0">
                <a:solidFill>
                  <a:srgbClr val="000000"/>
                </a:solidFill>
                <a:latin typeface="Calibri" panose="020F0502020204030204" pitchFamily="34" charset="0"/>
                <a:cs typeface="Calibri" panose="020F0502020204030204" pitchFamily="34" charset="0"/>
              </a:rPr>
              <a:t>Waseley Hills </a:t>
            </a:r>
            <a:r>
              <a:rPr lang="en-US" i="0" u="none" strike="noStrike" dirty="0">
                <a:solidFill>
                  <a:srgbClr val="000000"/>
                </a:solidFill>
                <a:effectLst/>
                <a:latin typeface="Calibri" panose="020F0502020204030204" pitchFamily="34" charset="0"/>
                <a:cs typeface="Calibri" panose="020F0502020204030204" pitchFamily="34" charset="0"/>
              </a:rPr>
              <a:t> receives a ‘notional budget’ funding directly to the school from the local authority to support the needs of all learners with SEN &amp; Disability. </a:t>
            </a:r>
            <a:r>
              <a:rPr lang="en-US" i="0" dirty="0">
                <a:solidFill>
                  <a:srgbClr val="000000"/>
                </a:solidFill>
                <a:effectLst/>
                <a:latin typeface="Calibri" panose="020F0502020204030204" pitchFamily="34" charset="0"/>
                <a:cs typeface="Calibri" panose="020F0502020204030204" pitchFamily="34" charset="0"/>
              </a:rPr>
              <a:t>​</a:t>
            </a:r>
          </a:p>
          <a:p>
            <a:pPr algn="l" rtl="0" fontAlgn="base">
              <a:buFont typeface="Arial" panose="020B0604020202020204" pitchFamily="34" charset="0"/>
              <a:buChar char="•"/>
            </a:pPr>
            <a:r>
              <a:rPr lang="en-US" i="0" u="none" strike="noStrike" dirty="0">
                <a:solidFill>
                  <a:srgbClr val="000000"/>
                </a:solidFill>
                <a:effectLst/>
                <a:latin typeface="Calibri" panose="020F0502020204030204" pitchFamily="34" charset="0"/>
                <a:cs typeface="Calibri" panose="020F0502020204030204" pitchFamily="34" charset="0"/>
              </a:rPr>
              <a:t>Pupils with an EHCP may have High Level </a:t>
            </a:r>
            <a:r>
              <a:rPr lang="en-US" dirty="0">
                <a:solidFill>
                  <a:srgbClr val="000000"/>
                </a:solidFill>
                <a:latin typeface="Calibri" panose="020F0502020204030204" pitchFamily="34" charset="0"/>
                <a:cs typeface="Calibri" panose="020F0502020204030204" pitchFamily="34" charset="0"/>
              </a:rPr>
              <a:t>N</a:t>
            </a:r>
            <a:r>
              <a:rPr lang="en-US" i="0" u="none" strike="noStrike" dirty="0">
                <a:solidFill>
                  <a:srgbClr val="000000"/>
                </a:solidFill>
                <a:effectLst/>
                <a:latin typeface="Calibri" panose="020F0502020204030204" pitchFamily="34" charset="0"/>
                <a:cs typeface="Calibri" panose="020F0502020204030204" pitchFamily="34" charset="0"/>
              </a:rPr>
              <a:t>eeds funding attached to their provision</a:t>
            </a:r>
            <a:r>
              <a:rPr lang="en-US" i="0" dirty="0">
                <a:solidFill>
                  <a:srgbClr val="000000"/>
                </a:solidFill>
                <a:effectLst/>
                <a:latin typeface="Calibri" panose="020F0502020204030204" pitchFamily="34" charset="0"/>
                <a:cs typeface="Calibri" panose="020F0502020204030204" pitchFamily="34" charset="0"/>
              </a:rPr>
              <a:t>​</a:t>
            </a:r>
          </a:p>
          <a:p>
            <a:pPr algn="l" rtl="0" fontAlgn="base">
              <a:buFont typeface="Arial" panose="020B0604020202020204" pitchFamily="34" charset="0"/>
              <a:buChar char="•"/>
            </a:pPr>
            <a:r>
              <a:rPr lang="en-US" i="0" u="none" strike="noStrike" dirty="0">
                <a:solidFill>
                  <a:srgbClr val="000000"/>
                </a:solidFill>
                <a:effectLst/>
                <a:latin typeface="Calibri" panose="020F0502020204030204" pitchFamily="34" charset="0"/>
                <a:cs typeface="Calibri" panose="020F0502020204030204" pitchFamily="34" charset="0"/>
              </a:rPr>
              <a:t>Costed provision mapping evidenced through the graduated approach can be submitted to the Local Authority which, if successful provides ‘top up funding’ for resources for learners who require support that exceeds that originally available to the school.</a:t>
            </a:r>
            <a:r>
              <a:rPr lang="en-US" i="0" dirty="0">
                <a:solidFill>
                  <a:srgbClr val="000000"/>
                </a:solidFill>
                <a:effectLst/>
                <a:latin typeface="Calibri" panose="020F0502020204030204" pitchFamily="34" charset="0"/>
                <a:cs typeface="Calibri" panose="020F0502020204030204" pitchFamily="34" charset="0"/>
              </a:rPr>
              <a:t>​</a:t>
            </a:r>
          </a:p>
          <a:p>
            <a:pPr algn="l" rtl="0" fontAlgn="base">
              <a:buFont typeface="Arial" panose="020B0604020202020204" pitchFamily="34" charset="0"/>
              <a:buChar char="•"/>
            </a:pPr>
            <a:r>
              <a:rPr lang="en-US" i="0" u="none" strike="noStrike" dirty="0">
                <a:solidFill>
                  <a:srgbClr val="000000"/>
                </a:solidFill>
                <a:effectLst/>
                <a:latin typeface="Calibri" panose="020F0502020204030204" pitchFamily="34" charset="0"/>
                <a:cs typeface="Calibri" panose="020F0502020204030204" pitchFamily="34" charset="0"/>
              </a:rPr>
              <a:t>All Departments have a budget to provided resources appropriate to need</a:t>
            </a:r>
          </a:p>
          <a:p>
            <a:pPr algn="l" rtl="0" fontAlgn="base">
              <a:buFont typeface="Arial" panose="020B0604020202020204" pitchFamily="34" charset="0"/>
              <a:buChar char="•"/>
            </a:pPr>
            <a:r>
              <a:rPr lang="en-US" dirty="0">
                <a:solidFill>
                  <a:srgbClr val="000000"/>
                </a:solidFill>
                <a:latin typeface="Calibri" panose="020F0502020204030204" pitchFamily="34" charset="0"/>
                <a:cs typeface="Calibri" panose="020F0502020204030204" pitchFamily="34" charset="0"/>
              </a:rPr>
              <a:t>For specific projects Waseley Hills SEND department will prepare bids for external funding e.g. 2022/23 a successful bid was made to Shelia Coates to help expand and develop Waseley Hills Autism provision. </a:t>
            </a:r>
            <a:endParaRPr lang="en-US" i="0" dirty="0">
              <a:solidFill>
                <a:srgbClr val="000000"/>
              </a:solidFill>
              <a:effectLst/>
              <a:latin typeface="Calibri" panose="020F0502020204030204" pitchFamily="34" charset="0"/>
              <a:cs typeface="Calibri" panose="020F0502020204030204" pitchFamily="34" charset="0"/>
            </a:endParaRPr>
          </a:p>
        </p:txBody>
      </p:sp>
      <p:pic>
        <p:nvPicPr>
          <p:cNvPr id="7" name="Picture 6" descr="Clipart Panda - Free Clipart Images">
            <a:extLst>
              <a:ext uri="{FF2B5EF4-FFF2-40B4-BE49-F238E27FC236}">
                <a16:creationId xmlns:a16="http://schemas.microsoft.com/office/drawing/2014/main" id="{B9CA59D0-80FB-A550-7454-3D8B0A1A6A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Every Child Needs a Champion SVG Cut File digital file | Etsy">
            <a:extLst>
              <a:ext uri="{FF2B5EF4-FFF2-40B4-BE49-F238E27FC236}">
                <a16:creationId xmlns:a16="http://schemas.microsoft.com/office/drawing/2014/main" id="{0A3443C0-EF16-050F-906D-EA4B092A0587}"/>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555530" y="3886625"/>
            <a:ext cx="3579070" cy="2154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2887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9067" y="513094"/>
            <a:ext cx="3367359" cy="2141051"/>
          </a:xfrm>
        </p:spPr>
        <p:txBody>
          <a:bodyPr anchor="ctr">
            <a:normAutofit/>
          </a:bodyPr>
          <a:lstStyle/>
          <a:p>
            <a:r>
              <a:rPr lang="en-GB" sz="2500" dirty="0"/>
              <a:t>How will the school decide the type of support my child will receive?</a:t>
            </a:r>
          </a:p>
        </p:txBody>
      </p:sp>
      <p:sp>
        <p:nvSpPr>
          <p:cNvPr id="5" name="Rectangle: Rounded Corners 4">
            <a:extLst>
              <a:ext uri="{FF2B5EF4-FFF2-40B4-BE49-F238E27FC236}">
                <a16:creationId xmlns:a16="http://schemas.microsoft.com/office/drawing/2014/main" id="{FA3A7D46-F516-407F-93A4-29C3B58D1AAD}"/>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pic>
        <p:nvPicPr>
          <p:cNvPr id="6" name="Picture 5" descr="Clipart Panda - Free Clipart Images">
            <a:extLst>
              <a:ext uri="{FF2B5EF4-FFF2-40B4-BE49-F238E27FC236}">
                <a16:creationId xmlns:a16="http://schemas.microsoft.com/office/drawing/2014/main" id="{B83A4EE6-1CDE-78AF-377B-BAF285F767B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very Child Needs a Champion SVG Cut File digital file | Etsy">
            <a:extLst>
              <a:ext uri="{FF2B5EF4-FFF2-40B4-BE49-F238E27FC236}">
                <a16:creationId xmlns:a16="http://schemas.microsoft.com/office/drawing/2014/main" id="{DF8B4982-24AA-3C21-E576-67C040483772}"/>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633439" y="4364556"/>
            <a:ext cx="2785215" cy="16768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BC48692-6FBF-ACD0-E88F-48E09A397C64}"/>
              </a:ext>
            </a:extLst>
          </p:cNvPr>
          <p:cNvSpPr>
            <a:spLocks noGrp="1"/>
          </p:cNvSpPr>
          <p:nvPr/>
        </p:nvSpPr>
        <p:spPr>
          <a:xfrm>
            <a:off x="4110886" y="722887"/>
            <a:ext cx="5963548" cy="6064525"/>
          </a:xfrm>
          <a:prstGeom prst="rect">
            <a:avLst/>
          </a:prstGeom>
        </p:spPr>
        <p:txBody>
          <a:bodyPr vert="horz" lIns="91440" tIns="45720" rIns="91440" bIns="45720" rtlCol="0" anchor="ctr">
            <a:noAutofit/>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pPr>
            <a:r>
              <a:rPr lang="en-GB" sz="1600" dirty="0">
                <a:latin typeface="Calibri" panose="020F0502020204030204" pitchFamily="34" charset="0"/>
                <a:ea typeface="+mn-lt"/>
                <a:cs typeface="Calibri" panose="020F0502020204030204" pitchFamily="34" charset="0"/>
              </a:rPr>
              <a:t> At Waseley Hills each student’s current skills and level of attainment are assessed during the academic year (e.g.,  NGRT (Reading Test) / DASH Free Writing / Dyslexia Screener/ PASS survey / WRAT 5 (spelling assessment). </a:t>
            </a:r>
          </a:p>
          <a:p>
            <a:pPr>
              <a:lnSpc>
                <a:spcPct val="90000"/>
              </a:lnSpc>
            </a:pPr>
            <a:r>
              <a:rPr lang="en-GB" sz="1600" dirty="0">
                <a:latin typeface="Calibri" panose="020F0502020204030204" pitchFamily="34" charset="0"/>
                <a:ea typeface="+mn-lt"/>
                <a:cs typeface="Calibri" panose="020F0502020204030204" pitchFamily="34" charset="0"/>
              </a:rPr>
              <a:t>Through regular key assessment data collections and monitoring we can identify students who are making less than expected progress for their age and  individual circumstances.</a:t>
            </a:r>
          </a:p>
          <a:p>
            <a:pPr>
              <a:lnSpc>
                <a:spcPct val="90000"/>
              </a:lnSpc>
            </a:pPr>
            <a:r>
              <a:rPr lang="en-GB" sz="1600" dirty="0">
                <a:latin typeface="Calibri" panose="020F0502020204030204" pitchFamily="34" charset="0"/>
                <a:ea typeface="+mn-lt"/>
                <a:cs typeface="Calibri" panose="020F0502020204030204" pitchFamily="34" charset="0"/>
              </a:rPr>
              <a:t> If a learner is identified as having SEND, provision that is ‘additional to or different from’ the normal personalised, differentiated and inclusive curriculum, will begin to overcome the barrier to support to their learning through a Graduated Response Approach. Learners can fall behind in school for lots of reasons. This may be because their progress is a result of: </a:t>
            </a:r>
          </a:p>
          <a:p>
            <a:pPr lvl="1">
              <a:lnSpc>
                <a:spcPct val="90000"/>
              </a:lnSpc>
            </a:pPr>
            <a:r>
              <a:rPr lang="en-GB" dirty="0">
                <a:latin typeface="Calibri" panose="020F0502020204030204" pitchFamily="34" charset="0"/>
                <a:ea typeface="+mn-lt"/>
                <a:cs typeface="Calibri" panose="020F0502020204030204" pitchFamily="34" charset="0"/>
              </a:rPr>
              <a:t>Gaps in their learning following a prolonged absence from school e.g., medical, personal, social, emotional, or attending from a different school &gt; catch up support and interventions provided</a:t>
            </a:r>
          </a:p>
          <a:p>
            <a:pPr lvl="1">
              <a:lnSpc>
                <a:spcPct val="90000"/>
              </a:lnSpc>
              <a:buClr>
                <a:srgbClr val="BF0000"/>
              </a:buClr>
            </a:pPr>
            <a:r>
              <a:rPr lang="en-GB" dirty="0">
                <a:latin typeface="Calibri" panose="020F0502020204030204" pitchFamily="34" charset="0"/>
                <a:ea typeface="+mn-lt"/>
                <a:cs typeface="Calibri" panose="020F0502020204030204" pitchFamily="34" charset="0"/>
              </a:rPr>
              <a:t>Developmental delay - significantly slower than that of their peers starting from the same point &gt; adjusted high quality teaching support</a:t>
            </a:r>
          </a:p>
          <a:p>
            <a:pPr lvl="1">
              <a:lnSpc>
                <a:spcPct val="90000"/>
              </a:lnSpc>
              <a:buClr>
                <a:srgbClr val="BF0000"/>
              </a:buClr>
            </a:pPr>
            <a:r>
              <a:rPr lang="en-GB" dirty="0">
                <a:latin typeface="Calibri" panose="020F0502020204030204" pitchFamily="34" charset="0"/>
                <a:ea typeface="+mn-lt"/>
                <a:cs typeface="Calibri" panose="020F0502020204030204" pitchFamily="34" charset="0"/>
              </a:rPr>
              <a:t>They may not speak English very well or at all &gt; language acquisition support</a:t>
            </a:r>
          </a:p>
          <a:p>
            <a:pPr lvl="1">
              <a:lnSpc>
                <a:spcPct val="90000"/>
              </a:lnSpc>
              <a:buClr>
                <a:srgbClr val="BF0000"/>
              </a:buClr>
            </a:pPr>
            <a:r>
              <a:rPr lang="en-GB" dirty="0">
                <a:latin typeface="Calibri" panose="020F0502020204030204" pitchFamily="34" charset="0"/>
                <a:ea typeface="+mn-lt"/>
                <a:cs typeface="Calibri" panose="020F0502020204030204" pitchFamily="34" charset="0"/>
              </a:rPr>
              <a:t>They may be worried about different things that distract them from learning – bereavement, home circumstance, young carer, child looked after – emotional well-being and virtual school support</a:t>
            </a:r>
          </a:p>
          <a:p>
            <a:pPr>
              <a:lnSpc>
                <a:spcPct val="90000"/>
              </a:lnSpc>
            </a:pPr>
            <a:endParaRPr lang="en-GB" sz="2000" b="1" dirty="0"/>
          </a:p>
        </p:txBody>
      </p:sp>
    </p:spTree>
    <p:extLst>
      <p:ext uri="{BB962C8B-B14F-4D97-AF65-F5344CB8AC3E}">
        <p14:creationId xmlns:p14="http://schemas.microsoft.com/office/powerpoint/2010/main" val="3768662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9067" y="513094"/>
            <a:ext cx="3367359" cy="2129762"/>
          </a:xfrm>
        </p:spPr>
        <p:txBody>
          <a:bodyPr anchor="ctr">
            <a:normAutofit/>
          </a:bodyPr>
          <a:lstStyle/>
          <a:p>
            <a:r>
              <a:rPr lang="en-GB" sz="2500" dirty="0"/>
              <a:t>How will the school decide the type of support my child will receive?</a:t>
            </a:r>
          </a:p>
        </p:txBody>
      </p:sp>
      <p:sp>
        <p:nvSpPr>
          <p:cNvPr id="5" name="Rectangle: Rounded Corners 4">
            <a:extLst>
              <a:ext uri="{FF2B5EF4-FFF2-40B4-BE49-F238E27FC236}">
                <a16:creationId xmlns:a16="http://schemas.microsoft.com/office/drawing/2014/main" id="{FA3A7D46-F516-407F-93A4-29C3B58D1AAD}"/>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4" name="Content Placeholder 2">
            <a:extLst>
              <a:ext uri="{FF2B5EF4-FFF2-40B4-BE49-F238E27FC236}">
                <a16:creationId xmlns:a16="http://schemas.microsoft.com/office/drawing/2014/main" id="{8EC39EB9-783B-2985-673F-B3F36B23E0A9}"/>
              </a:ext>
            </a:extLst>
          </p:cNvPr>
          <p:cNvSpPr>
            <a:spLocks noGrp="1"/>
          </p:cNvSpPr>
          <p:nvPr/>
        </p:nvSpPr>
        <p:spPr>
          <a:xfrm>
            <a:off x="4241803" y="168717"/>
            <a:ext cx="5295601" cy="6178920"/>
          </a:xfrm>
          <a:prstGeom prst="rect">
            <a:avLst/>
          </a:prstGeom>
        </p:spPr>
        <p:txBody>
          <a:bodyPr vert="horz" lIns="91440" tIns="45720" rIns="91440" bIns="45720" rtlCol="0" anchor="ctr">
            <a:normAutofit fontScale="92500" lnSpcReduction="10000"/>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pPr>
            <a:r>
              <a:rPr lang="en-GB" dirty="0">
                <a:latin typeface="Calibri" panose="020F0502020204030204" pitchFamily="34" charset="0"/>
                <a:cs typeface="Calibri" panose="020F0502020204030204" pitchFamily="34" charset="0"/>
              </a:rPr>
              <a:t>The  PASS (Pupil Attitudes to Self and School) Survey – identifying attitudes to school and emotional well-being may lead to participation in the ELSA or Talk About for Teenagers programme, enabling self-esteem, self-confidence, positive attitude support </a:t>
            </a:r>
          </a:p>
          <a:p>
            <a:pPr>
              <a:lnSpc>
                <a:spcPct val="90000"/>
              </a:lnSpc>
            </a:pPr>
            <a:r>
              <a:rPr lang="en-GB" dirty="0">
                <a:latin typeface="Calibri" panose="020F0502020204030204" pitchFamily="34" charset="0"/>
                <a:cs typeface="Calibri" panose="020F0502020204030204" pitchFamily="34" charset="0"/>
              </a:rPr>
              <a:t>Class teachers, form tutors, support staff, parents/carers/carers and the learner themselves will be the first to notice a difficulty with learning. At Waseley Hills we ensure that assessments directly involves the learner, their parents/carers/carer and of course their teacher. The Special Educational Needs Coordinator will also implement personalised support following the identification of specific barriers to learning. </a:t>
            </a:r>
          </a:p>
          <a:p>
            <a:pPr>
              <a:lnSpc>
                <a:spcPct val="90000"/>
              </a:lnSpc>
            </a:pPr>
            <a:r>
              <a:rPr lang="en-GB" dirty="0">
                <a:latin typeface="Calibri" panose="020F0502020204030204" pitchFamily="34" charset="0"/>
                <a:cs typeface="Calibri" panose="020F0502020204030204" pitchFamily="34" charset="0"/>
              </a:rPr>
              <a:t>We have a range of assessment tools available alongside the advice and input of numerous external agencies and services for alternative and appropriate 'Progress' pathway curriculum delivery, exam access arrangement support and provision off-site if needed</a:t>
            </a:r>
          </a:p>
          <a:p>
            <a:pPr>
              <a:lnSpc>
                <a:spcPct val="90000"/>
              </a:lnSpc>
            </a:pPr>
            <a:r>
              <a:rPr lang="en-GB" dirty="0">
                <a:latin typeface="Calibri" panose="020F0502020204030204" pitchFamily="34" charset="0"/>
                <a:cs typeface="Calibri" panose="020F0502020204030204" pitchFamily="34" charset="0"/>
              </a:rPr>
              <a:t>For some learners we may want to seek advice from specialist teams. In our school we have access to various specialist services. We have access to services universally provided by Worcestershire Children First / Local Authority which are described in their Local Offer</a:t>
            </a:r>
            <a:r>
              <a:rPr lang="en-GB" sz="2200" b="1" dirty="0"/>
              <a:t>.</a:t>
            </a:r>
            <a:endParaRPr lang="en-GB" sz="1700" dirty="0">
              <a:cs typeface="Calibri"/>
            </a:endParaRPr>
          </a:p>
        </p:txBody>
      </p:sp>
      <p:pic>
        <p:nvPicPr>
          <p:cNvPr id="6" name="Picture 5" descr="Clipart Panda - Free Clipart Images">
            <a:extLst>
              <a:ext uri="{FF2B5EF4-FFF2-40B4-BE49-F238E27FC236}">
                <a16:creationId xmlns:a16="http://schemas.microsoft.com/office/drawing/2014/main" id="{B83A4EE6-1CDE-78AF-377B-BAF285F767B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very Child Needs a Champion SVG Cut File digital file | Etsy">
            <a:extLst>
              <a:ext uri="{FF2B5EF4-FFF2-40B4-BE49-F238E27FC236}">
                <a16:creationId xmlns:a16="http://schemas.microsoft.com/office/drawing/2014/main" id="{DF8B4982-24AA-3C21-E576-67C040483772}"/>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588285" y="4104911"/>
            <a:ext cx="3216492" cy="1936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52920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02251" y="209551"/>
            <a:ext cx="3368675" cy="1642114"/>
          </a:xfrm>
        </p:spPr>
        <p:txBody>
          <a:bodyPr anchor="ctr">
            <a:normAutofit/>
          </a:bodyPr>
          <a:lstStyle/>
          <a:p>
            <a:r>
              <a:rPr lang="en-GB" sz="2500" dirty="0"/>
              <a:t>How does the school judge whether the support has had an impact?</a:t>
            </a:r>
          </a:p>
        </p:txBody>
      </p:sp>
      <p:sp>
        <p:nvSpPr>
          <p:cNvPr id="5" name="Rectangle: Rounded Corners 4">
            <a:extLst>
              <a:ext uri="{FF2B5EF4-FFF2-40B4-BE49-F238E27FC236}">
                <a16:creationId xmlns:a16="http://schemas.microsoft.com/office/drawing/2014/main" id="{6A78DB14-4132-4737-9961-B5FECB87B7C2}"/>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pic>
        <p:nvPicPr>
          <p:cNvPr id="6" name="Picture 5" descr="Clipart Panda - Free Clipart Images">
            <a:extLst>
              <a:ext uri="{FF2B5EF4-FFF2-40B4-BE49-F238E27FC236}">
                <a16:creationId xmlns:a16="http://schemas.microsoft.com/office/drawing/2014/main" id="{B0655DAE-338E-85E4-A4DE-67FC0B0F90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85721" y="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very Child Needs a Champion SVG Cut File digital file | Etsy">
            <a:extLst>
              <a:ext uri="{FF2B5EF4-FFF2-40B4-BE49-F238E27FC236}">
                <a16:creationId xmlns:a16="http://schemas.microsoft.com/office/drawing/2014/main" id="{B34BD60D-4BB7-B66F-C0C2-FC44CDE8A41B}"/>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227040" y="4416916"/>
            <a:ext cx="2864004" cy="1724240"/>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6235784F-7CF1-DADC-A095-5B2AC9A0E7C9}"/>
              </a:ext>
            </a:extLst>
          </p:cNvPr>
          <p:cNvSpPr>
            <a:spLocks noGrp="1"/>
          </p:cNvSpPr>
          <p:nvPr/>
        </p:nvSpPr>
        <p:spPr>
          <a:xfrm>
            <a:off x="3135086" y="-2440"/>
            <a:ext cx="6318356" cy="6650889"/>
          </a:xfrm>
          <a:prstGeom prst="rect">
            <a:avLst/>
          </a:prstGeom>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dirty="0">
                <a:latin typeface="Calibri" panose="020F0502020204030204" pitchFamily="34" charset="0"/>
                <a:cs typeface="Calibri" panose="020F0502020204030204" pitchFamily="34" charset="0"/>
              </a:rPr>
              <a:t>At Waseley Hills we have rigorous assessment procedures to ensure we are keeping track of student progress throughout their time with us. Two to four times a year parents/carers will receive a key assessment report on their child’s progress. parents/carers of students who are identified as having an EHCP will be invited into school to talk about their child’s targets and review the progress they are making towards them. These meetings will be based around scheduled meetings planned in school such as parents/carers’ Evenings. </a:t>
            </a:r>
            <a:endParaRPr lang="en-US" dirty="0">
              <a:latin typeface="Calibri" panose="020F0502020204030204" pitchFamily="34" charset="0"/>
              <a:cs typeface="Calibri" panose="020F0502020204030204" pitchFamily="34" charset="0"/>
            </a:endParaRPr>
          </a:p>
          <a:p>
            <a:pPr marL="285750" indent="-285750">
              <a:buClr>
                <a:srgbClr val="BF0000"/>
              </a:buClr>
              <a:buFont typeface="Wingdings" charset="2"/>
              <a:buChar char="Ø"/>
            </a:pPr>
            <a:r>
              <a:rPr lang="en-GB" dirty="0">
                <a:latin typeface="Calibri" panose="020F0502020204030204" pitchFamily="34" charset="0"/>
                <a:cs typeface="Calibri" panose="020F0502020204030204" pitchFamily="34" charset="0"/>
              </a:rPr>
              <a:t>At least once a year, parents/carers of students with an EHCP will be invited into school to attend their CYP Annual Review. If the student has a Trusted Adult/Form Tutor liaison with home will be as needed/required. The whole school systems of SIMS and internal data analysis allow knowledge of progress and impact towards outcomes at any time. </a:t>
            </a:r>
            <a:endParaRPr lang="en-US" dirty="0">
              <a:latin typeface="Calibri" panose="020F0502020204030204" pitchFamily="34" charset="0"/>
              <a:cs typeface="Calibri" panose="020F0502020204030204" pitchFamily="34" charset="0"/>
            </a:endParaRPr>
          </a:p>
          <a:p>
            <a:pPr marL="285750" indent="-285750">
              <a:buClr>
                <a:srgbClr val="BF0000"/>
              </a:buClr>
              <a:buFont typeface="Wingdings" charset="2"/>
              <a:buChar char="Ø"/>
            </a:pPr>
            <a:r>
              <a:rPr lang="en-GB" dirty="0">
                <a:latin typeface="Calibri" panose="020F0502020204030204" pitchFamily="34" charset="0"/>
                <a:cs typeface="Calibri" panose="020F0502020204030204" pitchFamily="34" charset="0"/>
              </a:rPr>
              <a:t>Directors of Learning &amp; Standards/Heads of Year&amp; Year Team Leaders monitor students within their subject areas and </a:t>
            </a:r>
            <a:r>
              <a:rPr lang="en-GB">
                <a:latin typeface="Calibri" panose="020F0502020204030204" pitchFamily="34" charset="0"/>
                <a:cs typeface="Calibri" panose="020F0502020204030204" pitchFamily="34" charset="0"/>
              </a:rPr>
              <a:t>SEND Team </a:t>
            </a:r>
            <a:r>
              <a:rPr lang="en-GB" dirty="0">
                <a:latin typeface="Calibri" panose="020F0502020204030204" pitchFamily="34" charset="0"/>
                <a:cs typeface="Calibri" panose="020F0502020204030204" pitchFamily="34" charset="0"/>
              </a:rPr>
              <a:t>closely monitor all students with an EHCP. </a:t>
            </a:r>
            <a:endParaRPr lang="en-US" dirty="0">
              <a:latin typeface="Calibri" panose="020F0502020204030204" pitchFamily="34" charset="0"/>
              <a:cs typeface="Calibri" panose="020F0502020204030204" pitchFamily="34" charset="0"/>
            </a:endParaRPr>
          </a:p>
          <a:p>
            <a:pPr marL="285750" indent="-285750">
              <a:buClr>
                <a:srgbClr val="BF0000"/>
              </a:buClr>
              <a:buFont typeface="Wingdings" charset="2"/>
              <a:buChar char="Ø"/>
            </a:pPr>
            <a:r>
              <a:rPr lang="en-GB" dirty="0">
                <a:latin typeface="Calibri" panose="020F0502020204030204" pitchFamily="34" charset="0"/>
                <a:cs typeface="Calibri" panose="020F0502020204030204" pitchFamily="34" charset="0"/>
              </a:rPr>
              <a:t>Progress data of all learners is collated by the whole school and monitored by DLS / Senior Leadership Team and termly meetings with Governors</a:t>
            </a:r>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068341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122238"/>
            <a:ext cx="2835290" cy="2496784"/>
          </a:xfrm>
        </p:spPr>
        <p:txBody>
          <a:bodyPr anchor="ctr">
            <a:normAutofit/>
          </a:bodyPr>
          <a:lstStyle/>
          <a:p>
            <a:r>
              <a:rPr lang="en-GB" sz="2500" dirty="0"/>
              <a:t>How will my child be included in activities outside the classroom including school trips?</a:t>
            </a:r>
          </a:p>
        </p:txBody>
      </p:sp>
      <p:sp>
        <p:nvSpPr>
          <p:cNvPr id="3" name="Content Placeholder 2"/>
          <p:cNvSpPr>
            <a:spLocks noGrp="1"/>
          </p:cNvSpPr>
          <p:nvPr>
            <p:ph idx="4294967295"/>
          </p:nvPr>
        </p:nvSpPr>
        <p:spPr>
          <a:xfrm>
            <a:off x="7572375" y="815975"/>
            <a:ext cx="4619625" cy="5226050"/>
          </a:xfrm>
        </p:spPr>
        <p:txBody>
          <a:bodyPr anchor="ctr">
            <a:normAutofit/>
          </a:bodyPr>
          <a:lstStyle/>
          <a:p>
            <a:pPr marL="0" indent="0">
              <a:lnSpc>
                <a:spcPct val="90000"/>
              </a:lnSpc>
              <a:buNone/>
            </a:pPr>
            <a:endParaRPr lang="en-US" dirty="0"/>
          </a:p>
          <a:p>
            <a:pPr marL="0" indent="0">
              <a:lnSpc>
                <a:spcPct val="90000"/>
              </a:lnSpc>
              <a:buNone/>
            </a:pPr>
            <a:endParaRPr lang="en-GB" dirty="0"/>
          </a:p>
        </p:txBody>
      </p:sp>
      <p:sp>
        <p:nvSpPr>
          <p:cNvPr id="5" name="Rectangle: Rounded Corners 4">
            <a:extLst>
              <a:ext uri="{FF2B5EF4-FFF2-40B4-BE49-F238E27FC236}">
                <a16:creationId xmlns:a16="http://schemas.microsoft.com/office/drawing/2014/main" id="{AEF1539A-BB9C-426E-A5A9-0401A664D394}"/>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pic>
        <p:nvPicPr>
          <p:cNvPr id="6" name="Picture 5" descr="Clipart Panda - Free Clipart Images">
            <a:extLst>
              <a:ext uri="{FF2B5EF4-FFF2-40B4-BE49-F238E27FC236}">
                <a16:creationId xmlns:a16="http://schemas.microsoft.com/office/drawing/2014/main" id="{30BD4E37-D382-1D33-1F71-F195D11533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49357" y="12279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very Child Needs a Champion SVG Cut File digital file | Etsy">
            <a:extLst>
              <a:ext uri="{FF2B5EF4-FFF2-40B4-BE49-F238E27FC236}">
                <a16:creationId xmlns:a16="http://schemas.microsoft.com/office/drawing/2014/main" id="{79F9AEF7-9C2B-B4A4-679F-5C068EFD64C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99320" y="3649559"/>
            <a:ext cx="2976032" cy="179168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
            <a:extLst>
              <a:ext uri="{FF2B5EF4-FFF2-40B4-BE49-F238E27FC236}">
                <a16:creationId xmlns:a16="http://schemas.microsoft.com/office/drawing/2014/main" id="{6945BAFB-0D8E-73D5-914C-4C77B7A58713}"/>
              </a:ext>
            </a:extLst>
          </p:cNvPr>
          <p:cNvSpPr txBox="1"/>
          <p:nvPr/>
        </p:nvSpPr>
        <p:spPr>
          <a:xfrm>
            <a:off x="3006740" y="889512"/>
            <a:ext cx="7127860" cy="507831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Calibri" panose="020F0502020204030204" pitchFamily="34" charset="0"/>
                <a:cs typeface="Calibri" panose="020F0502020204030204" pitchFamily="34" charset="0"/>
              </a:rPr>
              <a:t>At Waseley Hills High School we work hard to ensure that students with SEND engage in all the activities of the school alongside students who do not have SEND. We will try to make sure that students with any additional needs are able to take part fully in school visits and events. We pride ourselves on being an inclusive school, which allows all pupils to </a:t>
            </a:r>
            <a:r>
              <a:rPr lang="en-US" dirty="0">
                <a:highlight>
                  <a:srgbClr val="FFFF00"/>
                </a:highlight>
                <a:latin typeface="Calibri" panose="020F0502020204030204" pitchFamily="34" charset="0"/>
                <a:cs typeface="Calibri" panose="020F0502020204030204" pitchFamily="34" charset="0"/>
              </a:rPr>
              <a:t>‘let their light shine’.  </a:t>
            </a:r>
          </a:p>
          <a:p>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In addition to the school curriculum, many subject areas run educational visits to enrich the experiences our students have, locally, regionally, nationally and internationally. The school also runs enrichment programs and activities during lunchtimes and after school where all students have the opportunity to broaden their experiences outside the curriculum. </a:t>
            </a:r>
          </a:p>
          <a:p>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No student will be excluded from extra-curricular activities on the basis of SEND. A risk assessment will be produced by the activities Lead Teacher which will outline how the needs of all pupils will be met. Pupil and parent voice, for pupils with specific barriers will be used to help inform the Risk Assessment. </a:t>
            </a:r>
            <a:endParaRPr lang="en-US" dirty="0">
              <a:cs typeface="Calibri"/>
            </a:endParaRPr>
          </a:p>
        </p:txBody>
      </p:sp>
    </p:spTree>
    <p:extLst>
      <p:ext uri="{BB962C8B-B14F-4D97-AF65-F5344CB8AC3E}">
        <p14:creationId xmlns:p14="http://schemas.microsoft.com/office/powerpoint/2010/main" val="2146803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815975"/>
            <a:ext cx="3368675" cy="1814336"/>
          </a:xfrm>
        </p:spPr>
        <p:txBody>
          <a:bodyPr anchor="ctr">
            <a:normAutofit/>
          </a:bodyPr>
          <a:lstStyle/>
          <a:p>
            <a:r>
              <a:rPr lang="en-GB" sz="2500" dirty="0"/>
              <a:t>What support will there be for my child’s overall well being?</a:t>
            </a:r>
          </a:p>
        </p:txBody>
      </p:sp>
      <p:sp>
        <p:nvSpPr>
          <p:cNvPr id="5" name="Rectangle: Rounded Corners 4">
            <a:extLst>
              <a:ext uri="{FF2B5EF4-FFF2-40B4-BE49-F238E27FC236}">
                <a16:creationId xmlns:a16="http://schemas.microsoft.com/office/drawing/2014/main" id="{CF7E9A40-5E13-4FE7-91A2-6B6151D5336E}"/>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9" name="TextBox 8">
            <a:extLst>
              <a:ext uri="{FF2B5EF4-FFF2-40B4-BE49-F238E27FC236}">
                <a16:creationId xmlns:a16="http://schemas.microsoft.com/office/drawing/2014/main" id="{5980D7A8-71AD-0173-1AC9-8FE5889C011A}"/>
              </a:ext>
            </a:extLst>
          </p:cNvPr>
          <p:cNvSpPr txBox="1"/>
          <p:nvPr/>
        </p:nvSpPr>
        <p:spPr>
          <a:xfrm>
            <a:off x="2933206" y="209550"/>
            <a:ext cx="7540169" cy="6494085"/>
          </a:xfrm>
          <a:prstGeom prst="rect">
            <a:avLst/>
          </a:prstGeom>
          <a:noFill/>
        </p:spPr>
        <p:txBody>
          <a:bodyPr wrap="square">
            <a:spAutoFit/>
          </a:bodyPr>
          <a:lstStyle/>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Staff run many interventions from </a:t>
            </a:r>
            <a:r>
              <a:rPr lang="en-US" sz="1600" i="0" u="none" strike="noStrike" dirty="0" err="1">
                <a:solidFill>
                  <a:srgbClr val="000000"/>
                </a:solidFill>
                <a:effectLst/>
                <a:latin typeface="Calibri" panose="020F0502020204030204" pitchFamily="34" charset="0"/>
                <a:cs typeface="Calibri" panose="020F0502020204030204" pitchFamily="34" charset="0"/>
              </a:rPr>
              <a:t>personalised</a:t>
            </a:r>
            <a:r>
              <a:rPr lang="en-US" sz="1600" i="0" u="none" strike="noStrike" dirty="0">
                <a:solidFill>
                  <a:srgbClr val="000000"/>
                </a:solidFill>
                <a:effectLst/>
                <a:latin typeface="Calibri" panose="020F0502020204030204" pitchFamily="34" charset="0"/>
                <a:cs typeface="Calibri" panose="020F0502020204030204" pitchFamily="34" charset="0"/>
              </a:rPr>
              <a:t> to small group work. e.g., self-esteem, social skills, emotional well-being, self-harm, positive self-image sessions (to name a selection) for students identified / referred by HOY / YTL / SLT / Form tutors. ➢ The Pastoral and Learning support teams provide daily support for those students who need “a chat”</a:t>
            </a:r>
            <a:r>
              <a:rPr lang="en-US" sz="1600" i="0" dirty="0">
                <a:solidFill>
                  <a:srgbClr val="000000"/>
                </a:solidFill>
                <a:effectLst/>
                <a:latin typeface="Calibri" panose="020F0502020204030204" pitchFamily="34" charset="0"/>
                <a:cs typeface="Calibri" panose="020F0502020204030204" pitchFamily="34" charset="0"/>
              </a:rPr>
              <a:t>​. </a:t>
            </a:r>
          </a:p>
          <a:p>
            <a:pPr algn="l" rtl="0" fontAlgn="base"/>
            <a:r>
              <a:rPr lang="en-US" sz="1600" i="0" dirty="0">
                <a:solidFill>
                  <a:srgbClr val="000000"/>
                </a:solidFill>
                <a:effectLst/>
                <a:latin typeface="Calibri" panose="020F0502020204030204" pitchFamily="34" charset="0"/>
                <a:cs typeface="Calibri" panose="020F0502020204030204" pitchFamily="34" charset="0"/>
              </a:rPr>
              <a:t>​</a:t>
            </a:r>
          </a:p>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For Safeguarding / Child protection issues. members of school staff are Designated Child Protection / CSE trained officers. Learning Support continually liaise with the safeguarding team. Extremism and </a:t>
            </a:r>
            <a:r>
              <a:rPr lang="en-US" sz="1600" i="0" u="none" strike="noStrike" dirty="0" err="1">
                <a:solidFill>
                  <a:srgbClr val="000000"/>
                </a:solidFill>
                <a:effectLst/>
                <a:latin typeface="Calibri" panose="020F0502020204030204" pitchFamily="34" charset="0"/>
                <a:cs typeface="Calibri" panose="020F0502020204030204" pitchFamily="34" charset="0"/>
              </a:rPr>
              <a:t>Radicalisation</a:t>
            </a:r>
            <a:r>
              <a:rPr lang="en-US" sz="1600" i="0" u="none" strike="noStrike" dirty="0">
                <a:solidFill>
                  <a:srgbClr val="000000"/>
                </a:solidFill>
                <a:effectLst/>
                <a:latin typeface="Calibri" panose="020F0502020204030204" pitchFamily="34" charset="0"/>
                <a:cs typeface="Calibri" panose="020F0502020204030204" pitchFamily="34" charset="0"/>
              </a:rPr>
              <a:t> are also monitored</a:t>
            </a:r>
            <a:r>
              <a:rPr lang="en-US" sz="1600" i="0" dirty="0">
                <a:solidFill>
                  <a:srgbClr val="000000"/>
                </a:solidFill>
                <a:effectLst/>
                <a:latin typeface="Calibri" panose="020F0502020204030204" pitchFamily="34" charset="0"/>
                <a:cs typeface="Calibri" panose="020F0502020204030204" pitchFamily="34" charset="0"/>
              </a:rPr>
              <a:t>​</a:t>
            </a:r>
          </a:p>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 Specialist External Agencies/ Health Care Professionals also support students as required. </a:t>
            </a:r>
            <a:r>
              <a:rPr lang="en-US" sz="1600" i="0" dirty="0">
                <a:solidFill>
                  <a:srgbClr val="000000"/>
                </a:solidFill>
                <a:effectLst/>
                <a:latin typeface="Calibri" panose="020F0502020204030204" pitchFamily="34" charset="0"/>
                <a:cs typeface="Calibri" panose="020F0502020204030204" pitchFamily="34" charset="0"/>
              </a:rPr>
              <a:t>​</a:t>
            </a:r>
          </a:p>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 Each student has a Form Tutor / Head of House / Year Team Leader who they can speak to whenever required. We also do a 'meet and greet' welcome for some of our most vulnerable</a:t>
            </a:r>
            <a:r>
              <a:rPr lang="en-US" sz="1600" i="0" dirty="0">
                <a:solidFill>
                  <a:srgbClr val="000000"/>
                </a:solidFill>
                <a:effectLst/>
                <a:latin typeface="Calibri" panose="020F0502020204030204" pitchFamily="34" charset="0"/>
                <a:cs typeface="Calibri" panose="020F0502020204030204" pitchFamily="34" charset="0"/>
              </a:rPr>
              <a:t>​</a:t>
            </a:r>
          </a:p>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 The SENDCo, HLTAs and Head of Year Inclusion, regularly refer,  contact and attend CAMHs CAST discussions, and liaise with WEST / Reach 4 Wellbeing as required to support students, parents/carers and carers. </a:t>
            </a:r>
            <a:r>
              <a:rPr lang="en-US" sz="1600" i="0" dirty="0">
                <a:solidFill>
                  <a:srgbClr val="000000"/>
                </a:solidFill>
                <a:effectLst/>
                <a:latin typeface="Calibri" panose="020F0502020204030204" pitchFamily="34" charset="0"/>
                <a:cs typeface="Calibri" panose="020F0502020204030204" pitchFamily="34" charset="0"/>
              </a:rPr>
              <a:t>​</a:t>
            </a:r>
          </a:p>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 Supported Home Visits for attendance </a:t>
            </a:r>
            <a:r>
              <a:rPr lang="en-US" sz="1600" i="0" dirty="0">
                <a:solidFill>
                  <a:srgbClr val="000000"/>
                </a:solidFill>
                <a:effectLst/>
                <a:latin typeface="Calibri" panose="020F0502020204030204" pitchFamily="34" charset="0"/>
                <a:cs typeface="Calibri" panose="020F0502020204030204" pitchFamily="34" charset="0"/>
              </a:rPr>
              <a:t>​</a:t>
            </a:r>
          </a:p>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 Alternative provision placement visits</a:t>
            </a:r>
            <a:r>
              <a:rPr lang="en-US" sz="1600" i="0" dirty="0">
                <a:solidFill>
                  <a:srgbClr val="000000"/>
                </a:solidFill>
                <a:effectLst/>
                <a:latin typeface="Calibri" panose="020F0502020204030204" pitchFamily="34" charset="0"/>
                <a:cs typeface="Calibri" panose="020F0502020204030204" pitchFamily="34" charset="0"/>
              </a:rPr>
              <a:t>​</a:t>
            </a:r>
          </a:p>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 Discussions with Family GPs / named medical professionals as relevant </a:t>
            </a:r>
            <a:r>
              <a:rPr lang="en-US" sz="1600" i="0" dirty="0">
                <a:solidFill>
                  <a:srgbClr val="000000"/>
                </a:solidFill>
                <a:effectLst/>
                <a:latin typeface="Calibri" panose="020F0502020204030204" pitchFamily="34" charset="0"/>
                <a:cs typeface="Calibri" panose="020F0502020204030204" pitchFamily="34" charset="0"/>
              </a:rPr>
              <a:t>​</a:t>
            </a:r>
          </a:p>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 Referrals to the Umbrella Pathway as relevant </a:t>
            </a:r>
            <a:r>
              <a:rPr lang="en-US" sz="1600" i="0" dirty="0">
                <a:solidFill>
                  <a:srgbClr val="000000"/>
                </a:solidFill>
                <a:effectLst/>
                <a:latin typeface="Calibri" panose="020F0502020204030204" pitchFamily="34" charset="0"/>
                <a:cs typeface="Calibri" panose="020F0502020204030204" pitchFamily="34" charset="0"/>
              </a:rPr>
              <a:t>​</a:t>
            </a:r>
          </a:p>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 PCSO link support available as required </a:t>
            </a:r>
            <a:r>
              <a:rPr lang="en-US" sz="1600" i="0" dirty="0">
                <a:solidFill>
                  <a:srgbClr val="000000"/>
                </a:solidFill>
                <a:effectLst/>
                <a:latin typeface="Calibri" panose="020F0502020204030204" pitchFamily="34" charset="0"/>
                <a:cs typeface="Calibri" panose="020F0502020204030204" pitchFamily="34" charset="0"/>
              </a:rPr>
              <a:t>​</a:t>
            </a:r>
          </a:p>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 Learning Support is available for students during break, lunch and after school </a:t>
            </a:r>
            <a:r>
              <a:rPr lang="en-US" sz="1600" dirty="0">
                <a:solidFill>
                  <a:srgbClr val="000000"/>
                </a:solidFill>
                <a:latin typeface="Calibri" panose="020F0502020204030204" pitchFamily="34" charset="0"/>
                <a:cs typeface="Calibri" panose="020F0502020204030204" pitchFamily="34" charset="0"/>
              </a:rPr>
              <a:t>board game club</a:t>
            </a:r>
            <a:endParaRPr lang="en-US" sz="1600" i="0" dirty="0">
              <a:solidFill>
                <a:srgbClr val="000000"/>
              </a:solidFill>
              <a:effectLst/>
              <a:latin typeface="Calibri" panose="020F0502020204030204" pitchFamily="34" charset="0"/>
              <a:cs typeface="Calibri" panose="020F0502020204030204" pitchFamily="34" charset="0"/>
            </a:endParaRPr>
          </a:p>
          <a:p>
            <a:pPr algn="l" rtl="0" fontAlgn="base"/>
            <a:r>
              <a:rPr lang="en-US" sz="1600" i="0" u="none" strike="noStrike" dirty="0">
                <a:solidFill>
                  <a:srgbClr val="000000"/>
                </a:solidFill>
                <a:effectLst/>
                <a:latin typeface="Calibri" panose="020F0502020204030204" pitchFamily="34" charset="0"/>
                <a:cs typeface="Calibri" panose="020F0502020204030204" pitchFamily="34" charset="0"/>
              </a:rPr>
              <a:t> ➢ Emotional Wellbeing support </a:t>
            </a:r>
            <a:r>
              <a:rPr lang="en-US" sz="1600" i="0" u="none" strike="noStrike" dirty="0" err="1">
                <a:solidFill>
                  <a:srgbClr val="000000"/>
                </a:solidFill>
                <a:effectLst/>
                <a:latin typeface="Calibri" panose="020F0502020204030204" pitchFamily="34" charset="0"/>
                <a:cs typeface="Calibri" panose="020F0502020204030204" pitchFamily="34" charset="0"/>
              </a:rPr>
              <a:t>personalised</a:t>
            </a:r>
            <a:r>
              <a:rPr lang="en-US" sz="1600" i="0" u="none" strike="noStrike" dirty="0">
                <a:solidFill>
                  <a:srgbClr val="000000"/>
                </a:solidFill>
                <a:effectLst/>
                <a:latin typeface="Calibri" panose="020F0502020204030204" pitchFamily="34" charset="0"/>
                <a:cs typeface="Calibri" panose="020F0502020204030204" pitchFamily="34" charset="0"/>
              </a:rPr>
              <a:t> s to ensure holistic approach to education</a:t>
            </a:r>
            <a:r>
              <a:rPr lang="en-US" sz="1400" i="0" dirty="0">
                <a:solidFill>
                  <a:srgbClr val="000000"/>
                </a:solidFill>
                <a:effectLst/>
                <a:latin typeface="Calibri" panose="020F0502020204030204" pitchFamily="34" charset="0"/>
                <a:cs typeface="Calibri" panose="020F0502020204030204" pitchFamily="34" charset="0"/>
              </a:rPr>
              <a:t>​</a:t>
            </a:r>
          </a:p>
        </p:txBody>
      </p:sp>
      <p:pic>
        <p:nvPicPr>
          <p:cNvPr id="10" name="Picture 9" descr="Clipart Panda - Free Clipart Images">
            <a:extLst>
              <a:ext uri="{FF2B5EF4-FFF2-40B4-BE49-F238E27FC236}">
                <a16:creationId xmlns:a16="http://schemas.microsoft.com/office/drawing/2014/main" id="{CCCAB45D-9329-E02B-E755-1140242D6F0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49357" y="12279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Every Child Needs a Champion SVG Cut File digital file | Etsy">
            <a:extLst>
              <a:ext uri="{FF2B5EF4-FFF2-40B4-BE49-F238E27FC236}">
                <a16:creationId xmlns:a16="http://schemas.microsoft.com/office/drawing/2014/main" id="{87059E55-6A12-FA14-7628-4639F04A9ACA}"/>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0" y="4161763"/>
            <a:ext cx="3013656" cy="181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98664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815975"/>
            <a:ext cx="3368675" cy="1769181"/>
          </a:xfrm>
        </p:spPr>
        <p:txBody>
          <a:bodyPr anchor="ctr">
            <a:normAutofit/>
          </a:bodyPr>
          <a:lstStyle/>
          <a:p>
            <a:r>
              <a:rPr lang="en-GB" sz="2500" dirty="0"/>
              <a:t>What training have the staff supporting SEND had or what are they having?</a:t>
            </a:r>
          </a:p>
        </p:txBody>
      </p:sp>
      <p:sp>
        <p:nvSpPr>
          <p:cNvPr id="9" name="Rectangle: Rounded Corners 8">
            <a:extLst>
              <a:ext uri="{FF2B5EF4-FFF2-40B4-BE49-F238E27FC236}">
                <a16:creationId xmlns:a16="http://schemas.microsoft.com/office/drawing/2014/main" id="{35D6122C-F991-48D6-AA73-E8001AB1C56B}"/>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4" name="Content Placeholder 2">
            <a:extLst>
              <a:ext uri="{FF2B5EF4-FFF2-40B4-BE49-F238E27FC236}">
                <a16:creationId xmlns:a16="http://schemas.microsoft.com/office/drawing/2014/main" id="{18A531C3-59CE-C87B-3AC1-1BBA218CD27B}"/>
              </a:ext>
            </a:extLst>
          </p:cNvPr>
          <p:cNvSpPr>
            <a:spLocks noGrp="1"/>
          </p:cNvSpPr>
          <p:nvPr/>
        </p:nvSpPr>
        <p:spPr>
          <a:xfrm>
            <a:off x="3015989" y="69362"/>
            <a:ext cx="6785537" cy="6792675"/>
          </a:xfrm>
          <a:prstGeom prst="rect">
            <a:avLst/>
          </a:prstGeom>
        </p:spPr>
        <p:txBody>
          <a:bodyPr vert="horz" lIns="91440" tIns="45720" rIns="91440" bIns="45720" rtlCol="0" anchor="ctr">
            <a:noAutofit/>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285750" indent="-285750">
              <a:lnSpc>
                <a:spcPct val="90000"/>
              </a:lnSpc>
              <a:buFont typeface="Wingdings" charset="2"/>
              <a:buChar char="Ø"/>
            </a:pPr>
            <a:r>
              <a:rPr lang="en-GB" sz="1600" dirty="0">
                <a:latin typeface="Calibri"/>
                <a:ea typeface="+mn-lt"/>
                <a:cs typeface="Calibri"/>
              </a:rPr>
              <a:t>The school SEND Team will ensure that all staff are aware of students’ specific special educational needs. All students on the SEND register will have a  that is shared with staff.</a:t>
            </a:r>
          </a:p>
          <a:p>
            <a:pPr marL="285750" indent="-285750">
              <a:lnSpc>
                <a:spcPct val="90000"/>
              </a:lnSpc>
              <a:buFont typeface="Wingdings" charset="2"/>
              <a:buChar char="Ø"/>
            </a:pPr>
            <a:r>
              <a:rPr lang="en-GB" sz="1600" dirty="0">
                <a:latin typeface="Calibri" panose="020F0502020204030204" pitchFamily="34" charset="0"/>
                <a:ea typeface="+mn-lt"/>
                <a:cs typeface="Calibri" panose="020F0502020204030204" pitchFamily="34" charset="0"/>
              </a:rPr>
              <a:t>Student’s s are written and distributed to provide strategies for teaching and support staff to ensure that the appropriate support is put in place.</a:t>
            </a:r>
          </a:p>
          <a:p>
            <a:pPr marL="285750" indent="-285750">
              <a:lnSpc>
                <a:spcPct val="90000"/>
              </a:lnSpc>
              <a:buFont typeface="Wingdings" charset="2"/>
              <a:buChar char="Ø"/>
            </a:pPr>
            <a:r>
              <a:rPr lang="en-GB" sz="1600" dirty="0">
                <a:latin typeface="Calibri" panose="020F0502020204030204" pitchFamily="34" charset="0"/>
                <a:ea typeface="+mn-lt"/>
                <a:cs typeface="Calibri" panose="020F0502020204030204" pitchFamily="34" charset="0"/>
              </a:rPr>
              <a:t>There is a full programme of CPD training for all staff to participate in and specific training is identified through the Performance Management process. Training Days are used for whole school, department and individual SEND training when identified. This thorough training programme ensures Governors and teachers understand the strategies to support and identify vulnerable students and their knowledge of SEND is up to date. This training is run by school staff and outside speakers with specialist experience as well as by external agencies. </a:t>
            </a:r>
          </a:p>
          <a:p>
            <a:pPr marL="285750" indent="-285750">
              <a:lnSpc>
                <a:spcPct val="90000"/>
              </a:lnSpc>
              <a:buFont typeface="Wingdings" charset="2"/>
              <a:buChar char="Ø"/>
            </a:pPr>
            <a:r>
              <a:rPr lang="en-GB" sz="1600" dirty="0">
                <a:latin typeface="Calibri" panose="020F0502020204030204" pitchFamily="34" charset="0"/>
                <a:ea typeface="+mn-lt"/>
                <a:cs typeface="Calibri" panose="020F0502020204030204" pitchFamily="34" charset="0"/>
              </a:rPr>
              <a:t>Achievement Assistants work with teaching staff to ensure that students with SEND can access the curriculum. </a:t>
            </a:r>
          </a:p>
          <a:p>
            <a:pPr marL="285750" indent="-285750">
              <a:lnSpc>
                <a:spcPct val="90000"/>
              </a:lnSpc>
              <a:buFont typeface="Wingdings" charset="2"/>
              <a:buChar char="Ø"/>
            </a:pPr>
            <a:r>
              <a:rPr lang="en-GB" sz="1600" dirty="0">
                <a:latin typeface="Calibri" panose="020F0502020204030204" pitchFamily="34" charset="0"/>
                <a:ea typeface="+mn-lt"/>
                <a:cs typeface="Calibri" panose="020F0502020204030204" pitchFamily="34" charset="0"/>
              </a:rPr>
              <a:t>Exam Access Arrangements: Annual training for Invigilators and Achievement Assistants (taken by the Exam Manager) </a:t>
            </a:r>
          </a:p>
          <a:p>
            <a:pPr marL="285750" indent="-285750">
              <a:lnSpc>
                <a:spcPct val="90000"/>
              </a:lnSpc>
              <a:buFont typeface="Wingdings" charset="2"/>
              <a:buChar char="Ø"/>
            </a:pPr>
            <a:r>
              <a:rPr lang="en-GB" sz="1600" dirty="0">
                <a:latin typeface="Calibri"/>
                <a:ea typeface="+mn-lt"/>
                <a:cs typeface="Calibri"/>
              </a:rPr>
              <a:t>Training delivered by external agencies e.g. WCF VI team </a:t>
            </a:r>
            <a:endParaRPr lang="en-GB" sz="1600" dirty="0">
              <a:latin typeface="Calibri" panose="020F0502020204030204" pitchFamily="34" charset="0"/>
              <a:ea typeface="+mn-lt"/>
              <a:cs typeface="Calibri" panose="020F0502020204030204" pitchFamily="34" charset="0"/>
            </a:endParaRPr>
          </a:p>
          <a:p>
            <a:pPr marL="285750" indent="-285750">
              <a:lnSpc>
                <a:spcPct val="90000"/>
              </a:lnSpc>
              <a:buFont typeface="Wingdings" charset="2"/>
              <a:buChar char="Ø"/>
            </a:pPr>
            <a:r>
              <a:rPr lang="en-GB" sz="1600" dirty="0">
                <a:latin typeface="Calibri" panose="020F0502020204030204" pitchFamily="34" charset="0"/>
                <a:ea typeface="+mn-lt"/>
                <a:cs typeface="Calibri" panose="020F0502020204030204" pitchFamily="34" charset="0"/>
              </a:rPr>
              <a:t>Time is allocated each term for a regular CPD update to staff by the Curriculum and Pedagogy &amp; Learning Support Dept. This may include a focus on a teaching &amp; learning need, scaffolding, adjusted teaching, a particular barrier or student need reminder/consistency of practice, or exam access requirement information/training.</a:t>
            </a:r>
          </a:p>
          <a:p>
            <a:pPr marL="285750" indent="-285750">
              <a:lnSpc>
                <a:spcPct val="90000"/>
              </a:lnSpc>
              <a:buClr>
                <a:srgbClr val="BF0000"/>
              </a:buClr>
              <a:buFont typeface="Wingdings" charset="2"/>
              <a:buChar char="Ø"/>
            </a:pPr>
            <a:r>
              <a:rPr lang="en-GB" sz="1600" dirty="0">
                <a:latin typeface="Calibri" panose="020F0502020204030204" pitchFamily="34" charset="0"/>
                <a:cs typeface="Calibri" panose="020F0502020204030204" pitchFamily="34" charset="0"/>
              </a:rPr>
              <a:t>EVAC Chair training is completed annually</a:t>
            </a:r>
          </a:p>
        </p:txBody>
      </p:sp>
      <p:pic>
        <p:nvPicPr>
          <p:cNvPr id="5" name="Picture 4" descr="Clipart Panda - Free Clipart Images">
            <a:extLst>
              <a:ext uri="{FF2B5EF4-FFF2-40B4-BE49-F238E27FC236}">
                <a16:creationId xmlns:a16="http://schemas.microsoft.com/office/drawing/2014/main" id="{8F738B38-C68C-A4BC-A38C-FB76817889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49357" y="12279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Every Child Needs a Champion SVG Cut File digital file | Etsy">
            <a:extLst>
              <a:ext uri="{FF2B5EF4-FFF2-40B4-BE49-F238E27FC236}">
                <a16:creationId xmlns:a16="http://schemas.microsoft.com/office/drawing/2014/main" id="{0617B361-4129-9CF1-C1CC-FA84057918B3}"/>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210078" y="4272845"/>
            <a:ext cx="2765790" cy="1665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75971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69066" y="815975"/>
            <a:ext cx="3368675" cy="1498247"/>
          </a:xfrm>
        </p:spPr>
        <p:txBody>
          <a:bodyPr anchor="ctr">
            <a:normAutofit/>
          </a:bodyPr>
          <a:lstStyle/>
          <a:p>
            <a:r>
              <a:rPr lang="en-GB" sz="2500" dirty="0"/>
              <a:t>How accessible is the school both indoors and outdoors?</a:t>
            </a:r>
          </a:p>
        </p:txBody>
      </p:sp>
      <p:sp>
        <p:nvSpPr>
          <p:cNvPr id="3" name="Content Placeholder 2"/>
          <p:cNvSpPr>
            <a:spLocks noGrp="1"/>
          </p:cNvSpPr>
          <p:nvPr>
            <p:ph idx="4294967295"/>
          </p:nvPr>
        </p:nvSpPr>
        <p:spPr>
          <a:xfrm>
            <a:off x="7572375" y="815975"/>
            <a:ext cx="4619625" cy="5226050"/>
          </a:xfrm>
        </p:spPr>
        <p:txBody>
          <a:bodyPr anchor="ctr">
            <a:normAutofit/>
          </a:bodyPr>
          <a:lstStyle/>
          <a:p>
            <a:pPr marL="0" indent="0">
              <a:buNone/>
            </a:pPr>
            <a:endParaRPr lang="en-US" dirty="0"/>
          </a:p>
          <a:p>
            <a:endParaRPr lang="en-US" dirty="0"/>
          </a:p>
        </p:txBody>
      </p:sp>
      <p:sp>
        <p:nvSpPr>
          <p:cNvPr id="5" name="Rectangle: Rounded Corners 4">
            <a:extLst>
              <a:ext uri="{FF2B5EF4-FFF2-40B4-BE49-F238E27FC236}">
                <a16:creationId xmlns:a16="http://schemas.microsoft.com/office/drawing/2014/main" id="{2BE5A282-F6FC-4452-AD43-EFB3202AB68D}"/>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pic>
        <p:nvPicPr>
          <p:cNvPr id="4" name="Picture 3" descr="Clipart Panda - Free Clipart Images">
            <a:extLst>
              <a:ext uri="{FF2B5EF4-FFF2-40B4-BE49-F238E27FC236}">
                <a16:creationId xmlns:a16="http://schemas.microsoft.com/office/drawing/2014/main" id="{E00329FD-48DA-F498-2524-067E33879C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49357" y="12279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Every Child Needs a Champion SVG Cut File digital file | Etsy">
            <a:extLst>
              <a:ext uri="{FF2B5EF4-FFF2-40B4-BE49-F238E27FC236}">
                <a16:creationId xmlns:a16="http://schemas.microsoft.com/office/drawing/2014/main" id="{9938275D-068B-73D0-9CE3-458D78A75FF1}"/>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269091" y="4018112"/>
            <a:ext cx="3001396" cy="180695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C550234-3048-671D-8A1A-A9D2027B4420}"/>
              </a:ext>
            </a:extLst>
          </p:cNvPr>
          <p:cNvSpPr txBox="1"/>
          <p:nvPr/>
        </p:nvSpPr>
        <p:spPr>
          <a:xfrm>
            <a:off x="4144488" y="1226633"/>
            <a:ext cx="5231079" cy="3970318"/>
          </a:xfrm>
          <a:prstGeom prst="rect">
            <a:avLst/>
          </a:prstGeom>
          <a:noFill/>
        </p:spPr>
        <p:txBody>
          <a:bodyPr wrap="square">
            <a:spAutoFit/>
          </a:bodyPr>
          <a:lstStyle/>
          <a:p>
            <a:pPr algn="l" rtl="0" fontAlgn="base"/>
            <a:r>
              <a:rPr lang="en-US" i="0" u="none" strike="noStrike" dirty="0">
                <a:solidFill>
                  <a:srgbClr val="000000"/>
                </a:solidFill>
                <a:effectLst/>
                <a:latin typeface="Calibri" panose="020F0502020204030204" pitchFamily="34" charset="0"/>
                <a:cs typeface="Calibri" panose="020F0502020204030204" pitchFamily="34" charset="0"/>
              </a:rPr>
              <a:t>Although our Accessibility Plan is updated formally every 3 years, it is a working document written by staff, parent/carers, and pupils with any access or medical need.</a:t>
            </a:r>
            <a:r>
              <a:rPr lang="en-US" i="0" dirty="0">
                <a:solidFill>
                  <a:srgbClr val="000000"/>
                </a:solidFill>
                <a:effectLst/>
                <a:latin typeface="Calibri" panose="020F0502020204030204" pitchFamily="34" charset="0"/>
                <a:cs typeface="Calibri" panose="020F0502020204030204" pitchFamily="34" charset="0"/>
              </a:rPr>
              <a:t>​</a:t>
            </a:r>
          </a:p>
          <a:p>
            <a:pPr algn="l" rtl="0" fontAlgn="base"/>
            <a:r>
              <a:rPr lang="en-US" i="0" dirty="0">
                <a:solidFill>
                  <a:srgbClr val="000000"/>
                </a:solidFill>
                <a:effectLst/>
                <a:latin typeface="Calibri" panose="020F0502020204030204" pitchFamily="34" charset="0"/>
                <a:cs typeface="Calibri" panose="020F0502020204030204" pitchFamily="34" charset="0"/>
              </a:rPr>
              <a:t>​</a:t>
            </a:r>
          </a:p>
          <a:p>
            <a:pPr algn="l" rtl="0" fontAlgn="base"/>
            <a:r>
              <a:rPr lang="en-US" dirty="0">
                <a:solidFill>
                  <a:srgbClr val="000000"/>
                </a:solidFill>
                <a:latin typeface="Calibri" panose="020F0502020204030204" pitchFamily="34" charset="0"/>
                <a:cs typeface="Calibri" panose="020F0502020204030204" pitchFamily="34" charset="0"/>
              </a:rPr>
              <a:t>Main teaching buildings have ramp access to allow access to all pupils. Where school buildings have teaching on more than 1 floor a lift is in place to allow access to all pupils.</a:t>
            </a:r>
            <a:r>
              <a:rPr lang="en-US" i="0" u="none" strike="noStrike" dirty="0">
                <a:solidFill>
                  <a:srgbClr val="000000"/>
                </a:solidFill>
                <a:effectLst/>
                <a:latin typeface="Calibri" panose="020F0502020204030204" pitchFamily="34" charset="0"/>
                <a:cs typeface="Calibri" panose="020F0502020204030204" pitchFamily="34" charset="0"/>
              </a:rPr>
              <a:t> This enables all students with any access need to be or to increase their independence in preparation for adulthood post school.</a:t>
            </a:r>
            <a:r>
              <a:rPr lang="en-US" i="0" dirty="0">
                <a:solidFill>
                  <a:srgbClr val="000000"/>
                </a:solidFill>
                <a:effectLst/>
                <a:latin typeface="Calibri" panose="020F0502020204030204" pitchFamily="34" charset="0"/>
                <a:cs typeface="Calibri" panose="020F0502020204030204" pitchFamily="34" charset="0"/>
              </a:rPr>
              <a:t>​</a:t>
            </a:r>
          </a:p>
          <a:p>
            <a:pPr algn="l" rtl="0" fontAlgn="base"/>
            <a:r>
              <a:rPr lang="en-US" i="0" dirty="0">
                <a:solidFill>
                  <a:srgbClr val="000000"/>
                </a:solidFill>
                <a:effectLst/>
                <a:latin typeface="Calibri" panose="020F0502020204030204" pitchFamily="34" charset="0"/>
                <a:cs typeface="Calibri" panose="020F0502020204030204" pitchFamily="34" charset="0"/>
              </a:rPr>
              <a:t>​</a:t>
            </a:r>
          </a:p>
          <a:p>
            <a:pPr algn="l" rtl="0" fontAlgn="base"/>
            <a:r>
              <a:rPr lang="en-US" i="0" u="none" strike="noStrike" dirty="0">
                <a:solidFill>
                  <a:srgbClr val="000000"/>
                </a:solidFill>
                <a:effectLst/>
                <a:latin typeface="Calibri" panose="020F0502020204030204" pitchFamily="34" charset="0"/>
                <a:cs typeface="Calibri" panose="020F0502020204030204" pitchFamily="34" charset="0"/>
              </a:rPr>
              <a:t>Our accessibility plan can be found on our school website.</a:t>
            </a:r>
            <a:endParaRPr lang="en-US" i="0" dirty="0">
              <a:solidFill>
                <a:srgbClr val="000000"/>
              </a:solidFill>
              <a:effectLst/>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B4BA75FA-E581-42A8-2B14-AC046E1554B3}"/>
              </a:ext>
            </a:extLst>
          </p:cNvPr>
          <p:cNvSpPr txBox="1"/>
          <p:nvPr/>
        </p:nvSpPr>
        <p:spPr>
          <a:xfrm>
            <a:off x="3931355" y="5282491"/>
            <a:ext cx="6101644" cy="369332"/>
          </a:xfrm>
          <a:prstGeom prst="rect">
            <a:avLst/>
          </a:prstGeom>
          <a:noFill/>
        </p:spPr>
        <p:txBody>
          <a:bodyPr wrap="square">
            <a:spAutoFit/>
          </a:bodyPr>
          <a:lstStyle/>
          <a:p>
            <a:r>
              <a:rPr lang="en-US" dirty="0">
                <a:hlinkClick r:id="rId5"/>
              </a:rPr>
              <a:t>Policies | Waseley Hills High School</a:t>
            </a:r>
            <a:r>
              <a:rPr lang="en-US" dirty="0"/>
              <a:t> </a:t>
            </a:r>
            <a:endParaRPr lang="en-GB" dirty="0"/>
          </a:p>
        </p:txBody>
      </p:sp>
    </p:spTree>
    <p:extLst>
      <p:ext uri="{BB962C8B-B14F-4D97-AF65-F5344CB8AC3E}">
        <p14:creationId xmlns:p14="http://schemas.microsoft.com/office/powerpoint/2010/main" val="26292349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 y="122790"/>
            <a:ext cx="2937456" cy="2077202"/>
          </a:xfrm>
        </p:spPr>
        <p:txBody>
          <a:bodyPr anchor="ctr">
            <a:normAutofit/>
          </a:bodyPr>
          <a:lstStyle/>
          <a:p>
            <a:r>
              <a:rPr lang="en-GB" sz="2500" dirty="0"/>
              <a:t>How are parents/carers involved in the school? How can I get involved?</a:t>
            </a:r>
          </a:p>
        </p:txBody>
      </p:sp>
      <p:sp>
        <p:nvSpPr>
          <p:cNvPr id="5" name="Rectangle: Rounded Corners 4">
            <a:extLst>
              <a:ext uri="{FF2B5EF4-FFF2-40B4-BE49-F238E27FC236}">
                <a16:creationId xmlns:a16="http://schemas.microsoft.com/office/drawing/2014/main" id="{F0AE3317-5971-4783-9100-C811C12CAE51}"/>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4" name="Content Placeholder 2">
            <a:extLst>
              <a:ext uri="{FF2B5EF4-FFF2-40B4-BE49-F238E27FC236}">
                <a16:creationId xmlns:a16="http://schemas.microsoft.com/office/drawing/2014/main" id="{3652E738-3FAD-2B84-FF4A-8E1AE18C7FD4}"/>
              </a:ext>
            </a:extLst>
          </p:cNvPr>
          <p:cNvSpPr>
            <a:spLocks noGrp="1"/>
          </p:cNvSpPr>
          <p:nvPr/>
        </p:nvSpPr>
        <p:spPr>
          <a:xfrm>
            <a:off x="3038465" y="432162"/>
            <a:ext cx="7426346" cy="6216287"/>
          </a:xfrm>
          <a:prstGeom prst="rect">
            <a:avLst/>
          </a:prstGeom>
        </p:spPr>
        <p:txBody>
          <a:bodyPr vert="horz" lIns="91440" tIns="45720" rIns="91440" bIns="45720" rtlCol="0" anchor="ctr">
            <a:normAutofit lnSpcReduction="10000"/>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buNone/>
            </a:pPr>
            <a:r>
              <a:rPr lang="en-GB" sz="2000" dirty="0">
                <a:latin typeface="Calibri"/>
                <a:ea typeface="+mn-lt"/>
                <a:cs typeface="Calibri"/>
              </a:rPr>
              <a:t>Waseley Hills will provide a key assessment report on progress two to four times a year. Where a student is receiving SEND/EHCP support the SEND Team will be in contact with parent/carers regularly to talk about their young persons' needs and the activities and support they will receive to help them make progress. </a:t>
            </a:r>
            <a:endParaRPr lang="en-US" sz="2000" dirty="0">
              <a:latin typeface="Calibri"/>
              <a:ea typeface="+mn-lt"/>
              <a:cs typeface="Calibri"/>
            </a:endParaRPr>
          </a:p>
          <a:p>
            <a:pPr marL="0" indent="0">
              <a:lnSpc>
                <a:spcPct val="90000"/>
              </a:lnSpc>
              <a:buNone/>
            </a:pPr>
            <a:r>
              <a:rPr lang="en-GB" sz="2000" dirty="0">
                <a:latin typeface="Calibri" panose="020F0502020204030204" pitchFamily="34" charset="0"/>
                <a:ea typeface="+mn-lt"/>
                <a:cs typeface="Calibri" panose="020F0502020204030204" pitchFamily="34" charset="0"/>
              </a:rPr>
              <a:t>Parents/carers are encouraged to share all relevant information as they know their son/daughter/young person the best. These discussions will help us identify the responsibility the parent/carer, student and the school have towards the best statutory outcomes for the student. We hope that these discussions will strengthen the impact of the support we give in school by increasing engagement. </a:t>
            </a:r>
            <a:endParaRPr lang="en-US" sz="2000" dirty="0">
              <a:latin typeface="Calibri" panose="020F0502020204030204" pitchFamily="34" charset="0"/>
              <a:ea typeface="+mn-lt"/>
              <a:cs typeface="Calibri" panose="020F0502020204030204" pitchFamily="34" charset="0"/>
            </a:endParaRPr>
          </a:p>
          <a:p>
            <a:pPr marL="0" indent="0">
              <a:lnSpc>
                <a:spcPct val="90000"/>
              </a:lnSpc>
              <a:buNone/>
            </a:pPr>
            <a:r>
              <a:rPr lang="en-GB" sz="2000" dirty="0">
                <a:latin typeface="Calibri" panose="020F0502020204030204" pitchFamily="34" charset="0"/>
                <a:ea typeface="+mn-lt"/>
                <a:cs typeface="Calibri" panose="020F0502020204030204" pitchFamily="34" charset="0"/>
              </a:rPr>
              <a:t>If we think a student with SEND needs extra support from / referral to outside specialists, parents/carers will always be asked for their signed permission. </a:t>
            </a:r>
            <a:endParaRPr lang="en-US" sz="2000" dirty="0">
              <a:latin typeface="Calibri" panose="020F0502020204030204" pitchFamily="34" charset="0"/>
              <a:ea typeface="+mn-lt"/>
              <a:cs typeface="Calibri" panose="020F0502020204030204" pitchFamily="34" charset="0"/>
            </a:endParaRPr>
          </a:p>
          <a:p>
            <a:pPr marL="0" indent="0">
              <a:lnSpc>
                <a:spcPct val="90000"/>
              </a:lnSpc>
              <a:buNone/>
            </a:pPr>
            <a:r>
              <a:rPr lang="en-GB" sz="2000" dirty="0">
                <a:latin typeface="Calibri"/>
                <a:ea typeface="+mn-lt"/>
                <a:cs typeface="Calibri"/>
              </a:rPr>
              <a:t>Children with SEND who are also Looked After will have meetings in school in relation to their PEP (Personal Education Plan) every term. This is led by the Heads of Year and the Virtual School.</a:t>
            </a:r>
            <a:endParaRPr lang="en-US" sz="2000" dirty="0">
              <a:latin typeface="Calibri" panose="020F0502020204030204" pitchFamily="34" charset="0"/>
              <a:ea typeface="+mn-lt"/>
              <a:cs typeface="Calibri" panose="020F0502020204030204" pitchFamily="34" charset="0"/>
            </a:endParaRPr>
          </a:p>
          <a:p>
            <a:pPr marL="0" indent="0">
              <a:lnSpc>
                <a:spcPct val="90000"/>
              </a:lnSpc>
              <a:buNone/>
            </a:pPr>
            <a:r>
              <a:rPr lang="en-GB" sz="2000" dirty="0">
                <a:latin typeface="Calibri"/>
                <a:ea typeface="Calibri"/>
                <a:cs typeface="Calibri"/>
              </a:rPr>
              <a:t>Coffee morning and workshop invites are sent out where parent/carers are given the chance to be fully involved with discussions and ideas for improvement.</a:t>
            </a:r>
            <a:endParaRPr lang="en-GB" dirty="0"/>
          </a:p>
          <a:p>
            <a:pPr marL="0" indent="0">
              <a:lnSpc>
                <a:spcPct val="90000"/>
              </a:lnSpc>
              <a:buNone/>
            </a:pPr>
            <a:r>
              <a:rPr lang="en-GB" sz="2000" dirty="0">
                <a:latin typeface="Calibri" panose="020F0502020204030204" pitchFamily="34" charset="0"/>
                <a:cs typeface="Calibri" panose="020F0502020204030204" pitchFamily="34" charset="0"/>
              </a:rPr>
              <a:t>To get involved – please just contact the school.</a:t>
            </a:r>
          </a:p>
        </p:txBody>
      </p:sp>
      <p:pic>
        <p:nvPicPr>
          <p:cNvPr id="6" name="Picture 5" descr="Clipart Panda - Free Clipart Images">
            <a:extLst>
              <a:ext uri="{FF2B5EF4-FFF2-40B4-BE49-F238E27FC236}">
                <a16:creationId xmlns:a16="http://schemas.microsoft.com/office/drawing/2014/main" id="{79FFA964-CFBD-0F85-79C3-EE30FA7C83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49357" y="122790"/>
            <a:ext cx="1371193" cy="16833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very Child Needs a Champion SVG Cut File digital file | Etsy">
            <a:extLst>
              <a:ext uri="{FF2B5EF4-FFF2-40B4-BE49-F238E27FC236}">
                <a16:creationId xmlns:a16="http://schemas.microsoft.com/office/drawing/2014/main" id="{59A710AA-77B0-F86C-2E9C-D158D0B4A537}"/>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30807"/>
          <a:stretch/>
        </p:blipFill>
        <p:spPr bwMode="auto">
          <a:xfrm>
            <a:off x="199731" y="4393147"/>
            <a:ext cx="2737725" cy="1648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1774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391" y="329162"/>
            <a:ext cx="3368675" cy="2006247"/>
          </a:xfrm>
        </p:spPr>
        <p:txBody>
          <a:bodyPr anchor="ctr">
            <a:normAutofit/>
          </a:bodyPr>
          <a:lstStyle/>
          <a:p>
            <a:r>
              <a:rPr lang="en-GB" sz="2500" dirty="0"/>
              <a:t>How do children contribute their views about their support and who can help them?</a:t>
            </a:r>
          </a:p>
        </p:txBody>
      </p:sp>
      <p:sp>
        <p:nvSpPr>
          <p:cNvPr id="5" name="Rectangle: Rounded Corners 4">
            <a:extLst>
              <a:ext uri="{FF2B5EF4-FFF2-40B4-BE49-F238E27FC236}">
                <a16:creationId xmlns:a16="http://schemas.microsoft.com/office/drawing/2014/main" id="{0298F8FC-9379-44A8-84E6-4567B359CDEC}"/>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4" name="Content Placeholder 2">
            <a:extLst>
              <a:ext uri="{FF2B5EF4-FFF2-40B4-BE49-F238E27FC236}">
                <a16:creationId xmlns:a16="http://schemas.microsoft.com/office/drawing/2014/main" id="{FE0AFEE5-1F17-4E31-574C-CB9080A05205}"/>
              </a:ext>
            </a:extLst>
          </p:cNvPr>
          <p:cNvSpPr>
            <a:spLocks noGrp="1"/>
          </p:cNvSpPr>
          <p:nvPr/>
        </p:nvSpPr>
        <p:spPr>
          <a:xfrm>
            <a:off x="3218213" y="458904"/>
            <a:ext cx="7731225" cy="5940192"/>
          </a:xfrm>
          <a:prstGeom prst="rect">
            <a:avLst/>
          </a:prstGeom>
        </p:spPr>
        <p:txBody>
          <a:bodyPr vert="horz" lIns="91440" tIns="45720" rIns="91440" bIns="45720" rtlCol="0" anchor="ctr">
            <a:noAutofit/>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buNone/>
            </a:pPr>
            <a:r>
              <a:rPr lang="en-GB" sz="2000" dirty="0">
                <a:latin typeface="Calibri" panose="020F0502020204030204" pitchFamily="34" charset="0"/>
                <a:ea typeface="+mn-lt"/>
                <a:cs typeface="Calibri" panose="020F0502020204030204" pitchFamily="34" charset="0"/>
              </a:rPr>
              <a:t>Students will </a:t>
            </a:r>
            <a:r>
              <a:rPr lang="en-GB" sz="2000" i="1" dirty="0">
                <a:latin typeface="Calibri" panose="020F0502020204030204" pitchFamily="34" charset="0"/>
                <a:ea typeface="+mn-lt"/>
                <a:cs typeface="Calibri" panose="020F0502020204030204" pitchFamily="34" charset="0"/>
              </a:rPr>
              <a:t>always</a:t>
            </a:r>
            <a:r>
              <a:rPr lang="en-GB" sz="2000" dirty="0">
                <a:latin typeface="Calibri" panose="020F0502020204030204" pitchFamily="34" charset="0"/>
                <a:ea typeface="+mn-lt"/>
                <a:cs typeface="Calibri" panose="020F0502020204030204" pitchFamily="34" charset="0"/>
              </a:rPr>
              <a:t> be included in discussions about their needs, targets and progress through ownership of their provision mapping . </a:t>
            </a:r>
            <a:endParaRPr lang="en-US" sz="2000" dirty="0">
              <a:latin typeface="Calibri" panose="020F0502020204030204" pitchFamily="34" charset="0"/>
              <a:ea typeface="+mn-lt"/>
              <a:cs typeface="Calibri" panose="020F0502020204030204" pitchFamily="34" charset="0"/>
            </a:endParaRPr>
          </a:p>
          <a:p>
            <a:pPr marL="0" indent="0">
              <a:lnSpc>
                <a:spcPct val="90000"/>
              </a:lnSpc>
              <a:buNone/>
            </a:pPr>
            <a:r>
              <a:rPr lang="en-GB" sz="2000" dirty="0">
                <a:latin typeface="Calibri" panose="020F0502020204030204" pitchFamily="34" charset="0"/>
                <a:ea typeface="+mn-lt"/>
                <a:cs typeface="Calibri" panose="020F0502020204030204" pitchFamily="34" charset="0"/>
              </a:rPr>
              <a:t>Students with SEND will always have a safe and inclusive area to go to within Waseley Hills if they are not happy or have particular worries or concerns e.g., Form Tutor – HOY, SWOs, SEND Team</a:t>
            </a:r>
          </a:p>
          <a:p>
            <a:pPr marL="0" indent="0">
              <a:lnSpc>
                <a:spcPct val="90000"/>
              </a:lnSpc>
              <a:buNone/>
            </a:pPr>
            <a:r>
              <a:rPr lang="en-GB" sz="2000" dirty="0">
                <a:latin typeface="Calibri" panose="020F0502020204030204" pitchFamily="34" charset="0"/>
                <a:ea typeface="+mn-lt"/>
                <a:cs typeface="Calibri" panose="020F0502020204030204" pitchFamily="34" charset="0"/>
              </a:rPr>
              <a:t>Students with SEND will regularly attend interventions and social sessions in these areas and will know all the staff team very well. Students will always have someone to talk to. This will ensure their views are heard and incorporated into their targets. </a:t>
            </a:r>
            <a:endParaRPr lang="en-US" sz="2000" dirty="0">
              <a:latin typeface="Calibri" panose="020F0502020204030204" pitchFamily="34" charset="0"/>
              <a:ea typeface="+mn-lt"/>
              <a:cs typeface="Calibri" panose="020F0502020204030204" pitchFamily="34" charset="0"/>
            </a:endParaRPr>
          </a:p>
          <a:p>
            <a:pPr marL="0" indent="0">
              <a:lnSpc>
                <a:spcPct val="90000"/>
              </a:lnSpc>
              <a:buNone/>
            </a:pPr>
            <a:r>
              <a:rPr lang="en-GB" sz="2000" dirty="0">
                <a:latin typeface="Calibri" panose="020F0502020204030204" pitchFamily="34" charset="0"/>
                <a:ea typeface="+mn-lt"/>
                <a:cs typeface="Calibri" panose="020F0502020204030204" pitchFamily="34" charset="0"/>
              </a:rPr>
              <a:t>SEND students:</a:t>
            </a:r>
            <a:endParaRPr lang="en-US" sz="2000" dirty="0">
              <a:latin typeface="Calibri" panose="020F0502020204030204" pitchFamily="34" charset="0"/>
              <a:ea typeface="+mn-lt"/>
              <a:cs typeface="Calibri" panose="020F0502020204030204" pitchFamily="34" charset="0"/>
            </a:endParaRPr>
          </a:p>
          <a:p>
            <a:pPr marL="0" indent="0">
              <a:lnSpc>
                <a:spcPct val="90000"/>
              </a:lnSpc>
              <a:buNone/>
            </a:pPr>
            <a:r>
              <a:rPr lang="en-GB" sz="2000" dirty="0">
                <a:latin typeface="Calibri" panose="020F0502020204030204" pitchFamily="34" charset="0"/>
                <a:ea typeface="+mn-lt"/>
                <a:cs typeface="Calibri" panose="020F0502020204030204" pitchFamily="34" charset="0"/>
              </a:rPr>
              <a:t> ➢ Are consulted as student voice is one of the most important decision-making processes. We have an ‘Open Door’ policy for students to speak to staff at any time about policy, process and personalised strategies. </a:t>
            </a:r>
            <a:endParaRPr lang="en-US" sz="2000" dirty="0">
              <a:latin typeface="Calibri" panose="020F0502020204030204" pitchFamily="34" charset="0"/>
              <a:ea typeface="+mn-lt"/>
              <a:cs typeface="Calibri" panose="020F0502020204030204" pitchFamily="34" charset="0"/>
            </a:endParaRPr>
          </a:p>
          <a:p>
            <a:pPr marL="0" indent="0">
              <a:lnSpc>
                <a:spcPct val="90000"/>
              </a:lnSpc>
              <a:buNone/>
            </a:pPr>
            <a:r>
              <a:rPr lang="en-GB" sz="2000" dirty="0">
                <a:latin typeface="Calibri" panose="020F0502020204030204" pitchFamily="34" charset="0"/>
                <a:ea typeface="+mn-lt"/>
                <a:cs typeface="Calibri" panose="020F0502020204030204" pitchFamily="34" charset="0"/>
              </a:rPr>
              <a:t>➢ Will be asked about the accessibility plan for the whole school site</a:t>
            </a:r>
          </a:p>
          <a:p>
            <a:pPr>
              <a:lnSpc>
                <a:spcPct val="90000"/>
              </a:lnSpc>
              <a:buFont typeface="Wingdings" panose="05000000000000000000" pitchFamily="2" charset="2"/>
              <a:buChar char="Ø"/>
            </a:pPr>
            <a:r>
              <a:rPr lang="en-GB" sz="2000" dirty="0">
                <a:latin typeface="Calibri" panose="020F0502020204030204" pitchFamily="34" charset="0"/>
                <a:ea typeface="+mn-lt"/>
                <a:cs typeface="Calibri" panose="020F0502020204030204" pitchFamily="34" charset="0"/>
              </a:rPr>
              <a:t>Development of a SEND school council. </a:t>
            </a:r>
            <a:endParaRPr lang="en-US" sz="2000" dirty="0">
              <a:latin typeface="Calibri" panose="020F0502020204030204" pitchFamily="34" charset="0"/>
              <a:ea typeface="+mn-lt"/>
              <a:cs typeface="Calibri" panose="020F0502020204030204" pitchFamily="34" charset="0"/>
            </a:endParaRPr>
          </a:p>
        </p:txBody>
      </p:sp>
      <p:pic>
        <p:nvPicPr>
          <p:cNvPr id="6" name="Picture 5" descr="Every Child Needs a Champion SVG Cut File digital file | Etsy">
            <a:extLst>
              <a:ext uri="{FF2B5EF4-FFF2-40B4-BE49-F238E27FC236}">
                <a16:creationId xmlns:a16="http://schemas.microsoft.com/office/drawing/2014/main" id="{67615B1B-F1DE-1459-8517-6C60DB28E9C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0807"/>
          <a:stretch/>
        </p:blipFill>
        <p:spPr bwMode="auto">
          <a:xfrm>
            <a:off x="263521" y="4467954"/>
            <a:ext cx="2613469" cy="157340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Clipart Panda - Free Clipart Images">
            <a:extLst>
              <a:ext uri="{FF2B5EF4-FFF2-40B4-BE49-F238E27FC236}">
                <a16:creationId xmlns:a16="http://schemas.microsoft.com/office/drawing/2014/main" id="{52C2AE9D-A201-6A7A-FD93-B80E790054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49357" y="122790"/>
            <a:ext cx="1371193" cy="1683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9667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7800" y="708258"/>
            <a:ext cx="2169932" cy="2836453"/>
          </a:xfrm>
        </p:spPr>
        <p:txBody>
          <a:bodyPr anchor="ctr">
            <a:normAutofit fontScale="90000"/>
          </a:bodyPr>
          <a:lstStyle/>
          <a:p>
            <a:r>
              <a:rPr lang="en-GB" sz="2500" dirty="0"/>
              <a:t>How do children contribute their views about their support and who can help them?</a:t>
            </a:r>
          </a:p>
        </p:txBody>
      </p:sp>
      <p:sp>
        <p:nvSpPr>
          <p:cNvPr id="3" name="Content Placeholder 2"/>
          <p:cNvSpPr>
            <a:spLocks noGrp="1"/>
          </p:cNvSpPr>
          <p:nvPr>
            <p:ph idx="1"/>
          </p:nvPr>
        </p:nvSpPr>
        <p:spPr>
          <a:xfrm>
            <a:off x="2293304" y="400591"/>
            <a:ext cx="7273258" cy="5940192"/>
          </a:xfrm>
        </p:spPr>
        <p:txBody>
          <a:bodyPr vert="horz" lIns="91440" tIns="45720" rIns="91440" bIns="45720" rtlCol="0" anchor="ctr">
            <a:noAutofit/>
          </a:bodyPr>
          <a:lstStyle/>
          <a:p>
            <a:pPr marL="0" indent="0">
              <a:lnSpc>
                <a:spcPct val="90000"/>
              </a:lnSpc>
              <a:buNone/>
            </a:pPr>
            <a:r>
              <a:rPr lang="en-GB" dirty="0">
                <a:solidFill>
                  <a:schemeClr val="tx1"/>
                </a:solidFill>
                <a:latin typeface="Calibri" panose="020F0502020204030204" pitchFamily="34" charset="0"/>
                <a:ea typeface="+mn-lt"/>
                <a:cs typeface="Calibri" panose="020F0502020204030204" pitchFamily="34" charset="0"/>
              </a:rPr>
              <a:t>➢ Can express their preference for the gender of their trusted adult (Achievement Assistant) for their own personal care needs. </a:t>
            </a:r>
            <a:endParaRPr lang="en-US" dirty="0">
              <a:solidFill>
                <a:schemeClr val="tx1"/>
              </a:solidFill>
              <a:latin typeface="Calibri" panose="020F0502020204030204" pitchFamily="34" charset="0"/>
              <a:ea typeface="+mn-lt"/>
              <a:cs typeface="Calibri" panose="020F0502020204030204" pitchFamily="34" charset="0"/>
            </a:endParaRPr>
          </a:p>
          <a:p>
            <a:pPr marL="0" indent="0">
              <a:lnSpc>
                <a:spcPct val="90000"/>
              </a:lnSpc>
              <a:buNone/>
            </a:pPr>
            <a:r>
              <a:rPr lang="en-GB" dirty="0">
                <a:solidFill>
                  <a:schemeClr val="tx1"/>
                </a:solidFill>
                <a:latin typeface="Calibri" panose="020F0502020204030204" pitchFamily="34" charset="0"/>
                <a:ea typeface="+mn-lt"/>
                <a:cs typeface="Calibri" panose="020F0502020204030204" pitchFamily="34" charset="0"/>
              </a:rPr>
              <a:t>➢ Provide student panels for interviews, visits and tours of the school</a:t>
            </a:r>
            <a:endParaRPr lang="en-US" dirty="0">
              <a:solidFill>
                <a:schemeClr val="tx1"/>
              </a:solidFill>
              <a:latin typeface="Calibri" panose="020F0502020204030204" pitchFamily="34" charset="0"/>
              <a:ea typeface="+mn-lt"/>
              <a:cs typeface="Calibri" panose="020F0502020204030204" pitchFamily="34" charset="0"/>
            </a:endParaRPr>
          </a:p>
          <a:p>
            <a:pPr marL="0" indent="0">
              <a:lnSpc>
                <a:spcPct val="90000"/>
              </a:lnSpc>
              <a:buNone/>
            </a:pPr>
            <a:r>
              <a:rPr lang="en-GB" dirty="0">
                <a:solidFill>
                  <a:schemeClr val="tx1"/>
                </a:solidFill>
                <a:latin typeface="Calibri" panose="020F0502020204030204" pitchFamily="34" charset="0"/>
                <a:ea typeface="+mn-lt"/>
                <a:cs typeface="Calibri" panose="020F0502020204030204" pitchFamily="34" charset="0"/>
              </a:rPr>
              <a:t> ➢ Have an opportunity to express their Student Voice prior to and during every EHCP annual review</a:t>
            </a:r>
            <a:endParaRPr lang="en-US" dirty="0">
              <a:solidFill>
                <a:schemeClr val="tx1"/>
              </a:solidFill>
              <a:latin typeface="Calibri" panose="020F0502020204030204" pitchFamily="34" charset="0"/>
              <a:ea typeface="+mn-lt"/>
              <a:cs typeface="Calibri" panose="020F0502020204030204" pitchFamily="34" charset="0"/>
            </a:endParaRPr>
          </a:p>
          <a:p>
            <a:pPr marL="0" indent="0">
              <a:lnSpc>
                <a:spcPct val="90000"/>
              </a:lnSpc>
              <a:buNone/>
            </a:pPr>
            <a:r>
              <a:rPr lang="en-GB" dirty="0">
                <a:solidFill>
                  <a:schemeClr val="tx1"/>
                </a:solidFill>
                <a:latin typeface="Calibri" panose="020F0502020204030204" pitchFamily="34" charset="0"/>
                <a:ea typeface="+mn-lt"/>
                <a:cs typeface="Calibri" panose="020F0502020204030204" pitchFamily="34" charset="0"/>
              </a:rPr>
              <a:t>➢ Are part of whole School Council meetings held each term or as needed. </a:t>
            </a:r>
            <a:endParaRPr lang="en-US" dirty="0">
              <a:solidFill>
                <a:schemeClr val="tx1"/>
              </a:solidFill>
              <a:latin typeface="Calibri" panose="020F0502020204030204" pitchFamily="34" charset="0"/>
              <a:ea typeface="+mn-lt"/>
              <a:cs typeface="Calibri" panose="020F0502020204030204" pitchFamily="34" charset="0"/>
            </a:endParaRPr>
          </a:p>
          <a:p>
            <a:pPr marL="0" indent="0">
              <a:lnSpc>
                <a:spcPct val="90000"/>
              </a:lnSpc>
              <a:buNone/>
            </a:pPr>
            <a:r>
              <a:rPr lang="en-GB" dirty="0">
                <a:solidFill>
                  <a:schemeClr val="tx1"/>
                </a:solidFill>
                <a:latin typeface="Calibri" panose="020F0502020204030204" pitchFamily="34" charset="0"/>
                <a:ea typeface="+mn-lt"/>
                <a:cs typeface="Calibri" panose="020F0502020204030204" pitchFamily="34" charset="0"/>
              </a:rPr>
              <a:t>➢ Are used as guides for visitors on Open Evening every September. </a:t>
            </a:r>
            <a:endParaRPr lang="en-US" dirty="0">
              <a:solidFill>
                <a:schemeClr val="tx1"/>
              </a:solidFill>
              <a:latin typeface="Calibri" panose="020F0502020204030204" pitchFamily="34" charset="0"/>
              <a:ea typeface="+mn-lt"/>
              <a:cs typeface="Calibri" panose="020F0502020204030204" pitchFamily="34" charset="0"/>
            </a:endParaRPr>
          </a:p>
          <a:p>
            <a:pPr marL="0" indent="0">
              <a:lnSpc>
                <a:spcPct val="90000"/>
              </a:lnSpc>
              <a:buNone/>
            </a:pPr>
            <a:r>
              <a:rPr lang="en-GB" dirty="0">
                <a:solidFill>
                  <a:schemeClr val="tx1"/>
                </a:solidFill>
                <a:latin typeface="Calibri" panose="020F0502020204030204" pitchFamily="34" charset="0"/>
                <a:ea typeface="+mn-lt"/>
                <a:cs typeface="Calibri" panose="020F0502020204030204" pitchFamily="34" charset="0"/>
              </a:rPr>
              <a:t>➢ Are talked to by their Form Tutors to talk about progress, achievements and to review any targets </a:t>
            </a:r>
            <a:endParaRPr lang="en-US" dirty="0">
              <a:solidFill>
                <a:schemeClr val="tx1"/>
              </a:solidFill>
              <a:latin typeface="Calibri" panose="020F0502020204030204" pitchFamily="34" charset="0"/>
              <a:ea typeface="+mn-lt"/>
              <a:cs typeface="Calibri" panose="020F0502020204030204" pitchFamily="34" charset="0"/>
            </a:endParaRPr>
          </a:p>
          <a:p>
            <a:pPr marL="0" indent="0">
              <a:lnSpc>
                <a:spcPct val="90000"/>
              </a:lnSpc>
              <a:buNone/>
            </a:pPr>
            <a:r>
              <a:rPr lang="en-GB" dirty="0">
                <a:solidFill>
                  <a:schemeClr val="tx1"/>
                </a:solidFill>
                <a:latin typeface="Calibri" panose="020F0502020204030204" pitchFamily="34" charset="0"/>
                <a:ea typeface="+mn-lt"/>
                <a:cs typeface="Calibri" panose="020F0502020204030204" pitchFamily="34" charset="0"/>
              </a:rPr>
              <a:t>➢ Students will be supported to review their targets on their s.</a:t>
            </a:r>
            <a:endParaRPr lang="en-US" dirty="0">
              <a:solidFill>
                <a:schemeClr val="tx1"/>
              </a:solidFill>
              <a:latin typeface="Calibri" panose="020F0502020204030204" pitchFamily="34" charset="0"/>
              <a:ea typeface="+mn-lt"/>
              <a:cs typeface="Calibri" panose="020F0502020204030204" pitchFamily="34" charset="0"/>
            </a:endParaRPr>
          </a:p>
          <a:p>
            <a:pPr marL="0" indent="0">
              <a:lnSpc>
                <a:spcPct val="90000"/>
              </a:lnSpc>
              <a:buNone/>
            </a:pPr>
            <a:r>
              <a:rPr lang="en-GB" dirty="0">
                <a:solidFill>
                  <a:schemeClr val="tx1"/>
                </a:solidFill>
                <a:latin typeface="Calibri"/>
                <a:ea typeface="+mn-lt"/>
                <a:cs typeface="Calibri"/>
              </a:rPr>
              <a:t>➢ Students with EHCP are set targets in line with their outcomes in these statutory documents that are monitored termly by the SEND Team who are in their classes. Formal review takes place annually </a:t>
            </a:r>
            <a:endParaRPr lang="en-US" dirty="0">
              <a:solidFill>
                <a:schemeClr val="tx1"/>
              </a:solidFill>
              <a:latin typeface="Calibri"/>
              <a:ea typeface="+mn-lt"/>
              <a:cs typeface="Calibri"/>
            </a:endParaRPr>
          </a:p>
          <a:p>
            <a:pPr marL="0" indent="0">
              <a:lnSpc>
                <a:spcPct val="90000"/>
              </a:lnSpc>
              <a:buNone/>
            </a:pPr>
            <a:endParaRPr lang="en-GB" sz="1050" dirty="0">
              <a:cs typeface="Calibri"/>
            </a:endParaRPr>
          </a:p>
        </p:txBody>
      </p:sp>
      <p:sp>
        <p:nvSpPr>
          <p:cNvPr id="5" name="Rectangle: Rounded Corners 4">
            <a:extLst>
              <a:ext uri="{FF2B5EF4-FFF2-40B4-BE49-F238E27FC236}">
                <a16:creationId xmlns:a16="http://schemas.microsoft.com/office/drawing/2014/main" id="{0298F8FC-9379-44A8-84E6-4567B359CDEC}"/>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a:ln w="0"/>
                <a:solidFill>
                  <a:schemeClr val="tx1"/>
                </a:solidFill>
                <a:effectLst>
                  <a:outerShdw blurRad="38100" dist="19050" dir="2700000" algn="tl" rotWithShape="0">
                    <a:schemeClr val="dk1">
                      <a:alpha val="40000"/>
                    </a:schemeClr>
                  </a:outerShdw>
                </a:effectLst>
                <a:hlinkClick r:id="" action="ppaction://noaction"/>
              </a:rPr>
              <a:t>Return to ‘quick links’</a:t>
            </a:r>
            <a:endParaRPr lang="en-GB">
              <a:ln w="0"/>
              <a:solidFill>
                <a:schemeClr val="tx1"/>
              </a:solidFill>
              <a:effectLst>
                <a:outerShdw blurRad="38100" dist="19050" dir="2700000" algn="tl" rotWithShape="0">
                  <a:schemeClr val="dk1">
                    <a:alpha val="40000"/>
                  </a:schemeClr>
                </a:outerShdw>
              </a:effectLst>
            </a:endParaRPr>
          </a:p>
        </p:txBody>
      </p:sp>
      <p:pic>
        <p:nvPicPr>
          <p:cNvPr id="7" name="Picture 6" descr="Every Child Needs a Champion SVG Cut File digital file | Etsy">
            <a:extLst>
              <a:ext uri="{FF2B5EF4-FFF2-40B4-BE49-F238E27FC236}">
                <a16:creationId xmlns:a16="http://schemas.microsoft.com/office/drawing/2014/main" id="{287510EF-0D3D-284C-17A3-3079EDE6B27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30807"/>
          <a:stretch/>
        </p:blipFill>
        <p:spPr bwMode="auto">
          <a:xfrm>
            <a:off x="197800" y="4885411"/>
            <a:ext cx="1958080" cy="145537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Clipart Panda - Free Clipart Images">
            <a:extLst>
              <a:ext uri="{FF2B5EF4-FFF2-40B4-BE49-F238E27FC236}">
                <a16:creationId xmlns:a16="http://schemas.microsoft.com/office/drawing/2014/main" id="{B1F9ED2A-439B-4D26-E60A-06BADA064EC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49357" y="122790"/>
            <a:ext cx="1371193" cy="1683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7110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8063" y="964442"/>
            <a:ext cx="2108396" cy="1278466"/>
          </a:xfrm>
        </p:spPr>
        <p:txBody>
          <a:bodyPr anchor="ctr">
            <a:noAutofit/>
          </a:bodyPr>
          <a:lstStyle/>
          <a:p>
            <a:r>
              <a:rPr lang="en-GB" sz="2500" dirty="0"/>
              <a:t>What specialist services are available or can be accessed by the school?</a:t>
            </a:r>
          </a:p>
        </p:txBody>
      </p:sp>
      <p:sp>
        <p:nvSpPr>
          <p:cNvPr id="3" name="Content Placeholder 2"/>
          <p:cNvSpPr>
            <a:spLocks noGrp="1"/>
          </p:cNvSpPr>
          <p:nvPr>
            <p:ph idx="1"/>
          </p:nvPr>
        </p:nvSpPr>
        <p:spPr/>
        <p:txBody>
          <a:bodyPr anchor="ctr">
            <a:normAutofit/>
          </a:bodyPr>
          <a:lstStyle/>
          <a:p>
            <a:pPr marL="0" indent="0">
              <a:lnSpc>
                <a:spcPct val="90000"/>
              </a:lnSpc>
              <a:buNone/>
            </a:pPr>
            <a:endParaRPr lang="en-GB" sz="1700" dirty="0"/>
          </a:p>
          <a:p>
            <a:pPr marL="0" indent="0">
              <a:lnSpc>
                <a:spcPct val="90000"/>
              </a:lnSpc>
              <a:buNone/>
            </a:pPr>
            <a:endParaRPr lang="en-GB" sz="1700" dirty="0"/>
          </a:p>
          <a:p>
            <a:pPr marL="0" indent="0">
              <a:lnSpc>
                <a:spcPct val="90000"/>
              </a:lnSpc>
              <a:buNone/>
            </a:pPr>
            <a:endParaRPr lang="en-GB" sz="1700" dirty="0"/>
          </a:p>
        </p:txBody>
      </p:sp>
      <p:sp>
        <p:nvSpPr>
          <p:cNvPr id="15" name="Rectangle: Rounded Corners 14">
            <a:extLst>
              <a:ext uri="{FF2B5EF4-FFF2-40B4-BE49-F238E27FC236}">
                <a16:creationId xmlns:a16="http://schemas.microsoft.com/office/drawing/2014/main" id="{FED28ED7-C272-4C1B-B448-D636408B839B}"/>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4" name="TextBox 1">
            <a:extLst>
              <a:ext uri="{FF2B5EF4-FFF2-40B4-BE49-F238E27FC236}">
                <a16:creationId xmlns:a16="http://schemas.microsoft.com/office/drawing/2014/main" id="{9E234234-D0E4-B109-B496-0015FD156907}"/>
              </a:ext>
            </a:extLst>
          </p:cNvPr>
          <p:cNvSpPr txBox="1"/>
          <p:nvPr/>
        </p:nvSpPr>
        <p:spPr>
          <a:xfrm>
            <a:off x="2917998" y="122790"/>
            <a:ext cx="6887543" cy="757130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latin typeface="Calibri" panose="020F0502020204030204" pitchFamily="34" charset="0"/>
                <a:cs typeface="Calibri" panose="020F0502020204030204" pitchFamily="34" charset="0"/>
              </a:rPr>
              <a:t>SENDIASS: </a:t>
            </a:r>
            <a:r>
              <a:rPr lang="en-GB" sz="1600" dirty="0">
                <a:latin typeface="Calibri" panose="020F0502020204030204" pitchFamily="34" charset="0"/>
                <a:ea typeface="+mn-lt"/>
                <a:cs typeface="Calibri" panose="020F0502020204030204" pitchFamily="34" charset="0"/>
              </a:rPr>
              <a:t>Special Educational Needs and Disabilities Information and Support Services</a:t>
            </a:r>
            <a:endParaRPr lang="en-US" sz="1400" dirty="0">
              <a:latin typeface="Calibri" panose="020F0502020204030204" pitchFamily="34" charset="0"/>
              <a:cs typeface="Calibri" panose="020F0502020204030204" pitchFamily="34" charset="0"/>
            </a:endParaRPr>
          </a:p>
          <a:p>
            <a:endParaRPr lang="en-US" sz="1400" dirty="0">
              <a:latin typeface="Calibri" panose="020F0502020204030204" pitchFamily="34" charset="0"/>
              <a:cs typeface="Calibri" panose="020F0502020204030204" pitchFamily="34" charset="0"/>
            </a:endParaRPr>
          </a:p>
          <a:p>
            <a:r>
              <a:rPr lang="en-US" sz="1600" dirty="0">
                <a:latin typeface="Calibri" panose="020F0502020204030204" pitchFamily="34" charset="0"/>
                <a:cs typeface="Calibri" panose="020F0502020204030204" pitchFamily="34" charset="0"/>
              </a:rPr>
              <a:t>SENDIASS Careers Advice and Support </a:t>
            </a:r>
          </a:p>
          <a:p>
            <a:endParaRPr lang="en-US" sz="1600" dirty="0">
              <a:latin typeface="Calibri" panose="020F0502020204030204" pitchFamily="34" charset="0"/>
              <a:cs typeface="Calibri" panose="020F0502020204030204" pitchFamily="34" charset="0"/>
            </a:endParaRPr>
          </a:p>
          <a:p>
            <a:r>
              <a:rPr lang="en-US" sz="1600" dirty="0">
                <a:latin typeface="Calibri" panose="020F0502020204030204" pitchFamily="34" charset="0"/>
                <a:cs typeface="Calibri" panose="020F0502020204030204" pitchFamily="34" charset="0"/>
              </a:rPr>
              <a:t>Umbrella Pathway – Autism Assessment</a:t>
            </a:r>
          </a:p>
          <a:p>
            <a:endParaRPr lang="en-US" sz="1600" dirty="0">
              <a:latin typeface="Calibri" panose="020F0502020204030204" pitchFamily="34" charset="0"/>
              <a:cs typeface="Calibri" panose="020F0502020204030204" pitchFamily="34" charset="0"/>
            </a:endParaRPr>
          </a:p>
          <a:p>
            <a:r>
              <a:rPr lang="en-US" sz="1600" dirty="0">
                <a:latin typeface="Calibri" panose="020F0502020204030204" pitchFamily="34" charset="0"/>
                <a:cs typeface="Calibri" panose="020F0502020204030204" pitchFamily="34" charset="0"/>
              </a:rPr>
              <a:t>Community </a:t>
            </a:r>
            <a:r>
              <a:rPr lang="en-US" sz="1600" dirty="0" err="1">
                <a:latin typeface="Calibri" panose="020F0502020204030204" pitchFamily="34" charset="0"/>
                <a:cs typeface="Calibri" panose="020F0502020204030204" pitchFamily="34" charset="0"/>
              </a:rPr>
              <a:t>Paediatrics</a:t>
            </a:r>
            <a:r>
              <a:rPr lang="en-US" sz="1600" dirty="0">
                <a:latin typeface="Calibri" panose="020F0502020204030204" pitchFamily="34" charset="0"/>
                <a:cs typeface="Calibri" panose="020F0502020204030204" pitchFamily="34" charset="0"/>
              </a:rPr>
              <a:t> – SEMH ADHD Assessment</a:t>
            </a:r>
          </a:p>
          <a:p>
            <a:endParaRPr lang="en-US" sz="1600" dirty="0">
              <a:latin typeface="Calibri" panose="020F0502020204030204" pitchFamily="34" charset="0"/>
              <a:cs typeface="Calibri" panose="020F0502020204030204" pitchFamily="34" charset="0"/>
            </a:endParaRPr>
          </a:p>
          <a:p>
            <a:r>
              <a:rPr lang="en-US" sz="1600" dirty="0">
                <a:latin typeface="Calibri" panose="020F0502020204030204" pitchFamily="34" charset="0"/>
                <a:cs typeface="Calibri" panose="020F0502020204030204" pitchFamily="34" charset="0"/>
              </a:rPr>
              <a:t>Worcestershire Children First </a:t>
            </a:r>
          </a:p>
          <a:p>
            <a:pPr marL="342900" indent="-342900">
              <a:buFont typeface="Arial"/>
              <a:buChar char="•"/>
            </a:pPr>
            <a:r>
              <a:rPr lang="en-US" sz="1600" dirty="0">
                <a:latin typeface="Calibri" panose="020F0502020204030204" pitchFamily="34" charset="0"/>
                <a:cs typeface="Calibri" panose="020F0502020204030204" pitchFamily="34" charset="0"/>
              </a:rPr>
              <a:t>EHCP Assessment and consultation</a:t>
            </a:r>
          </a:p>
          <a:p>
            <a:pPr marL="342900" indent="-342900">
              <a:buFont typeface="Arial"/>
              <a:buChar char="•"/>
            </a:pPr>
            <a:r>
              <a:rPr lang="en-US" sz="1600" dirty="0">
                <a:latin typeface="Calibri" panose="020F0502020204030204" pitchFamily="34" charset="0"/>
                <a:cs typeface="Calibri" panose="020F0502020204030204" pitchFamily="34" charset="0"/>
              </a:rPr>
              <a:t>Educational Psychologist</a:t>
            </a:r>
          </a:p>
          <a:p>
            <a:pPr marL="342900" indent="-342900">
              <a:buFont typeface="Arial"/>
              <a:buChar char="•"/>
            </a:pPr>
            <a:r>
              <a:rPr lang="en-US" sz="1600" dirty="0">
                <a:latin typeface="Calibri" panose="020F0502020204030204" pitchFamily="34" charset="0"/>
                <a:cs typeface="Calibri" panose="020F0502020204030204" pitchFamily="34" charset="0"/>
              </a:rPr>
              <a:t>Complex Communication Team</a:t>
            </a:r>
          </a:p>
          <a:p>
            <a:pPr marL="342900" indent="-342900">
              <a:buFont typeface="Arial"/>
              <a:buChar char="•"/>
            </a:pPr>
            <a:r>
              <a:rPr lang="en-US" sz="1600" dirty="0">
                <a:latin typeface="Calibri" panose="020F0502020204030204" pitchFamily="34" charset="0"/>
                <a:cs typeface="Calibri" panose="020F0502020204030204" pitchFamily="34" charset="0"/>
              </a:rPr>
              <a:t>Visual Impairment Team </a:t>
            </a:r>
          </a:p>
          <a:p>
            <a:pPr marL="342900" indent="-342900">
              <a:buFont typeface="Arial"/>
              <a:buChar char="•"/>
            </a:pPr>
            <a:r>
              <a:rPr lang="en-US" sz="1600" dirty="0">
                <a:latin typeface="Calibri" panose="020F0502020204030204" pitchFamily="34" charset="0"/>
                <a:cs typeface="Calibri" panose="020F0502020204030204" pitchFamily="34" charset="0"/>
              </a:rPr>
              <a:t>Hearing Impairment Team</a:t>
            </a:r>
          </a:p>
          <a:p>
            <a:pPr marL="342900" indent="-342900">
              <a:buFont typeface="Arial"/>
              <a:buChar char="•"/>
            </a:pPr>
            <a:endParaRPr lang="en-US" sz="1600" dirty="0">
              <a:latin typeface="Calibri" panose="020F0502020204030204" pitchFamily="34" charset="0"/>
              <a:cs typeface="Calibri" panose="020F0502020204030204" pitchFamily="34" charset="0"/>
            </a:endParaRPr>
          </a:p>
          <a:p>
            <a:r>
              <a:rPr lang="en-US" sz="1600" dirty="0">
                <a:latin typeface="Calibri" panose="020F0502020204030204" pitchFamily="34" charset="0"/>
                <a:cs typeface="Calibri" panose="020F0502020204030204" pitchFamily="34" charset="0"/>
              </a:rPr>
              <a:t>Independent Educational Psychologists as needed</a:t>
            </a:r>
          </a:p>
          <a:p>
            <a:endParaRPr lang="en-US" sz="1600" dirty="0">
              <a:latin typeface="Calibri" panose="020F0502020204030204" pitchFamily="34" charset="0"/>
              <a:cs typeface="Calibri" panose="020F0502020204030204" pitchFamily="34" charset="0"/>
            </a:endParaRPr>
          </a:p>
          <a:p>
            <a:r>
              <a:rPr lang="en-US" sz="1600" dirty="0">
                <a:latin typeface="Calibri" panose="020F0502020204030204" pitchFamily="34" charset="0"/>
                <a:cs typeface="Calibri" panose="020F0502020204030204" pitchFamily="34" charset="0"/>
              </a:rPr>
              <a:t>CAMHS – Child and Adolescent Mental Health Services.</a:t>
            </a:r>
          </a:p>
          <a:p>
            <a:r>
              <a:rPr lang="en-US" sz="1600" dirty="0">
                <a:latin typeface="Calibri" panose="020F0502020204030204" pitchFamily="34" charset="0"/>
                <a:ea typeface="+mn-lt"/>
                <a:cs typeface="Calibri" panose="020F0502020204030204" pitchFamily="34" charset="0"/>
              </a:rPr>
              <a:t>The Wellbeing and Emotional Support Teams (WEST) in schools service is designed to help children and young people ages 5-18 years access mental health and wellbeing support early on in educational settings</a:t>
            </a:r>
          </a:p>
          <a:p>
            <a:endParaRPr lang="en-US" sz="1600" dirty="0">
              <a:latin typeface="Calibri" panose="020F0502020204030204" pitchFamily="34" charset="0"/>
              <a:ea typeface="+mn-lt"/>
              <a:cs typeface="Calibri" panose="020F0502020204030204" pitchFamily="34" charset="0"/>
            </a:endParaRPr>
          </a:p>
          <a:p>
            <a:r>
              <a:rPr lang="en-US" sz="1600" dirty="0">
                <a:latin typeface="Calibri" panose="020F0502020204030204" pitchFamily="34" charset="0"/>
                <a:ea typeface="+mn-lt"/>
                <a:cs typeface="Calibri" panose="020F0502020204030204" pitchFamily="34" charset="0"/>
              </a:rPr>
              <a:t>BETTER Education Specialists tutoring Service </a:t>
            </a:r>
          </a:p>
          <a:p>
            <a:endParaRPr lang="en-US" sz="1600" dirty="0">
              <a:latin typeface="Calibri" panose="020F0502020204030204" pitchFamily="34" charset="0"/>
              <a:ea typeface="+mn-lt"/>
              <a:cs typeface="Calibri" panose="020F0502020204030204" pitchFamily="34" charset="0"/>
            </a:endParaRPr>
          </a:p>
          <a:p>
            <a:r>
              <a:rPr lang="en-US" sz="1600" dirty="0">
                <a:latin typeface="Calibri" panose="020F0502020204030204" pitchFamily="34" charset="0"/>
                <a:ea typeface="+mn-lt"/>
                <a:cs typeface="Calibri" panose="020F0502020204030204" pitchFamily="34" charset="0"/>
              </a:rPr>
              <a:t>EPE Psychology Team </a:t>
            </a:r>
          </a:p>
          <a:p>
            <a:r>
              <a:rPr lang="en-US" sz="1600" dirty="0">
                <a:latin typeface="Calibri" panose="020F0502020204030204" pitchFamily="34" charset="0"/>
                <a:ea typeface="+mn-lt"/>
                <a:cs typeface="Calibri" panose="020F0502020204030204" pitchFamily="34" charset="0"/>
              </a:rPr>
              <a:t>The Forge ADHD Outreach </a:t>
            </a:r>
            <a:endParaRPr lang="en-US" sz="1600" dirty="0">
              <a:latin typeface="Calibri" panose="020F0502020204030204" pitchFamily="34" charset="0"/>
              <a:cs typeface="Calibri" panose="020F0502020204030204" pitchFamily="34" charset="0"/>
            </a:endParaRPr>
          </a:p>
          <a:p>
            <a:pPr marL="342900" indent="-342900">
              <a:buFont typeface="Arial"/>
              <a:buChar char="•"/>
            </a:pPr>
            <a:endParaRPr lang="en-US" sz="2000" b="1" dirty="0">
              <a:cs typeface="Calibri" panose="020F0502020204030204"/>
            </a:endParaRPr>
          </a:p>
          <a:p>
            <a:pPr marL="342900" indent="-342900">
              <a:buFont typeface="Arial"/>
              <a:buChar char="•"/>
            </a:pPr>
            <a:endParaRPr lang="en-US" sz="2000" b="1" dirty="0">
              <a:cs typeface="Calibri" panose="020F0502020204030204"/>
            </a:endParaRPr>
          </a:p>
        </p:txBody>
      </p:sp>
      <p:pic>
        <p:nvPicPr>
          <p:cNvPr id="10" name="Picture 9" descr="Every Child Needs a Champion SVG Cut File digital file | Etsy">
            <a:extLst>
              <a:ext uri="{FF2B5EF4-FFF2-40B4-BE49-F238E27FC236}">
                <a16:creationId xmlns:a16="http://schemas.microsoft.com/office/drawing/2014/main" id="{EB29C265-4A54-A889-300F-9C0DBB09B3AE}"/>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0807"/>
          <a:stretch/>
        </p:blipFill>
        <p:spPr bwMode="auto">
          <a:xfrm>
            <a:off x="118535" y="4533539"/>
            <a:ext cx="2470404" cy="185597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Clipart Panda - Free Clipart Images">
            <a:extLst>
              <a:ext uri="{FF2B5EF4-FFF2-40B4-BE49-F238E27FC236}">
                <a16:creationId xmlns:a16="http://schemas.microsoft.com/office/drawing/2014/main" id="{F501B984-438F-378B-0DCE-9CCFF1E7F07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49357" y="122790"/>
            <a:ext cx="1371193" cy="1683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710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69263" y="426289"/>
            <a:ext cx="2101933" cy="3355489"/>
          </a:xfrm>
        </p:spPr>
        <p:txBody>
          <a:bodyPr anchor="ctr">
            <a:normAutofit/>
          </a:bodyPr>
          <a:lstStyle/>
          <a:p>
            <a:r>
              <a:rPr lang="en-GB" sz="2500" dirty="0"/>
              <a:t>How will the school prepare and support my child when transferring classes or schools?</a:t>
            </a:r>
          </a:p>
        </p:txBody>
      </p:sp>
      <p:sp>
        <p:nvSpPr>
          <p:cNvPr id="3" name="Content Placeholder 2"/>
          <p:cNvSpPr>
            <a:spLocks noGrp="1"/>
          </p:cNvSpPr>
          <p:nvPr>
            <p:ph idx="4294967295"/>
          </p:nvPr>
        </p:nvSpPr>
        <p:spPr>
          <a:xfrm>
            <a:off x="7572375" y="815975"/>
            <a:ext cx="4619625" cy="5226050"/>
          </a:xfrm>
        </p:spPr>
        <p:txBody>
          <a:bodyPr anchor="ctr">
            <a:normAutofit/>
          </a:bodyPr>
          <a:lstStyle/>
          <a:p>
            <a:pPr marL="0" indent="0">
              <a:lnSpc>
                <a:spcPct val="90000"/>
              </a:lnSpc>
              <a:buNone/>
            </a:pPr>
            <a:endParaRPr lang="en-GB" sz="1500" dirty="0"/>
          </a:p>
          <a:p>
            <a:pPr marL="0" indent="0">
              <a:lnSpc>
                <a:spcPct val="90000"/>
              </a:lnSpc>
              <a:buNone/>
            </a:pPr>
            <a:endParaRPr lang="en-GB" sz="1500" dirty="0"/>
          </a:p>
        </p:txBody>
      </p:sp>
      <p:sp>
        <p:nvSpPr>
          <p:cNvPr id="15" name="Rectangle: Rounded Corners 14">
            <a:extLst>
              <a:ext uri="{FF2B5EF4-FFF2-40B4-BE49-F238E27FC236}">
                <a16:creationId xmlns:a16="http://schemas.microsoft.com/office/drawing/2014/main" id="{DC5CED31-51F2-4BD1-8AAC-8234C50261D3}"/>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4" name="Content Placeholder 2">
            <a:extLst>
              <a:ext uri="{FF2B5EF4-FFF2-40B4-BE49-F238E27FC236}">
                <a16:creationId xmlns:a16="http://schemas.microsoft.com/office/drawing/2014/main" id="{91C68B1E-3F9C-1795-0F13-0CDA4F1AE840}"/>
              </a:ext>
            </a:extLst>
          </p:cNvPr>
          <p:cNvSpPr>
            <a:spLocks noGrp="1"/>
          </p:cNvSpPr>
          <p:nvPr/>
        </p:nvSpPr>
        <p:spPr>
          <a:xfrm>
            <a:off x="2586513" y="744921"/>
            <a:ext cx="7018974" cy="5368159"/>
          </a:xfrm>
          <a:prstGeom prst="rect">
            <a:avLst/>
          </a:prstGeom>
        </p:spPr>
        <p:txBody>
          <a:bodyPr vert="horz" lIns="91440" tIns="45720" rIns="91440" bIns="45720" rtlCol="0" anchor="ctr">
            <a:noAutofit/>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buNone/>
            </a:pPr>
            <a:r>
              <a:rPr lang="en-US" i="1" dirty="0">
                <a:latin typeface="Calibri" panose="020F0502020204030204" pitchFamily="34" charset="0"/>
                <a:cs typeface="Calibri" panose="020F0502020204030204" pitchFamily="34" charset="0"/>
              </a:rPr>
              <a:t>Transition is a part of life for all learners. Waseley Hills  works with schools, colleges, universities and other settings to support students through positive transitions  from one educational setting to another/ phases of education and in preparing for adulthood. </a:t>
            </a:r>
            <a:endParaRPr lang="en-GB" i="1" dirty="0">
              <a:latin typeface="Calibri" panose="020F0502020204030204" pitchFamily="34" charset="0"/>
              <a:cs typeface="Calibri" panose="020F0502020204030204" pitchFamily="34" charset="0"/>
            </a:endParaRPr>
          </a:p>
          <a:p>
            <a:pPr>
              <a:lnSpc>
                <a:spcPct val="90000"/>
              </a:lnSpc>
              <a:buFont typeface="Wingdings" charset="2"/>
              <a:buChar char="Ø"/>
            </a:pPr>
            <a:r>
              <a:rPr lang="en-US" dirty="0">
                <a:latin typeface="Calibri" panose="020F0502020204030204" pitchFamily="34" charset="0"/>
                <a:cs typeface="Calibri" panose="020F0502020204030204" pitchFamily="34" charset="0"/>
              </a:rPr>
              <a:t>If your child is moving from primary to high school, we will work with the SENDCo and class teacher/transition lead at their primary school to ensure that we understand your child’s needs and can plan for them when they move to us. Sometimes we will attend annual review meetings at primary schools and specialist service / professionals’ meetings to help us gather all the relevant information. We will also arrange extra visits to Waseley Hills to help with your child’s transition, and a specific SEND transition day is also held. </a:t>
            </a:r>
            <a:endParaRPr lang="en-GB" dirty="0">
              <a:latin typeface="Calibri" panose="020F0502020204030204" pitchFamily="34" charset="0"/>
              <a:cs typeface="Calibri" panose="020F0502020204030204" pitchFamily="34" charset="0"/>
            </a:endParaRPr>
          </a:p>
          <a:p>
            <a:pPr>
              <a:lnSpc>
                <a:spcPct val="90000"/>
              </a:lnSpc>
              <a:buFont typeface="Wingdings" charset="2"/>
              <a:buChar char="Ø"/>
            </a:pPr>
            <a:r>
              <a:rPr lang="en-US" dirty="0">
                <a:latin typeface="Calibri" panose="020F0502020204030204" pitchFamily="34" charset="0"/>
                <a:cs typeface="Calibri" panose="020F0502020204030204" pitchFamily="34" charset="0"/>
              </a:rPr>
              <a:t>As students approach the end of their time at Waseley Hills, we work with them to ensure they have high aspirations about employment, College courses and higher/further education, independent living and participation in society. Discussions about students’ futures will focus on what they want to achieve and the best way we can support them. Helping them consider the right post-16 option is part of this planning. University visits are also arranged</a:t>
            </a:r>
            <a:endParaRPr lang="en-GB" dirty="0">
              <a:latin typeface="Calibri" panose="020F0502020204030204" pitchFamily="34" charset="0"/>
              <a:cs typeface="Calibri" panose="020F0502020204030204" pitchFamily="34" charset="0"/>
            </a:endParaRPr>
          </a:p>
          <a:p>
            <a:pPr>
              <a:lnSpc>
                <a:spcPct val="90000"/>
              </a:lnSpc>
              <a:buClr>
                <a:srgbClr val="BF0000"/>
              </a:buClr>
            </a:pPr>
            <a:r>
              <a:rPr lang="en-US" dirty="0">
                <a:latin typeface="Calibri" panose="020F0502020204030204" pitchFamily="34" charset="0"/>
                <a:ea typeface="+mn-lt"/>
                <a:cs typeface="Calibri" panose="020F0502020204030204" pitchFamily="34" charset="0"/>
              </a:rPr>
              <a:t>Arrange/assist work experience / work-based placement &amp; assist with travel arrangements if required</a:t>
            </a:r>
            <a:endParaRPr lang="en-US" dirty="0">
              <a:latin typeface="Calibri" panose="020F0502020204030204" pitchFamily="34" charset="0"/>
              <a:cs typeface="Calibri" panose="020F0502020204030204" pitchFamily="34" charset="0"/>
            </a:endParaRPr>
          </a:p>
        </p:txBody>
      </p:sp>
      <p:pic>
        <p:nvPicPr>
          <p:cNvPr id="5" name="Picture 4" descr="Every Child Needs a Champion SVG Cut File digital file | Etsy">
            <a:extLst>
              <a:ext uri="{FF2B5EF4-FFF2-40B4-BE49-F238E27FC236}">
                <a16:creationId xmlns:a16="http://schemas.microsoft.com/office/drawing/2014/main" id="{71B04C0A-3485-6AA9-05C0-373FC01A0333}"/>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0807"/>
          <a:stretch/>
        </p:blipFill>
        <p:spPr bwMode="auto">
          <a:xfrm>
            <a:off x="177771" y="4725449"/>
            <a:ext cx="2237292" cy="170626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Clipart Panda - Free Clipart Images">
            <a:extLst>
              <a:ext uri="{FF2B5EF4-FFF2-40B4-BE49-F238E27FC236}">
                <a16:creationId xmlns:a16="http://schemas.microsoft.com/office/drawing/2014/main" id="{3F095A41-D930-1F15-A840-DF183885276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49357" y="122790"/>
            <a:ext cx="1371193" cy="1683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2650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609600"/>
            <a:ext cx="3843338" cy="5545138"/>
          </a:xfrm>
        </p:spPr>
        <p:txBody>
          <a:bodyPr anchor="ctr">
            <a:normAutofit/>
          </a:bodyPr>
          <a:lstStyle/>
          <a:p>
            <a:r>
              <a:rPr lang="en-GB" dirty="0">
                <a:solidFill>
                  <a:schemeClr val="bg1"/>
                </a:solidFill>
              </a:rPr>
              <a:t>Who can I contact for further information or to complain about SEND issues?</a:t>
            </a:r>
          </a:p>
        </p:txBody>
      </p:sp>
      <p:sp>
        <p:nvSpPr>
          <p:cNvPr id="3" name="Content Placeholder 2"/>
          <p:cNvSpPr>
            <a:spLocks noGrp="1"/>
          </p:cNvSpPr>
          <p:nvPr>
            <p:ph idx="4294967295"/>
          </p:nvPr>
        </p:nvSpPr>
        <p:spPr>
          <a:xfrm>
            <a:off x="6681788" y="609600"/>
            <a:ext cx="5510212" cy="5545138"/>
          </a:xfrm>
        </p:spPr>
        <p:txBody>
          <a:bodyPr anchor="ctr">
            <a:normAutofit/>
          </a:bodyPr>
          <a:lstStyle/>
          <a:p>
            <a:pPr marL="0" indent="0">
              <a:buNone/>
            </a:pPr>
            <a:endParaRPr lang="en-GB" dirty="0">
              <a:solidFill>
                <a:srgbClr val="FFFFFF"/>
              </a:solidFill>
            </a:endParaRPr>
          </a:p>
          <a:p>
            <a:pPr marL="0" indent="0">
              <a:buNone/>
            </a:pPr>
            <a:endParaRPr lang="en-GB" dirty="0">
              <a:solidFill>
                <a:srgbClr val="FFFFFF"/>
              </a:solidFill>
            </a:endParaRPr>
          </a:p>
        </p:txBody>
      </p:sp>
      <p:sp>
        <p:nvSpPr>
          <p:cNvPr id="30" name="Rectangle: Rounded Corners 29">
            <a:extLst>
              <a:ext uri="{FF2B5EF4-FFF2-40B4-BE49-F238E27FC236}">
                <a16:creationId xmlns:a16="http://schemas.microsoft.com/office/drawing/2014/main" id="{508EF7F8-58CD-4147-93F9-BFB9C31DA1BC}"/>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BAF6451D-83D9-EDF8-D8D3-340DD42A8A12}"/>
              </a:ext>
            </a:extLst>
          </p:cNvPr>
          <p:cNvSpPr txBox="1"/>
          <p:nvPr/>
        </p:nvSpPr>
        <p:spPr>
          <a:xfrm>
            <a:off x="4562976" y="469866"/>
            <a:ext cx="6103916" cy="4524315"/>
          </a:xfrm>
          <a:prstGeom prst="rect">
            <a:avLst/>
          </a:prstGeom>
          <a:noFill/>
        </p:spPr>
        <p:txBody>
          <a:bodyPr wrap="square">
            <a:spAutoFit/>
          </a:bodyPr>
          <a:lstStyle/>
          <a:p>
            <a:pPr algn="l" rtl="0" fontAlgn="base"/>
            <a:r>
              <a:rPr lang="en-US" b="1" i="0" u="none" strike="noStrike" dirty="0">
                <a:solidFill>
                  <a:srgbClr val="000000"/>
                </a:solidFill>
                <a:effectLst/>
                <a:latin typeface="Calibri" panose="020F0502020204030204" pitchFamily="34" charset="0"/>
              </a:rPr>
              <a:t>Dealing with complaints: a copy of the Complaints Policy is available on the school website.</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US" b="0" i="0" u="none" strike="noStrike" dirty="0">
                <a:solidFill>
                  <a:srgbClr val="0070C0"/>
                </a:solidFill>
                <a:effectLst/>
                <a:latin typeface="Calibri" panose="020F0502020204030204" pitchFamily="34" charset="0"/>
              </a:rPr>
              <a:t> </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US" b="1" i="0" u="none" strike="noStrike" dirty="0">
                <a:solidFill>
                  <a:srgbClr val="000000"/>
                </a:solidFill>
                <a:effectLst/>
                <a:latin typeface="Calibri" panose="020F0502020204030204" pitchFamily="34" charset="0"/>
              </a:rPr>
              <a:t>➢ If a parent/carer wishes to complain about the SEND provision or the policy, they should in the first instance, raise it with the SENDCo / HLTA's, who will try to resolve the situation. </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US" b="1" i="0" u="none" strike="noStrike" dirty="0">
                <a:solidFill>
                  <a:srgbClr val="000000"/>
                </a:solidFill>
                <a:effectLst/>
                <a:latin typeface="Calibri" panose="020F0502020204030204" pitchFamily="34" charset="0"/>
              </a:rPr>
              <a:t>➢ If the issue can’t be resolved within 10 working days, the parent can submit a formal complaint to the Principal / Chair of Governors in writing or in any other accessible format. The Principal will reply within 10 working days. </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US" b="1" i="0" u="none" strike="noStrike" dirty="0">
                <a:solidFill>
                  <a:srgbClr val="000000"/>
                </a:solidFill>
                <a:effectLst/>
                <a:latin typeface="Calibri" panose="020F0502020204030204" pitchFamily="34" charset="0"/>
              </a:rPr>
              <a:t>➢ Any issues that remain unresolved at this stage will be managed according to the school’s Complaints Policy. This is available from the school website.</a:t>
            </a:r>
            <a:endParaRPr lang="en-US" b="0" i="0" dirty="0">
              <a:solidFill>
                <a:srgbClr val="000000"/>
              </a:solidFill>
              <a:effectLst/>
              <a:latin typeface="Segoe UI" panose="020B0502040204020203" pitchFamily="34" charset="0"/>
            </a:endParaRPr>
          </a:p>
        </p:txBody>
      </p:sp>
      <p:sp>
        <p:nvSpPr>
          <p:cNvPr id="9" name="TextBox 8">
            <a:extLst>
              <a:ext uri="{FF2B5EF4-FFF2-40B4-BE49-F238E27FC236}">
                <a16:creationId xmlns:a16="http://schemas.microsoft.com/office/drawing/2014/main" id="{68078E3A-0412-D7A7-4E9A-13E24AB55471}"/>
              </a:ext>
            </a:extLst>
          </p:cNvPr>
          <p:cNvSpPr txBox="1"/>
          <p:nvPr/>
        </p:nvSpPr>
        <p:spPr>
          <a:xfrm>
            <a:off x="4557910" y="4994181"/>
            <a:ext cx="6197600" cy="369332"/>
          </a:xfrm>
          <a:prstGeom prst="rect">
            <a:avLst/>
          </a:prstGeom>
          <a:noFill/>
        </p:spPr>
        <p:txBody>
          <a:bodyPr wrap="square">
            <a:spAutoFit/>
          </a:bodyPr>
          <a:lstStyle/>
          <a:p>
            <a:r>
              <a:rPr lang="en-US" dirty="0">
                <a:hlinkClick r:id="rId3"/>
              </a:rPr>
              <a:t>Policies | Waseley Hills High School</a:t>
            </a:r>
            <a:r>
              <a:rPr lang="en-US" dirty="0"/>
              <a:t> </a:t>
            </a:r>
            <a:endParaRPr lang="en-GB" dirty="0"/>
          </a:p>
        </p:txBody>
      </p:sp>
    </p:spTree>
    <p:extLst>
      <p:ext uri="{BB962C8B-B14F-4D97-AF65-F5344CB8AC3E}">
        <p14:creationId xmlns:p14="http://schemas.microsoft.com/office/powerpoint/2010/main" val="1587620723"/>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3376"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133042"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24631"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6597"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5488"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7655"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4821"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Freeform: Shape 25">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2154" y="-8467"/>
            <a:ext cx="7109846"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677334" y="609599"/>
            <a:ext cx="3594863" cy="5545667"/>
          </a:xfrm>
        </p:spPr>
        <p:txBody>
          <a:bodyPr anchor="ctr">
            <a:normAutofit/>
          </a:bodyPr>
          <a:lstStyle/>
          <a:p>
            <a:r>
              <a:rPr lang="en-GB" dirty="0">
                <a:solidFill>
                  <a:schemeClr val="bg1"/>
                </a:solidFill>
              </a:rPr>
              <a:t>The Local Offer</a:t>
            </a:r>
          </a:p>
        </p:txBody>
      </p:sp>
      <p:sp>
        <p:nvSpPr>
          <p:cNvPr id="15" name="Rectangle: Rounded Corners 14">
            <a:extLst>
              <a:ext uri="{FF2B5EF4-FFF2-40B4-BE49-F238E27FC236}">
                <a16:creationId xmlns:a16="http://schemas.microsoft.com/office/drawing/2014/main" id="{92EC5071-ACE4-4E8E-806F-40C1B2AB3F6F}"/>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72C2B6E4-0369-BEFC-13BE-85D594A9AAC8}"/>
              </a:ext>
            </a:extLst>
          </p:cNvPr>
          <p:cNvSpPr txBox="1"/>
          <p:nvPr/>
        </p:nvSpPr>
        <p:spPr>
          <a:xfrm>
            <a:off x="5851084" y="644113"/>
            <a:ext cx="6101644" cy="1200329"/>
          </a:xfrm>
          <a:prstGeom prst="rect">
            <a:avLst/>
          </a:prstGeom>
          <a:solidFill>
            <a:schemeClr val="accent3">
              <a:lumMod val="40000"/>
              <a:lumOff val="60000"/>
            </a:schemeClr>
          </a:solidFill>
        </p:spPr>
        <p:txBody>
          <a:bodyPr wrap="square">
            <a:spAutoFit/>
          </a:bodyPr>
          <a:lstStyle/>
          <a:p>
            <a:r>
              <a:rPr lang="en-GB" dirty="0">
                <a:solidFill>
                  <a:srgbClr val="3EBBF0"/>
                </a:solidFill>
                <a:hlinkClick r:id="rId3">
                  <a:extLst>
                    <a:ext uri="{A12FA001-AC4F-418D-AE19-62706E023703}">
                      <ahyp:hlinkClr xmlns:ahyp="http://schemas.microsoft.com/office/drawing/2018/hyperlinkcolor" val="tx"/>
                    </a:ext>
                  </a:extLst>
                </a:hlinkClick>
              </a:rPr>
              <a:t>For pupils who reside within Worcester please use the link below to access Worcester’s Local Offer: </a:t>
            </a:r>
          </a:p>
          <a:p>
            <a:endParaRPr lang="en-GB" dirty="0">
              <a:solidFill>
                <a:srgbClr val="3EBBF0"/>
              </a:solidFill>
              <a:hlinkClick r:id="rId3">
                <a:extLst>
                  <a:ext uri="{A12FA001-AC4F-418D-AE19-62706E023703}">
                    <ahyp:hlinkClr xmlns:ahyp="http://schemas.microsoft.com/office/drawing/2018/hyperlinkcolor" val="tx"/>
                  </a:ext>
                </a:extLst>
              </a:hlinkClick>
            </a:endParaRPr>
          </a:p>
          <a:p>
            <a:r>
              <a:rPr lang="en-GB" dirty="0">
                <a:solidFill>
                  <a:schemeClr val="bg1"/>
                </a:solidFill>
                <a:hlinkClick r:id="rId3">
                  <a:extLst>
                    <a:ext uri="{A12FA001-AC4F-418D-AE19-62706E023703}">
                      <ahyp:hlinkClr xmlns:ahyp="http://schemas.microsoft.com/office/drawing/2018/hyperlinkcolor" val="tx"/>
                    </a:ext>
                  </a:extLst>
                </a:hlinkClick>
              </a:rPr>
              <a:t>SEND Local Offer | Worcestershire County Council</a:t>
            </a:r>
            <a:endParaRPr lang="en-GB" dirty="0">
              <a:solidFill>
                <a:schemeClr val="bg1"/>
              </a:solidFill>
            </a:endParaRPr>
          </a:p>
        </p:txBody>
      </p:sp>
      <p:sp>
        <p:nvSpPr>
          <p:cNvPr id="11" name="TextBox 10">
            <a:extLst>
              <a:ext uri="{FF2B5EF4-FFF2-40B4-BE49-F238E27FC236}">
                <a16:creationId xmlns:a16="http://schemas.microsoft.com/office/drawing/2014/main" id="{8F8C7163-5BE9-9068-B841-4E1F95D42705}"/>
              </a:ext>
            </a:extLst>
          </p:cNvPr>
          <p:cNvSpPr txBox="1"/>
          <p:nvPr/>
        </p:nvSpPr>
        <p:spPr>
          <a:xfrm>
            <a:off x="5851084" y="2731234"/>
            <a:ext cx="6101644" cy="2585323"/>
          </a:xfrm>
          <a:prstGeom prst="rect">
            <a:avLst/>
          </a:prstGeom>
          <a:solidFill>
            <a:srgbClr val="92D050"/>
          </a:solidFill>
        </p:spPr>
        <p:txBody>
          <a:bodyPr wrap="square">
            <a:spAutoFit/>
          </a:bodyPr>
          <a:lstStyle/>
          <a:p>
            <a:r>
              <a:rPr lang="en-GB" dirty="0">
                <a:solidFill>
                  <a:srgbClr val="3EBBF0"/>
                </a:solidFill>
                <a:hlinkClick r:id="rId4">
                  <a:extLst>
                    <a:ext uri="{A12FA001-AC4F-418D-AE19-62706E023703}">
                      <ahyp:hlinkClr xmlns:ahyp="http://schemas.microsoft.com/office/drawing/2018/hyperlinkcolor" val="tx"/>
                    </a:ext>
                  </a:extLst>
                </a:hlinkClick>
              </a:rPr>
              <a:t>For pupils who reside within Birmingham please use the link below to access Birmingham’s Local Offer: </a:t>
            </a:r>
          </a:p>
          <a:p>
            <a:endParaRPr lang="en-GB" dirty="0">
              <a:solidFill>
                <a:srgbClr val="3EBBF0"/>
              </a:solidFill>
              <a:hlinkClick r:id="rId4">
                <a:extLst>
                  <a:ext uri="{A12FA001-AC4F-418D-AE19-62706E023703}">
                    <ahyp:hlinkClr xmlns:ahyp="http://schemas.microsoft.com/office/drawing/2018/hyperlinkcolor" val="tx"/>
                  </a:ext>
                </a:extLst>
              </a:hlinkClick>
            </a:endParaRPr>
          </a:p>
          <a:p>
            <a:r>
              <a:rPr lang="en-GB" dirty="0">
                <a:solidFill>
                  <a:schemeClr val="bg1"/>
                </a:solidFill>
                <a:hlinkClick r:id="rId4">
                  <a:extLst>
                    <a:ext uri="{A12FA001-AC4F-418D-AE19-62706E023703}">
                      <ahyp:hlinkClr xmlns:ahyp="http://schemas.microsoft.com/office/drawing/2018/hyperlinkcolor" val="tx"/>
                    </a:ext>
                  </a:extLst>
                </a:hlinkClick>
              </a:rPr>
              <a:t>Local Offer Birmingham | SEND Advice, support and Information</a:t>
            </a:r>
            <a:endParaRPr lang="en-GB" dirty="0">
              <a:solidFill>
                <a:schemeClr val="bg1"/>
              </a:solidFill>
            </a:endParaRPr>
          </a:p>
          <a:p>
            <a:endParaRPr lang="en-GB" dirty="0">
              <a:solidFill>
                <a:schemeClr val="bg1"/>
              </a:solidFill>
            </a:endParaRPr>
          </a:p>
          <a:p>
            <a:r>
              <a:rPr lang="en-GB" dirty="0">
                <a:solidFill>
                  <a:schemeClr val="bg1"/>
                </a:solidFill>
              </a:rPr>
              <a:t>Please note as Waseley Hills, being a Worcester School, can not access all services outlined within the Birmingham </a:t>
            </a:r>
            <a:r>
              <a:rPr lang="en-GB" dirty="0" err="1">
                <a:solidFill>
                  <a:schemeClr val="bg1"/>
                </a:solidFill>
              </a:rPr>
              <a:t>Senar</a:t>
            </a:r>
            <a:r>
              <a:rPr lang="en-GB" dirty="0">
                <a:solidFill>
                  <a:schemeClr val="bg1"/>
                </a:solidFill>
              </a:rPr>
              <a:t> Local Offer.  </a:t>
            </a:r>
          </a:p>
        </p:txBody>
      </p:sp>
      <p:sp>
        <p:nvSpPr>
          <p:cNvPr id="17" name="TextBox 16">
            <a:extLst>
              <a:ext uri="{FF2B5EF4-FFF2-40B4-BE49-F238E27FC236}">
                <a16:creationId xmlns:a16="http://schemas.microsoft.com/office/drawing/2014/main" id="{D19D446E-94E2-213A-A815-56BB5BDA0FDE}"/>
              </a:ext>
            </a:extLst>
          </p:cNvPr>
          <p:cNvSpPr txBox="1"/>
          <p:nvPr/>
        </p:nvSpPr>
        <p:spPr>
          <a:xfrm>
            <a:off x="5848321" y="1892223"/>
            <a:ext cx="6101644" cy="369332"/>
          </a:xfrm>
          <a:prstGeom prst="rect">
            <a:avLst/>
          </a:prstGeom>
          <a:solidFill>
            <a:schemeClr val="accent3">
              <a:lumMod val="40000"/>
              <a:lumOff val="60000"/>
            </a:schemeClr>
          </a:solidFill>
        </p:spPr>
        <p:txBody>
          <a:bodyPr wrap="square">
            <a:spAutoFit/>
          </a:bodyPr>
          <a:lstStyle/>
          <a:p>
            <a:r>
              <a:rPr lang="en-GB" dirty="0">
                <a:solidFill>
                  <a:schemeClr val="bg1"/>
                </a:solidFill>
              </a:rPr>
              <a:t> </a:t>
            </a:r>
            <a:r>
              <a:rPr lang="en-GB" dirty="0">
                <a:solidFill>
                  <a:schemeClr val="bg1"/>
                </a:solidFill>
                <a:hlinkClick r:id="rId5"/>
              </a:rPr>
              <a:t>https://www.youtube.com/watch?v=LyEo2FySJiQ</a:t>
            </a:r>
            <a:r>
              <a:rPr lang="en-GB" dirty="0">
                <a:solidFill>
                  <a:schemeClr val="bg1"/>
                </a:solidFill>
              </a:rPr>
              <a:t> </a:t>
            </a:r>
          </a:p>
        </p:txBody>
      </p:sp>
    </p:spTree>
    <p:extLst>
      <p:ext uri="{BB962C8B-B14F-4D97-AF65-F5344CB8AC3E}">
        <p14:creationId xmlns:p14="http://schemas.microsoft.com/office/powerpoint/2010/main" val="1815753418"/>
      </p:ext>
    </p:extLst>
  </p:cSld>
  <p:clrMapOvr>
    <a:overrideClrMapping bg1="dk1" tx1="lt1" bg2="dk2" tx2="lt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3376"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133042"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24631"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6597"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5488"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7655"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4821"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Shape 27">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2154" y="-8467"/>
            <a:ext cx="7109846"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677334" y="609599"/>
            <a:ext cx="3843375" cy="5545667"/>
          </a:xfrm>
        </p:spPr>
        <p:txBody>
          <a:bodyPr anchor="ctr">
            <a:normAutofit/>
          </a:bodyPr>
          <a:lstStyle/>
          <a:p>
            <a:r>
              <a:rPr lang="en-GB" dirty="0">
                <a:solidFill>
                  <a:schemeClr val="bg1"/>
                </a:solidFill>
              </a:rPr>
              <a:t>School Contact details:</a:t>
            </a:r>
          </a:p>
        </p:txBody>
      </p:sp>
      <p:sp>
        <p:nvSpPr>
          <p:cNvPr id="15" name="Rectangle: Rounded Corners 14">
            <a:extLst>
              <a:ext uri="{FF2B5EF4-FFF2-40B4-BE49-F238E27FC236}">
                <a16:creationId xmlns:a16="http://schemas.microsoft.com/office/drawing/2014/main" id="{21C76C80-4038-4714-A554-6B411A983DF1}"/>
              </a:ext>
            </a:extLst>
          </p:cNvPr>
          <p:cNvSpPr/>
          <p:nvPr/>
        </p:nvSpPr>
        <p:spPr>
          <a:xfrm>
            <a:off x="10134600" y="6041362"/>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pic>
        <p:nvPicPr>
          <p:cNvPr id="4" name="Picture 3">
            <a:extLst>
              <a:ext uri="{FF2B5EF4-FFF2-40B4-BE49-F238E27FC236}">
                <a16:creationId xmlns:a16="http://schemas.microsoft.com/office/drawing/2014/main" id="{D1DDDDF7-60FF-B1F9-6D57-5B2328F9A58F}"/>
              </a:ext>
            </a:extLst>
          </p:cNvPr>
          <p:cNvPicPr>
            <a:picLocks noChangeAspect="1"/>
          </p:cNvPicPr>
          <p:nvPr/>
        </p:nvPicPr>
        <p:blipFill rotWithShape="1">
          <a:blip r:embed="rId3"/>
          <a:srcRect l="36019" t="25350" r="16875" b="28066"/>
          <a:stretch/>
        </p:blipFill>
        <p:spPr>
          <a:xfrm>
            <a:off x="5119375" y="415528"/>
            <a:ext cx="6687528" cy="3720041"/>
          </a:xfrm>
          <a:prstGeom prst="rect">
            <a:avLst/>
          </a:prstGeom>
        </p:spPr>
      </p:pic>
      <p:sp>
        <p:nvSpPr>
          <p:cNvPr id="7" name="TextBox 6">
            <a:extLst>
              <a:ext uri="{FF2B5EF4-FFF2-40B4-BE49-F238E27FC236}">
                <a16:creationId xmlns:a16="http://schemas.microsoft.com/office/drawing/2014/main" id="{3FF8A502-E06E-08EA-DA72-6E36074DDA4A}"/>
              </a:ext>
            </a:extLst>
          </p:cNvPr>
          <p:cNvSpPr txBox="1"/>
          <p:nvPr/>
        </p:nvSpPr>
        <p:spPr>
          <a:xfrm>
            <a:off x="5090514" y="4144036"/>
            <a:ext cx="5154045" cy="2031325"/>
          </a:xfrm>
          <a:prstGeom prst="rect">
            <a:avLst/>
          </a:prstGeom>
          <a:solidFill>
            <a:schemeClr val="accent2">
              <a:lumMod val="40000"/>
              <a:lumOff val="60000"/>
            </a:schemeClr>
          </a:solidFill>
        </p:spPr>
        <p:txBody>
          <a:bodyPr wrap="square" lIns="91440" tIns="45720" rIns="91440" bIns="45720" anchor="t">
            <a:spAutoFit/>
          </a:bodyPr>
          <a:lstStyle/>
          <a:p>
            <a:r>
              <a:rPr lang="en-GB" b="0" i="0" dirty="0">
                <a:solidFill>
                  <a:srgbClr val="333333"/>
                </a:solidFill>
                <a:effectLst/>
                <a:latin typeface="Varela Round" panose="020B0604020202020204" pitchFamily="2" charset="-79"/>
                <a:cs typeface="Varela Round" panose="020B0604020202020204" pitchFamily="2" charset="-79"/>
              </a:rPr>
              <a:t> Telephone : </a:t>
            </a:r>
            <a:r>
              <a:rPr lang="en-GB" b="1" i="0" dirty="0">
                <a:solidFill>
                  <a:srgbClr val="333333"/>
                </a:solidFill>
                <a:effectLst/>
                <a:latin typeface="Varela Round" panose="020B0604020202020204" pitchFamily="2" charset="-79"/>
                <a:cs typeface="Varela Round" panose="020B0604020202020204" pitchFamily="2" charset="-79"/>
              </a:rPr>
              <a:t>0121 453 5211</a:t>
            </a:r>
          </a:p>
          <a:p>
            <a:endParaRPr lang="en-GB" b="1" dirty="0">
              <a:solidFill>
                <a:srgbClr val="333333"/>
              </a:solidFill>
              <a:latin typeface="Varela Round" panose="020B0604020202020204" pitchFamily="2" charset="-79"/>
              <a:cs typeface="Varela Round" panose="020B0604020202020204" pitchFamily="2" charset="-79"/>
            </a:endParaRPr>
          </a:p>
          <a:p>
            <a:r>
              <a:rPr lang="en-GB" b="1" i="0" dirty="0">
                <a:solidFill>
                  <a:srgbClr val="333333"/>
                </a:solidFill>
                <a:effectLst/>
                <a:latin typeface="Varela Round" panose="020B0604020202020204" pitchFamily="2" charset="-79"/>
                <a:cs typeface="Varela Round" panose="020B0604020202020204" pitchFamily="2" charset="-79"/>
              </a:rPr>
              <a:t>Website: </a:t>
            </a:r>
            <a:r>
              <a:rPr lang="en-GB" dirty="0">
                <a:solidFill>
                  <a:srgbClr val="7030A0"/>
                </a:solidFill>
                <a:hlinkClick r:id="rId4">
                  <a:extLst>
                    <a:ext uri="{A12FA001-AC4F-418D-AE19-62706E023703}">
                      <ahyp:hlinkClr xmlns:ahyp="http://schemas.microsoft.com/office/drawing/2018/hyperlinkcolor" val="tx"/>
                    </a:ext>
                  </a:extLst>
                </a:hlinkClick>
              </a:rPr>
              <a:t>Waseley Hills High School</a:t>
            </a:r>
            <a:endParaRPr lang="en-GB" b="1" i="0" dirty="0">
              <a:solidFill>
                <a:srgbClr val="7030A0"/>
              </a:solidFill>
              <a:effectLst/>
              <a:latin typeface="Varela Round" panose="020B0604020202020204" pitchFamily="2" charset="-79"/>
              <a:cs typeface="Varela Round" panose="020B0604020202020204" pitchFamily="2" charset="-79"/>
            </a:endParaRPr>
          </a:p>
          <a:p>
            <a:endParaRPr lang="en-GB" b="1" dirty="0">
              <a:solidFill>
                <a:srgbClr val="333333"/>
              </a:solidFill>
              <a:latin typeface="Varela Round" panose="020B0604020202020204" pitchFamily="2" charset="-79"/>
              <a:cs typeface="Varela Round" panose="020B0604020202020204" pitchFamily="2" charset="-79"/>
            </a:endParaRPr>
          </a:p>
          <a:p>
            <a:r>
              <a:rPr lang="en-GB" b="1" dirty="0">
                <a:solidFill>
                  <a:srgbClr val="333333"/>
                </a:solidFill>
                <a:latin typeface="Varela Round"/>
                <a:cs typeface="Varela Round"/>
              </a:rPr>
              <a:t>SENDCo email: </a:t>
            </a:r>
          </a:p>
          <a:p>
            <a:r>
              <a:rPr lang="en-GB" b="1" dirty="0">
                <a:solidFill>
                  <a:srgbClr val="333333"/>
                </a:solidFill>
                <a:latin typeface="Varela Round"/>
                <a:cs typeface="Varela Round"/>
              </a:rPr>
              <a:t>acraciun@waseleyhills.worcs.sch.co.uk</a:t>
            </a:r>
            <a:endParaRPr lang="en-GB" b="1" u="sng" dirty="0">
              <a:solidFill>
                <a:srgbClr val="9454C3"/>
              </a:solidFill>
              <a:latin typeface="Varela Round"/>
              <a:cs typeface="Varela Round"/>
            </a:endParaRPr>
          </a:p>
          <a:p>
            <a:endParaRPr lang="en-GB" dirty="0"/>
          </a:p>
        </p:txBody>
      </p:sp>
    </p:spTree>
    <p:extLst>
      <p:ext uri="{BB962C8B-B14F-4D97-AF65-F5344CB8AC3E}">
        <p14:creationId xmlns:p14="http://schemas.microsoft.com/office/powerpoint/2010/main" val="855646239"/>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3376"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133042"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24631"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6597"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5488"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7655"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4821"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Freeform: Shape 25">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2154" y="-8467"/>
            <a:ext cx="7109846"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369373" y="609599"/>
            <a:ext cx="3843375" cy="2618814"/>
          </a:xfrm>
        </p:spPr>
        <p:txBody>
          <a:bodyPr anchor="ctr">
            <a:normAutofit/>
          </a:bodyPr>
          <a:lstStyle/>
          <a:p>
            <a:r>
              <a:rPr lang="en-GB" dirty="0">
                <a:solidFill>
                  <a:schemeClr val="accent2">
                    <a:lumMod val="75000"/>
                  </a:schemeClr>
                </a:solidFill>
              </a:rPr>
              <a:t>What other support services can help me?</a:t>
            </a:r>
          </a:p>
        </p:txBody>
      </p:sp>
      <p:sp>
        <p:nvSpPr>
          <p:cNvPr id="17" name="Rectangle: Rounded Corners 16">
            <a:extLst>
              <a:ext uri="{FF2B5EF4-FFF2-40B4-BE49-F238E27FC236}">
                <a16:creationId xmlns:a16="http://schemas.microsoft.com/office/drawing/2014/main" id="{C32E5167-9570-4574-8DA0-3C76766C027E}"/>
              </a:ext>
            </a:extLst>
          </p:cNvPr>
          <p:cNvSpPr/>
          <p:nvPr/>
        </p:nvSpPr>
        <p:spPr>
          <a:xfrm>
            <a:off x="10134600" y="6227630"/>
            <a:ext cx="1885950" cy="607088"/>
          </a:xfrm>
          <a:prstGeom prst="roundRect">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hlinkClick r:id="rId2" action="ppaction://hlinksldjump"/>
              </a:rPr>
              <a:t>Return to ‘quick links’</a:t>
            </a:r>
            <a:endParaRPr lang="en-GB" dirty="0">
              <a:ln w="0"/>
              <a:solidFill>
                <a:schemeClr val="tx1"/>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B9641C50-0DB4-D84E-5378-F3C7B70E7B4C}"/>
              </a:ext>
            </a:extLst>
          </p:cNvPr>
          <p:cNvSpPr txBox="1"/>
          <p:nvPr/>
        </p:nvSpPr>
        <p:spPr>
          <a:xfrm>
            <a:off x="5379355" y="657251"/>
            <a:ext cx="6101644" cy="646331"/>
          </a:xfrm>
          <a:prstGeom prst="rect">
            <a:avLst/>
          </a:prstGeom>
          <a:solidFill>
            <a:schemeClr val="accent2">
              <a:lumMod val="20000"/>
              <a:lumOff val="80000"/>
            </a:schemeClr>
          </a:solidFill>
        </p:spPr>
        <p:txBody>
          <a:bodyPr wrap="square">
            <a:spAutoFit/>
          </a:bodyPr>
          <a:lstStyle/>
          <a:p>
            <a:r>
              <a:rPr lang="en-GB" dirty="0">
                <a:hlinkClick r:id="rId3"/>
              </a:rPr>
              <a:t>Get There | Worcestershire County Council</a:t>
            </a:r>
            <a:r>
              <a:rPr lang="en-GB" dirty="0"/>
              <a:t> </a:t>
            </a:r>
            <a:r>
              <a:rPr lang="en-GB" dirty="0">
                <a:solidFill>
                  <a:schemeClr val="bg1"/>
                </a:solidFill>
              </a:rPr>
              <a:t>Information and guidance for 16-25 year olds</a:t>
            </a:r>
          </a:p>
        </p:txBody>
      </p:sp>
      <p:sp>
        <p:nvSpPr>
          <p:cNvPr id="7" name="TextBox 6">
            <a:extLst>
              <a:ext uri="{FF2B5EF4-FFF2-40B4-BE49-F238E27FC236}">
                <a16:creationId xmlns:a16="http://schemas.microsoft.com/office/drawing/2014/main" id="{1E20F3BF-F135-BFFE-A5D2-892AA7D9E2D6}"/>
              </a:ext>
            </a:extLst>
          </p:cNvPr>
          <p:cNvSpPr txBox="1"/>
          <p:nvPr/>
        </p:nvSpPr>
        <p:spPr>
          <a:xfrm>
            <a:off x="5383417" y="1500047"/>
            <a:ext cx="6101644" cy="369332"/>
          </a:xfrm>
          <a:prstGeom prst="rect">
            <a:avLst/>
          </a:prstGeom>
          <a:solidFill>
            <a:schemeClr val="accent6">
              <a:lumMod val="40000"/>
              <a:lumOff val="60000"/>
            </a:schemeClr>
          </a:solidFill>
        </p:spPr>
        <p:txBody>
          <a:bodyPr wrap="square">
            <a:spAutoFit/>
          </a:bodyPr>
          <a:lstStyle/>
          <a:p>
            <a:r>
              <a:rPr lang="en-GB" dirty="0">
                <a:hlinkClick r:id="rId4"/>
              </a:rPr>
              <a:t>Better Health - NHS (www.nhs.uk)</a:t>
            </a:r>
            <a:endParaRPr lang="en-GB" dirty="0"/>
          </a:p>
        </p:txBody>
      </p:sp>
      <p:sp>
        <p:nvSpPr>
          <p:cNvPr id="11" name="TextBox 10">
            <a:extLst>
              <a:ext uri="{FF2B5EF4-FFF2-40B4-BE49-F238E27FC236}">
                <a16:creationId xmlns:a16="http://schemas.microsoft.com/office/drawing/2014/main" id="{B556D5DF-C12D-7DDA-FA9B-505CED7F176A}"/>
              </a:ext>
            </a:extLst>
          </p:cNvPr>
          <p:cNvSpPr txBox="1"/>
          <p:nvPr/>
        </p:nvSpPr>
        <p:spPr>
          <a:xfrm>
            <a:off x="5379355" y="2095570"/>
            <a:ext cx="6101644" cy="369332"/>
          </a:xfrm>
          <a:prstGeom prst="rect">
            <a:avLst/>
          </a:prstGeom>
          <a:solidFill>
            <a:schemeClr val="accent2">
              <a:lumMod val="20000"/>
              <a:lumOff val="80000"/>
            </a:schemeClr>
          </a:solidFill>
        </p:spPr>
        <p:txBody>
          <a:bodyPr wrap="square">
            <a:spAutoFit/>
          </a:bodyPr>
          <a:lstStyle/>
          <a:p>
            <a:r>
              <a:rPr lang="en-GB" dirty="0">
                <a:hlinkClick r:id="rId5"/>
              </a:rPr>
              <a:t>Every Mind Matters - NHS (www.nhs.uk)</a:t>
            </a:r>
            <a:endParaRPr lang="en-GB" dirty="0"/>
          </a:p>
        </p:txBody>
      </p:sp>
      <p:sp>
        <p:nvSpPr>
          <p:cNvPr id="15" name="TextBox 14">
            <a:extLst>
              <a:ext uri="{FF2B5EF4-FFF2-40B4-BE49-F238E27FC236}">
                <a16:creationId xmlns:a16="http://schemas.microsoft.com/office/drawing/2014/main" id="{FBEC691E-CB14-E742-D28B-80BC972BD8C7}"/>
              </a:ext>
            </a:extLst>
          </p:cNvPr>
          <p:cNvSpPr txBox="1"/>
          <p:nvPr/>
        </p:nvSpPr>
        <p:spPr>
          <a:xfrm>
            <a:off x="5377092" y="2694621"/>
            <a:ext cx="6101644" cy="369332"/>
          </a:xfrm>
          <a:prstGeom prst="rect">
            <a:avLst/>
          </a:prstGeom>
          <a:solidFill>
            <a:schemeClr val="accent6">
              <a:lumMod val="20000"/>
              <a:lumOff val="80000"/>
            </a:schemeClr>
          </a:solidFill>
        </p:spPr>
        <p:txBody>
          <a:bodyPr wrap="square">
            <a:spAutoFit/>
          </a:bodyPr>
          <a:lstStyle/>
          <a:p>
            <a:r>
              <a:rPr lang="en-GB" dirty="0">
                <a:hlinkClick r:id="rId6"/>
              </a:rPr>
              <a:t>Worcestershire Here4YOUth - </a:t>
            </a:r>
            <a:r>
              <a:rPr lang="en-GB" dirty="0" err="1">
                <a:hlinkClick r:id="rId6"/>
              </a:rPr>
              <a:t>Cranstoun</a:t>
            </a:r>
            <a:endParaRPr lang="en-GB" dirty="0"/>
          </a:p>
        </p:txBody>
      </p:sp>
      <p:sp>
        <p:nvSpPr>
          <p:cNvPr id="21" name="TextBox 20">
            <a:extLst>
              <a:ext uri="{FF2B5EF4-FFF2-40B4-BE49-F238E27FC236}">
                <a16:creationId xmlns:a16="http://schemas.microsoft.com/office/drawing/2014/main" id="{AFA97B45-8F86-23E5-D556-619C83EF08F5}"/>
              </a:ext>
            </a:extLst>
          </p:cNvPr>
          <p:cNvSpPr txBox="1"/>
          <p:nvPr/>
        </p:nvSpPr>
        <p:spPr>
          <a:xfrm>
            <a:off x="5377092" y="3228413"/>
            <a:ext cx="6101644" cy="369332"/>
          </a:xfrm>
          <a:prstGeom prst="rect">
            <a:avLst/>
          </a:prstGeom>
          <a:solidFill>
            <a:schemeClr val="accent4">
              <a:lumMod val="20000"/>
              <a:lumOff val="80000"/>
            </a:schemeClr>
          </a:solidFill>
        </p:spPr>
        <p:txBody>
          <a:bodyPr wrap="square">
            <a:spAutoFit/>
          </a:bodyPr>
          <a:lstStyle/>
          <a:p>
            <a:r>
              <a:rPr lang="en-GB" dirty="0" err="1">
                <a:hlinkClick r:id="rId7"/>
              </a:rPr>
              <a:t>Kooth</a:t>
            </a:r>
            <a:endParaRPr lang="en-GB" dirty="0"/>
          </a:p>
        </p:txBody>
      </p:sp>
      <p:sp>
        <p:nvSpPr>
          <p:cNvPr id="25" name="TextBox 24">
            <a:extLst>
              <a:ext uri="{FF2B5EF4-FFF2-40B4-BE49-F238E27FC236}">
                <a16:creationId xmlns:a16="http://schemas.microsoft.com/office/drawing/2014/main" id="{E0C42332-5777-7A35-0586-867990AA3866}"/>
              </a:ext>
            </a:extLst>
          </p:cNvPr>
          <p:cNvSpPr txBox="1"/>
          <p:nvPr/>
        </p:nvSpPr>
        <p:spPr>
          <a:xfrm>
            <a:off x="5354580" y="3800662"/>
            <a:ext cx="6101644" cy="369332"/>
          </a:xfrm>
          <a:prstGeom prst="rect">
            <a:avLst/>
          </a:prstGeom>
          <a:solidFill>
            <a:schemeClr val="accent3">
              <a:lumMod val="20000"/>
              <a:lumOff val="80000"/>
            </a:schemeClr>
          </a:solidFill>
        </p:spPr>
        <p:txBody>
          <a:bodyPr wrap="square">
            <a:spAutoFit/>
          </a:bodyPr>
          <a:lstStyle/>
          <a:p>
            <a:r>
              <a:rPr lang="en-GB" dirty="0">
                <a:hlinkClick r:id="rId8"/>
              </a:rPr>
              <a:t>Suicide prevention | Worcestershire County Council</a:t>
            </a:r>
            <a:endParaRPr lang="en-GB" dirty="0"/>
          </a:p>
        </p:txBody>
      </p:sp>
      <p:sp>
        <p:nvSpPr>
          <p:cNvPr id="28" name="TextBox 27">
            <a:extLst>
              <a:ext uri="{FF2B5EF4-FFF2-40B4-BE49-F238E27FC236}">
                <a16:creationId xmlns:a16="http://schemas.microsoft.com/office/drawing/2014/main" id="{C96C5217-8181-B221-F886-03F108B86E02}"/>
              </a:ext>
            </a:extLst>
          </p:cNvPr>
          <p:cNvSpPr txBox="1"/>
          <p:nvPr/>
        </p:nvSpPr>
        <p:spPr>
          <a:xfrm>
            <a:off x="5377092" y="4332696"/>
            <a:ext cx="6101644" cy="369332"/>
          </a:xfrm>
          <a:prstGeom prst="rect">
            <a:avLst/>
          </a:prstGeom>
          <a:solidFill>
            <a:schemeClr val="accent4">
              <a:lumMod val="20000"/>
              <a:lumOff val="80000"/>
            </a:schemeClr>
          </a:solidFill>
        </p:spPr>
        <p:txBody>
          <a:bodyPr wrap="square">
            <a:spAutoFit/>
          </a:bodyPr>
          <a:lstStyle/>
          <a:p>
            <a:r>
              <a:rPr lang="en-GB" dirty="0">
                <a:hlinkClick r:id="rId9"/>
              </a:rPr>
              <a:t>Careers Portal (skills4worcestershire.co.uk)</a:t>
            </a:r>
            <a:endParaRPr lang="en-GB" dirty="0"/>
          </a:p>
        </p:txBody>
      </p:sp>
      <p:sp>
        <p:nvSpPr>
          <p:cNvPr id="32" name="TextBox 31">
            <a:extLst>
              <a:ext uri="{FF2B5EF4-FFF2-40B4-BE49-F238E27FC236}">
                <a16:creationId xmlns:a16="http://schemas.microsoft.com/office/drawing/2014/main" id="{591ABC21-9504-5E20-4959-7983ED31C66E}"/>
              </a:ext>
            </a:extLst>
          </p:cNvPr>
          <p:cNvSpPr txBox="1"/>
          <p:nvPr/>
        </p:nvSpPr>
        <p:spPr>
          <a:xfrm>
            <a:off x="5363047" y="4801456"/>
            <a:ext cx="6101644" cy="646331"/>
          </a:xfrm>
          <a:prstGeom prst="rect">
            <a:avLst/>
          </a:prstGeom>
          <a:solidFill>
            <a:schemeClr val="accent4">
              <a:lumMod val="20000"/>
              <a:lumOff val="80000"/>
            </a:schemeClr>
          </a:solidFill>
        </p:spPr>
        <p:txBody>
          <a:bodyPr wrap="square">
            <a:spAutoFit/>
          </a:bodyPr>
          <a:lstStyle/>
          <a:p>
            <a:r>
              <a:rPr lang="en-GB" dirty="0">
                <a:hlinkClick r:id="rId10"/>
              </a:rPr>
              <a:t>Worcestershire Apprenticeships (worcsapprenticeships.org.uk)</a:t>
            </a:r>
            <a:endParaRPr lang="en-GB" dirty="0"/>
          </a:p>
        </p:txBody>
      </p:sp>
      <p:sp>
        <p:nvSpPr>
          <p:cNvPr id="34" name="TextBox 33">
            <a:extLst>
              <a:ext uri="{FF2B5EF4-FFF2-40B4-BE49-F238E27FC236}">
                <a16:creationId xmlns:a16="http://schemas.microsoft.com/office/drawing/2014/main" id="{644BF222-53A7-15D9-8B65-71F48B70F6AA}"/>
              </a:ext>
            </a:extLst>
          </p:cNvPr>
          <p:cNvSpPr txBox="1"/>
          <p:nvPr/>
        </p:nvSpPr>
        <p:spPr>
          <a:xfrm>
            <a:off x="5330602" y="5525649"/>
            <a:ext cx="6101644" cy="646331"/>
          </a:xfrm>
          <a:prstGeom prst="rect">
            <a:avLst/>
          </a:prstGeom>
          <a:solidFill>
            <a:schemeClr val="tx1">
              <a:lumMod val="95000"/>
            </a:schemeClr>
          </a:solidFill>
        </p:spPr>
        <p:txBody>
          <a:bodyPr wrap="square">
            <a:spAutoFit/>
          </a:bodyPr>
          <a:lstStyle/>
          <a:p>
            <a:r>
              <a:rPr lang="en-US" dirty="0">
                <a:hlinkClick r:id="rId11"/>
              </a:rPr>
              <a:t>Careers advice and guidance | Worcestershire County Council</a:t>
            </a:r>
            <a:endParaRPr lang="en-GB" dirty="0"/>
          </a:p>
        </p:txBody>
      </p:sp>
      <p:sp>
        <p:nvSpPr>
          <p:cNvPr id="36" name="TextBox 35">
            <a:extLst>
              <a:ext uri="{FF2B5EF4-FFF2-40B4-BE49-F238E27FC236}">
                <a16:creationId xmlns:a16="http://schemas.microsoft.com/office/drawing/2014/main" id="{00988655-C44C-6EF8-C4E5-F8018DB18FDC}"/>
              </a:ext>
            </a:extLst>
          </p:cNvPr>
          <p:cNvSpPr txBox="1"/>
          <p:nvPr/>
        </p:nvSpPr>
        <p:spPr>
          <a:xfrm>
            <a:off x="426833" y="3179622"/>
            <a:ext cx="4388814" cy="369332"/>
          </a:xfrm>
          <a:prstGeom prst="rect">
            <a:avLst/>
          </a:prstGeom>
          <a:solidFill>
            <a:schemeClr val="accent4">
              <a:lumMod val="60000"/>
              <a:lumOff val="40000"/>
            </a:schemeClr>
          </a:solidFill>
        </p:spPr>
        <p:txBody>
          <a:bodyPr wrap="square">
            <a:spAutoFit/>
          </a:bodyPr>
          <a:lstStyle/>
          <a:p>
            <a:r>
              <a:rPr lang="en-GB" dirty="0">
                <a:hlinkClick r:id="rId12"/>
              </a:rPr>
              <a:t>National Autistic Society (autism.org.uk)</a:t>
            </a:r>
            <a:endParaRPr lang="en-GB" dirty="0"/>
          </a:p>
        </p:txBody>
      </p:sp>
      <p:sp>
        <p:nvSpPr>
          <p:cNvPr id="38" name="TextBox 37">
            <a:extLst>
              <a:ext uri="{FF2B5EF4-FFF2-40B4-BE49-F238E27FC236}">
                <a16:creationId xmlns:a16="http://schemas.microsoft.com/office/drawing/2014/main" id="{7A33B9F6-E5CA-FEEE-C1E0-37F884CB2188}"/>
              </a:ext>
            </a:extLst>
          </p:cNvPr>
          <p:cNvSpPr txBox="1"/>
          <p:nvPr/>
        </p:nvSpPr>
        <p:spPr>
          <a:xfrm>
            <a:off x="370712" y="3800662"/>
            <a:ext cx="3659421" cy="369332"/>
          </a:xfrm>
          <a:prstGeom prst="rect">
            <a:avLst/>
          </a:prstGeom>
          <a:solidFill>
            <a:schemeClr val="accent3">
              <a:lumMod val="20000"/>
              <a:lumOff val="80000"/>
            </a:schemeClr>
          </a:solidFill>
        </p:spPr>
        <p:txBody>
          <a:bodyPr wrap="square">
            <a:spAutoFit/>
          </a:bodyPr>
          <a:lstStyle/>
          <a:p>
            <a:r>
              <a:rPr lang="en-GB" dirty="0">
                <a:hlinkClick r:id="rId13"/>
              </a:rPr>
              <a:t>ADHD Foundation</a:t>
            </a:r>
            <a:endParaRPr lang="en-GB" dirty="0"/>
          </a:p>
        </p:txBody>
      </p:sp>
      <p:sp>
        <p:nvSpPr>
          <p:cNvPr id="40" name="TextBox 39">
            <a:extLst>
              <a:ext uri="{FF2B5EF4-FFF2-40B4-BE49-F238E27FC236}">
                <a16:creationId xmlns:a16="http://schemas.microsoft.com/office/drawing/2014/main" id="{DD13B47C-6BB4-9296-AFB2-1F42B0E4E364}"/>
              </a:ext>
            </a:extLst>
          </p:cNvPr>
          <p:cNvSpPr txBox="1"/>
          <p:nvPr/>
        </p:nvSpPr>
        <p:spPr>
          <a:xfrm>
            <a:off x="407467" y="4327930"/>
            <a:ext cx="3476248" cy="369332"/>
          </a:xfrm>
          <a:prstGeom prst="rect">
            <a:avLst/>
          </a:prstGeom>
          <a:solidFill>
            <a:schemeClr val="tx1">
              <a:lumMod val="95000"/>
            </a:schemeClr>
          </a:solidFill>
        </p:spPr>
        <p:txBody>
          <a:bodyPr wrap="square">
            <a:spAutoFit/>
          </a:bodyPr>
          <a:lstStyle/>
          <a:p>
            <a:r>
              <a:rPr lang="en-GB" dirty="0">
                <a:hlinkClick r:id="rId14"/>
              </a:rPr>
              <a:t>The Dyslexia-</a:t>
            </a:r>
            <a:r>
              <a:rPr lang="en-GB" dirty="0" err="1">
                <a:hlinkClick r:id="rId14"/>
              </a:rPr>
              <a:t>SpLD</a:t>
            </a:r>
            <a:r>
              <a:rPr lang="en-GB" dirty="0">
                <a:hlinkClick r:id="rId14"/>
              </a:rPr>
              <a:t> Trust - Home</a:t>
            </a:r>
            <a:endParaRPr lang="en-GB" dirty="0"/>
          </a:p>
        </p:txBody>
      </p:sp>
      <p:sp>
        <p:nvSpPr>
          <p:cNvPr id="42" name="TextBox 41">
            <a:extLst>
              <a:ext uri="{FF2B5EF4-FFF2-40B4-BE49-F238E27FC236}">
                <a16:creationId xmlns:a16="http://schemas.microsoft.com/office/drawing/2014/main" id="{1F553120-C0DD-1E45-4ED6-189AC8F8A863}"/>
              </a:ext>
            </a:extLst>
          </p:cNvPr>
          <p:cNvSpPr txBox="1"/>
          <p:nvPr/>
        </p:nvSpPr>
        <p:spPr>
          <a:xfrm>
            <a:off x="319103" y="4907582"/>
            <a:ext cx="3476247" cy="369332"/>
          </a:xfrm>
          <a:prstGeom prst="rect">
            <a:avLst/>
          </a:prstGeom>
          <a:solidFill>
            <a:schemeClr val="accent1">
              <a:lumMod val="20000"/>
              <a:lumOff val="80000"/>
            </a:schemeClr>
          </a:solidFill>
        </p:spPr>
        <p:txBody>
          <a:bodyPr wrap="square">
            <a:spAutoFit/>
          </a:bodyPr>
          <a:lstStyle/>
          <a:p>
            <a:r>
              <a:rPr lang="en-GB" dirty="0">
                <a:hlinkClick r:id="rId15"/>
              </a:rPr>
              <a:t>SEMH advice and strategies</a:t>
            </a:r>
            <a:endParaRPr lang="en-GB" dirty="0"/>
          </a:p>
        </p:txBody>
      </p:sp>
    </p:spTree>
    <p:extLst>
      <p:ext uri="{BB962C8B-B14F-4D97-AF65-F5344CB8AC3E}">
        <p14:creationId xmlns:p14="http://schemas.microsoft.com/office/powerpoint/2010/main" val="220966512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FA7A8E2A7D7734395F8F461A3A862E7" ma:contentTypeVersion="19" ma:contentTypeDescription="Create a new document." ma:contentTypeScope="" ma:versionID="e309098578c280501f4820f57165d27d">
  <xsd:schema xmlns:xsd="http://www.w3.org/2001/XMLSchema" xmlns:xs="http://www.w3.org/2001/XMLSchema" xmlns:p="http://schemas.microsoft.com/office/2006/metadata/properties" xmlns:ns2="9e448069-79f3-4ad7-b9b3-409927b56bc4" xmlns:ns3="c6cb6c50-0ee8-4175-b8a3-e2bf00a19e54" targetNamespace="http://schemas.microsoft.com/office/2006/metadata/properties" ma:root="true" ma:fieldsID="d02fb2deba3afb26605fa25482e75d7f" ns2:_="" ns3:_="">
    <xsd:import namespace="9e448069-79f3-4ad7-b9b3-409927b56bc4"/>
    <xsd:import namespace="c6cb6c50-0ee8-4175-b8a3-e2bf00a19e54"/>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3:SharedWithUsers" minOccurs="0"/>
                <xsd:element ref="ns3:SharedWithDetails" minOccurs="0"/>
                <xsd:element ref="ns2:MediaServiceLocation" minOccurs="0"/>
                <xsd:element ref="ns2:_Flow_SignoffStatu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448069-79f3-4ad7-b9b3-409927b56b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_Flow_SignoffStatus" ma:index="21" nillable="true" ma:displayName="Sign-off status" ma:internalName="Sign_x002d_off_x0020_status">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cb6c50-0ee8-4175-b8a3-e2bf00a19e54"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82de4c7a-574d-49b8-bfdf-dd95e5852508}" ma:internalName="TaxCatchAll" ma:showField="CatchAllData" ma:web="c6cb6c50-0ee8-4175-b8a3-e2bf00a19e5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documentManagement>
    <TaxCatchAll xmlns="c6cb6c50-0ee8-4175-b8a3-e2bf00a19e54" xsi:nil="true"/>
    <lcf76f155ced4ddcb4097134ff3c332f xmlns="9e448069-79f3-4ad7-b9b3-409927b56bc4">
      <Terms xmlns="http://schemas.microsoft.com/office/infopath/2007/PartnerControls"/>
    </lcf76f155ced4ddcb4097134ff3c332f>
    <_Flow_SignoffStatus xmlns="9e448069-79f3-4ad7-b9b3-409927b56bc4" xsi:nil="true"/>
  </documentManagement>
</p:properties>
</file>

<file path=customXml/itemProps1.xml><?xml version="1.0" encoding="utf-8"?>
<ds:datastoreItem xmlns:ds="http://schemas.openxmlformats.org/officeDocument/2006/customXml" ds:itemID="{91F891BF-3445-42D8-99F8-D29AA64C198D}">
  <ds:schemaRefs>
    <ds:schemaRef ds:uri="http://schemas.microsoft.com/sharepoint/v3/contenttype/forms"/>
  </ds:schemaRefs>
</ds:datastoreItem>
</file>

<file path=customXml/itemProps2.xml><?xml version="1.0" encoding="utf-8"?>
<ds:datastoreItem xmlns:ds="http://schemas.openxmlformats.org/officeDocument/2006/customXml" ds:itemID="{8507B128-C9BF-4BD3-90E1-616B3A9802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448069-79f3-4ad7-b9b3-409927b56bc4"/>
    <ds:schemaRef ds:uri="c6cb6c50-0ee8-4175-b8a3-e2bf00a19e5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3431C49-89F6-4880-AF9B-E7D10887ACB3}">
  <ds:schemaRefs>
    <ds:schemaRef ds:uri="http://schemas.microsoft.com/office/2006/documentManagement/types"/>
    <ds:schemaRef ds:uri="http://purl.org/dc/terms/"/>
    <ds:schemaRef ds:uri="9e448069-79f3-4ad7-b9b3-409927b56bc4"/>
    <ds:schemaRef ds:uri="http://purl.org/dc/elements/1.1/"/>
    <ds:schemaRef ds:uri="http://purl.org/dc/dcmitype/"/>
    <ds:schemaRef ds:uri="c6cb6c50-0ee8-4175-b8a3-e2bf00a19e54"/>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s>
</ds:datastoreItem>
</file>

<file path=docMetadata/LabelInfo.xml><?xml version="1.0" encoding="utf-8"?>
<clbl:labelList xmlns:clbl="http://schemas.microsoft.com/office/2020/mipLabelMetadata">
  <clbl:label id="{ef873751-8807-448e-b698-ee031b2a5792}" enabled="0" method="" siteId="{ef873751-8807-448e-b698-ee031b2a5792}" removed="1"/>
</clbl:labelList>
</file>

<file path=docProps/app.xml><?xml version="1.0" encoding="utf-8"?>
<Properties xmlns="http://schemas.openxmlformats.org/officeDocument/2006/extended-properties" xmlns:vt="http://schemas.openxmlformats.org/officeDocument/2006/docPropsVTypes">
  <TotalTime>315</TotalTime>
  <Words>6245</Words>
  <Application>Microsoft Office PowerPoint</Application>
  <PresentationFormat>Widescreen</PresentationFormat>
  <Paragraphs>364</Paragraphs>
  <Slides>39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Segoe UI</vt:lpstr>
      <vt:lpstr>Trebuchet MS</vt:lpstr>
      <vt:lpstr>Varela Round</vt:lpstr>
      <vt:lpstr>Wingdings</vt:lpstr>
      <vt:lpstr>Wingdings 3</vt:lpstr>
      <vt:lpstr>Facet</vt:lpstr>
      <vt:lpstr>Special Educational Needs Information Report 2025-2026</vt:lpstr>
      <vt:lpstr>Welcome to Waseley Hills High School’s SEND Information report.  This report can be looked through page by page or use the ‘quick links’ later in the report to find answers to a specific question.</vt:lpstr>
      <vt:lpstr>We work alongside the Worcestershire County Council / Worcestershire Children First Local Offer: SEND Local Offer | Worcestershire County Council. A video is also here:   https://youtu.be/LyEo2FySJiQ </vt:lpstr>
      <vt:lpstr>Worcestershire Graduated Response: SEND Support Services Telephone: 01905 845579 Graduated Response (SEND support in education provision) | Worcestershire County Council</vt:lpstr>
      <vt:lpstr>The Graduated Approach explained:</vt:lpstr>
      <vt:lpstr>Assess Plan Do Review</vt:lpstr>
      <vt:lpstr>Safeguarding at Waseley Hills High School</vt:lpstr>
      <vt:lpstr>Safeguarding at Waseley Hills High School</vt:lpstr>
      <vt:lpstr>What are the 4 broad categories of SEND need in the Code of Practice 2015? </vt:lpstr>
      <vt:lpstr>Areas of Special Educational needs – SEMH: Social Emotional &amp; Mental Health</vt:lpstr>
      <vt:lpstr>Areas of Special Educational needs – Sensory &amp; Physical Needs</vt:lpstr>
      <vt:lpstr>Areas of Special Educational needs  – Sensory &amp; Physical Needs</vt:lpstr>
      <vt:lpstr>Cognition and Learning</vt:lpstr>
      <vt:lpstr>Communication and Interaction (ASD)</vt:lpstr>
      <vt:lpstr>Communication and Interaction (SLCN)</vt:lpstr>
      <vt:lpstr>Page 1 Quick links:</vt:lpstr>
      <vt:lpstr>Page 2 Quick links.</vt:lpstr>
      <vt:lpstr>What should I do if I think my child has Special Educational needs?</vt:lpstr>
      <vt:lpstr>How does the school know if a child needs extra help?</vt:lpstr>
      <vt:lpstr>How will both school and I know how my child is doing?</vt:lpstr>
      <vt:lpstr>How will school help me support my child’s learning?</vt:lpstr>
      <vt:lpstr>How will the curriculum be matched to my child’s needs?</vt:lpstr>
      <vt:lpstr>How are the schools resources allocated and matched to children’s special educational needs?</vt:lpstr>
      <vt:lpstr>How will the school decide the type of support my child will receive?</vt:lpstr>
      <vt:lpstr>How will the school decide the type of support my child will receive?</vt:lpstr>
      <vt:lpstr>How does the school judge whether the support has had an impact?</vt:lpstr>
      <vt:lpstr>How will my child be included in activities outside the classroom including school trips?</vt:lpstr>
      <vt:lpstr>What support will there be for my child’s overall well being?</vt:lpstr>
      <vt:lpstr>What training have the staff supporting SEND had or what are they having?</vt:lpstr>
      <vt:lpstr>How accessible is the school both indoors and outdoors?</vt:lpstr>
      <vt:lpstr>How are parents/carers involved in the school? How can I get involved?</vt:lpstr>
      <vt:lpstr>How do children contribute their views about their support and who can help them?</vt:lpstr>
      <vt:lpstr>How do children contribute their views about their support and who can help them?</vt:lpstr>
      <vt:lpstr>What specialist services are available or can be accessed by the school?</vt:lpstr>
      <vt:lpstr>How will the school prepare and support my child when transferring classes or schools?</vt:lpstr>
      <vt:lpstr>Who can I contact for further information or to complain about SEND issues?</vt:lpstr>
      <vt:lpstr>The Local Offer</vt:lpstr>
      <vt:lpstr>School Contact details:</vt:lpstr>
      <vt:lpstr>What other support services can help 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Abbeywood First School Special Educational Needs Information Report</dc:title>
  <dc:creator>Nicola Reynolds</dc:creator>
  <cp:lastModifiedBy>Mrs A Craciun</cp:lastModifiedBy>
  <cp:revision>109</cp:revision>
  <dcterms:created xsi:type="dcterms:W3CDTF">2021-01-01T20:50:11Z</dcterms:created>
  <dcterms:modified xsi:type="dcterms:W3CDTF">2025-09-23T08:57:14Z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0x010100FFA7A8E2A7D7734395F8F461A3A862E7</vt:lpwstr>
  </property>
  <property fmtid="{D5CDD505-2E9C-101B-9397-08002B2CF9AE}" pid="3" name="MediaServiceImageTags">
    <vt:lpwstr/>
  </property>
</Properties>
</file>