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38"/>
  </p:notesMasterIdLst>
  <p:sldIdLst>
    <p:sldId id="258" r:id="rId5"/>
    <p:sldId id="267" r:id="rId6"/>
    <p:sldId id="268" r:id="rId7"/>
    <p:sldId id="271" r:id="rId8"/>
    <p:sldId id="269" r:id="rId9"/>
    <p:sldId id="276" r:id="rId10"/>
    <p:sldId id="280" r:id="rId11"/>
    <p:sldId id="299" r:id="rId12"/>
    <p:sldId id="270" r:id="rId13"/>
    <p:sldId id="278" r:id="rId14"/>
    <p:sldId id="274" r:id="rId15"/>
    <p:sldId id="272" r:id="rId16"/>
    <p:sldId id="288" r:id="rId17"/>
    <p:sldId id="285" r:id="rId18"/>
    <p:sldId id="287" r:id="rId19"/>
    <p:sldId id="302" r:id="rId20"/>
    <p:sldId id="300" r:id="rId21"/>
    <p:sldId id="279" r:id="rId22"/>
    <p:sldId id="301" r:id="rId23"/>
    <p:sldId id="286" r:id="rId24"/>
    <p:sldId id="289" r:id="rId25"/>
    <p:sldId id="290" r:id="rId26"/>
    <p:sldId id="291" r:id="rId27"/>
    <p:sldId id="281" r:id="rId28"/>
    <p:sldId id="295" r:id="rId29"/>
    <p:sldId id="296" r:id="rId30"/>
    <p:sldId id="294" r:id="rId31"/>
    <p:sldId id="298" r:id="rId32"/>
    <p:sldId id="297" r:id="rId33"/>
    <p:sldId id="283" r:id="rId34"/>
    <p:sldId id="292" r:id="rId35"/>
    <p:sldId id="282" r:id="rId36"/>
    <p:sldId id="293" r:id="rId37"/>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59ECF8-2D6B-37D8-0BEE-91EE4FF22D63}" v="51" dt="2024-12-09T11:51:41.0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49" autoAdjust="0"/>
  </p:normalViewPr>
  <p:slideViewPr>
    <p:cSldViewPr snapToGrid="0">
      <p:cViewPr>
        <p:scale>
          <a:sx n="70" d="100"/>
          <a:sy n="70" d="100"/>
        </p:scale>
        <p:origin x="-294" y="-119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L Eades" userId="S::leades@waseleyhills.worcs.sch.uk::1373ae45-fe19-43a3-b122-cd92b5e20bf9" providerId="AD" clId="Web-{6DBFF8E0-2A85-B549-30A6-2B8A4A815909}"/>
    <pc:docChg chg="addSld delSld modSld">
      <pc:chgData name="Mrs L Eades" userId="S::leades@waseleyhills.worcs.sch.uk::1373ae45-fe19-43a3-b122-cd92b5e20bf9" providerId="AD" clId="Web-{6DBFF8E0-2A85-B549-30A6-2B8A4A815909}" dt="2024-11-27T10:09:31.165" v="200"/>
      <pc:docMkLst>
        <pc:docMk/>
      </pc:docMkLst>
      <pc:sldChg chg="modSp">
        <pc:chgData name="Mrs L Eades" userId="S::leades@waseleyhills.worcs.sch.uk::1373ae45-fe19-43a3-b122-cd92b5e20bf9" providerId="AD" clId="Web-{6DBFF8E0-2A85-B549-30A6-2B8A4A815909}" dt="2024-11-27T10:05:27.876" v="173"/>
        <pc:sldMkLst>
          <pc:docMk/>
          <pc:sldMk cId="2688664389" sldId="269"/>
        </pc:sldMkLst>
        <pc:graphicFrameChg chg="mod modGraphic">
          <ac:chgData name="Mrs L Eades" userId="S::leades@waseleyhills.worcs.sch.uk::1373ae45-fe19-43a3-b122-cd92b5e20bf9" providerId="AD" clId="Web-{6DBFF8E0-2A85-B549-30A6-2B8A4A815909}" dt="2024-11-27T10:05:27.876" v="173"/>
          <ac:graphicFrameMkLst>
            <pc:docMk/>
            <pc:sldMk cId="2688664389" sldId="269"/>
            <ac:graphicFrameMk id="15" creationId="{C51F01D3-E96A-4AD7-B826-F75963922620}"/>
          </ac:graphicFrameMkLst>
        </pc:graphicFrameChg>
      </pc:sldChg>
      <pc:sldChg chg="del">
        <pc:chgData name="Mrs L Eades" userId="S::leades@waseleyhills.worcs.sch.uk::1373ae45-fe19-43a3-b122-cd92b5e20bf9" providerId="AD" clId="Web-{6DBFF8E0-2A85-B549-30A6-2B8A4A815909}" dt="2024-11-27T10:05:57.955" v="174"/>
        <pc:sldMkLst>
          <pc:docMk/>
          <pc:sldMk cId="1313751365" sldId="277"/>
        </pc:sldMkLst>
      </pc:sldChg>
      <pc:sldChg chg="modSp">
        <pc:chgData name="Mrs L Eades" userId="S::leades@waseleyhills.worcs.sch.uk::1373ae45-fe19-43a3-b122-cd92b5e20bf9" providerId="AD" clId="Web-{6DBFF8E0-2A85-B549-30A6-2B8A4A815909}" dt="2024-11-27T10:09:00.914" v="192"/>
        <pc:sldMkLst>
          <pc:docMk/>
          <pc:sldMk cId="1160860378" sldId="280"/>
        </pc:sldMkLst>
        <pc:graphicFrameChg chg="mod modGraphic">
          <ac:chgData name="Mrs L Eades" userId="S::leades@waseleyhills.worcs.sch.uk::1373ae45-fe19-43a3-b122-cd92b5e20bf9" providerId="AD" clId="Web-{6DBFF8E0-2A85-B549-30A6-2B8A4A815909}" dt="2024-11-27T10:09:00.914" v="192"/>
          <ac:graphicFrameMkLst>
            <pc:docMk/>
            <pc:sldMk cId="1160860378" sldId="280"/>
            <ac:graphicFrameMk id="15" creationId="{C51F01D3-E96A-4AD7-B826-F75963922620}"/>
          </ac:graphicFrameMkLst>
        </pc:graphicFrameChg>
      </pc:sldChg>
      <pc:sldChg chg="modSp add replId">
        <pc:chgData name="Mrs L Eades" userId="S::leades@waseleyhills.worcs.sch.uk::1373ae45-fe19-43a3-b122-cd92b5e20bf9" providerId="AD" clId="Web-{6DBFF8E0-2A85-B549-30A6-2B8A4A815909}" dt="2024-11-27T10:09:31.165" v="200"/>
        <pc:sldMkLst>
          <pc:docMk/>
          <pc:sldMk cId="1142024697" sldId="299"/>
        </pc:sldMkLst>
        <pc:graphicFrameChg chg="mod modGraphic">
          <ac:chgData name="Mrs L Eades" userId="S::leades@waseleyhills.worcs.sch.uk::1373ae45-fe19-43a3-b122-cd92b5e20bf9" providerId="AD" clId="Web-{6DBFF8E0-2A85-B549-30A6-2B8A4A815909}" dt="2024-11-27T10:09:31.165" v="200"/>
          <ac:graphicFrameMkLst>
            <pc:docMk/>
            <pc:sldMk cId="1142024697" sldId="299"/>
            <ac:graphicFrameMk id="15" creationId="{C51F01D3-E96A-4AD7-B826-F75963922620}"/>
          </ac:graphicFrameMkLst>
        </pc:graphicFrameChg>
      </pc:sldChg>
    </pc:docChg>
  </pc:docChgLst>
  <pc:docChgLst>
    <pc:chgData name="Mrs L Eades" userId="S::leades@waseleyhills.worcs.sch.uk::1373ae45-fe19-43a3-b122-cd92b5e20bf9" providerId="AD" clId="Web-{FD937B5C-1A4D-D349-703E-07107E714661}"/>
    <pc:docChg chg="modSld">
      <pc:chgData name="Mrs L Eades" userId="S::leades@waseleyhills.worcs.sch.uk::1373ae45-fe19-43a3-b122-cd92b5e20bf9" providerId="AD" clId="Web-{FD937B5C-1A4D-D349-703E-07107E714661}" dt="2024-11-06T09:49:53.751" v="37"/>
      <pc:docMkLst>
        <pc:docMk/>
      </pc:docMkLst>
      <pc:sldChg chg="modSp">
        <pc:chgData name="Mrs L Eades" userId="S::leades@waseleyhills.worcs.sch.uk::1373ae45-fe19-43a3-b122-cd92b5e20bf9" providerId="AD" clId="Web-{FD937B5C-1A4D-D349-703E-07107E714661}" dt="2024-11-06T09:49:53.751" v="37"/>
        <pc:sldMkLst>
          <pc:docMk/>
          <pc:sldMk cId="4096348631" sldId="268"/>
        </pc:sldMkLst>
        <pc:graphicFrameChg chg="mod modGraphic">
          <ac:chgData name="Mrs L Eades" userId="S::leades@waseleyhills.worcs.sch.uk::1373ae45-fe19-43a3-b122-cd92b5e20bf9" providerId="AD" clId="Web-{FD937B5C-1A4D-D349-703E-07107E714661}" dt="2024-11-06T09:49:53.751" v="37"/>
          <ac:graphicFrameMkLst>
            <pc:docMk/>
            <pc:sldMk cId="4096348631" sldId="268"/>
            <ac:graphicFrameMk id="15" creationId="{C51F01D3-E96A-4AD7-B826-F75963922620}"/>
          </ac:graphicFrameMkLst>
        </pc:graphicFrameChg>
      </pc:sldChg>
      <pc:sldChg chg="modSp">
        <pc:chgData name="Mrs L Eades" userId="S::leades@waseleyhills.worcs.sch.uk::1373ae45-fe19-43a3-b122-cd92b5e20bf9" providerId="AD" clId="Web-{FD937B5C-1A4D-D349-703E-07107E714661}" dt="2024-11-06T09:46:57.497" v="7"/>
        <pc:sldMkLst>
          <pc:docMk/>
          <pc:sldMk cId="1438455935" sldId="271"/>
        </pc:sldMkLst>
        <pc:graphicFrameChg chg="mod modGraphic">
          <ac:chgData name="Mrs L Eades" userId="S::leades@waseleyhills.worcs.sch.uk::1373ae45-fe19-43a3-b122-cd92b5e20bf9" providerId="AD" clId="Web-{FD937B5C-1A4D-D349-703E-07107E714661}" dt="2024-11-06T09:46:57.497" v="7"/>
          <ac:graphicFrameMkLst>
            <pc:docMk/>
            <pc:sldMk cId="1438455935" sldId="271"/>
            <ac:graphicFrameMk id="15" creationId="{C51F01D3-E96A-4AD7-B826-F75963922620}"/>
          </ac:graphicFrameMkLst>
        </pc:graphicFrameChg>
      </pc:sldChg>
    </pc:docChg>
  </pc:docChgLst>
  <pc:docChgLst>
    <pc:chgData name="Mrs L Eades" userId="S::leades@waseleyhills.worcs.sch.uk::1373ae45-fe19-43a3-b122-cd92b5e20bf9" providerId="AD" clId="Web-{7559ECF8-2D6B-37D8-0BEE-91EE4FF22D63}"/>
    <pc:docChg chg="addSld delSld modSld sldOrd">
      <pc:chgData name="Mrs L Eades" userId="S::leades@waseleyhills.worcs.sch.uk::1373ae45-fe19-43a3-b122-cd92b5e20bf9" providerId="AD" clId="Web-{7559ECF8-2D6B-37D8-0BEE-91EE4FF22D63}" dt="2024-12-09T11:51:38.539" v="27"/>
      <pc:docMkLst>
        <pc:docMk/>
      </pc:docMkLst>
      <pc:sldChg chg="modSp add">
        <pc:chgData name="Mrs L Eades" userId="S::leades@waseleyhills.worcs.sch.uk::1373ae45-fe19-43a3-b122-cd92b5e20bf9" providerId="AD" clId="Web-{7559ECF8-2D6B-37D8-0BEE-91EE4FF22D63}" dt="2024-12-09T11:50:14.006" v="19" actId="20577"/>
        <pc:sldMkLst>
          <pc:docMk/>
          <pc:sldMk cId="3938314270" sldId="279"/>
        </pc:sldMkLst>
        <pc:spChg chg="mod">
          <ac:chgData name="Mrs L Eades" userId="S::leades@waseleyhills.worcs.sch.uk::1373ae45-fe19-43a3-b122-cd92b5e20bf9" providerId="AD" clId="Web-{7559ECF8-2D6B-37D8-0BEE-91EE4FF22D63}" dt="2024-12-09T11:50:14.006" v="19" actId="20577"/>
          <ac:spMkLst>
            <pc:docMk/>
            <pc:sldMk cId="3938314270" sldId="279"/>
            <ac:spMk id="13" creationId="{1701E1DA-928F-4555-8DB7-1A359F8D0863}"/>
          </ac:spMkLst>
        </pc:spChg>
      </pc:sldChg>
      <pc:sldChg chg="modSp del ord">
        <pc:chgData name="Mrs L Eades" userId="S::leades@waseleyhills.worcs.sch.uk::1373ae45-fe19-43a3-b122-cd92b5e20bf9" providerId="AD" clId="Web-{7559ECF8-2D6B-37D8-0BEE-91EE4FF22D63}" dt="2024-12-09T11:50:44.209" v="22"/>
        <pc:sldMkLst>
          <pc:docMk/>
          <pc:sldMk cId="402505046" sldId="284"/>
        </pc:sldMkLst>
        <pc:graphicFrameChg chg="mod modGraphic">
          <ac:chgData name="Mrs L Eades" userId="S::leades@waseleyhills.worcs.sch.uk::1373ae45-fe19-43a3-b122-cd92b5e20bf9" providerId="AD" clId="Web-{7559ECF8-2D6B-37D8-0BEE-91EE4FF22D63}" dt="2024-12-09T11:48:04.862" v="7"/>
          <ac:graphicFrameMkLst>
            <pc:docMk/>
            <pc:sldMk cId="402505046" sldId="284"/>
            <ac:graphicFrameMk id="15" creationId="{C51F01D3-E96A-4AD7-B826-F75963922620}"/>
          </ac:graphicFrameMkLst>
        </pc:graphicFrameChg>
      </pc:sldChg>
      <pc:sldChg chg="modSp add">
        <pc:chgData name="Mrs L Eades" userId="S::leades@waseleyhills.worcs.sch.uk::1373ae45-fe19-43a3-b122-cd92b5e20bf9" providerId="AD" clId="Web-{7559ECF8-2D6B-37D8-0BEE-91EE4FF22D63}" dt="2024-12-09T11:49:35.333" v="13" actId="20577"/>
        <pc:sldMkLst>
          <pc:docMk/>
          <pc:sldMk cId="3655605055" sldId="300"/>
        </pc:sldMkLst>
        <pc:spChg chg="mod">
          <ac:chgData name="Mrs L Eades" userId="S::leades@waseleyhills.worcs.sch.uk::1373ae45-fe19-43a3-b122-cd92b5e20bf9" providerId="AD" clId="Web-{7559ECF8-2D6B-37D8-0BEE-91EE4FF22D63}" dt="2024-12-09T11:49:35.333" v="13" actId="20577"/>
          <ac:spMkLst>
            <pc:docMk/>
            <pc:sldMk cId="3655605055" sldId="300"/>
            <ac:spMk id="13" creationId="{1701E1DA-928F-4555-8DB7-1A359F8D0863}"/>
          </ac:spMkLst>
        </pc:spChg>
      </pc:sldChg>
      <pc:sldChg chg="modSp add del">
        <pc:chgData name="Mrs L Eades" userId="S::leades@waseleyhills.worcs.sch.uk::1373ae45-fe19-43a3-b122-cd92b5e20bf9" providerId="AD" clId="Web-{7559ECF8-2D6B-37D8-0BEE-91EE4FF22D63}" dt="2024-12-09T11:49:51.161" v="15"/>
        <pc:sldMkLst>
          <pc:docMk/>
          <pc:sldMk cId="1965398078" sldId="301"/>
        </pc:sldMkLst>
        <pc:spChg chg="mod">
          <ac:chgData name="Mrs L Eades" userId="S::leades@waseleyhills.worcs.sch.uk::1373ae45-fe19-43a3-b122-cd92b5e20bf9" providerId="AD" clId="Web-{7559ECF8-2D6B-37D8-0BEE-91EE4FF22D63}" dt="2024-12-09T11:49:39.677" v="14" actId="20577"/>
          <ac:spMkLst>
            <pc:docMk/>
            <pc:sldMk cId="1965398078" sldId="301"/>
            <ac:spMk id="13" creationId="{1701E1DA-928F-4555-8DB7-1A359F8D0863}"/>
          </ac:spMkLst>
        </pc:spChg>
      </pc:sldChg>
      <pc:sldChg chg="modSp add">
        <pc:chgData name="Mrs L Eades" userId="S::leades@waseleyhills.worcs.sch.uk::1373ae45-fe19-43a3-b122-cd92b5e20bf9" providerId="AD" clId="Web-{7559ECF8-2D6B-37D8-0BEE-91EE4FF22D63}" dt="2024-12-09T11:50:27.443" v="21" actId="20577"/>
        <pc:sldMkLst>
          <pc:docMk/>
          <pc:sldMk cId="4021336439" sldId="301"/>
        </pc:sldMkLst>
        <pc:spChg chg="mod">
          <ac:chgData name="Mrs L Eades" userId="S::leades@waseleyhills.worcs.sch.uk::1373ae45-fe19-43a3-b122-cd92b5e20bf9" providerId="AD" clId="Web-{7559ECF8-2D6B-37D8-0BEE-91EE4FF22D63}" dt="2024-12-09T11:50:27.443" v="21" actId="20577"/>
          <ac:spMkLst>
            <pc:docMk/>
            <pc:sldMk cId="4021336439" sldId="301"/>
            <ac:spMk id="13" creationId="{1701E1DA-928F-4555-8DB7-1A359F8D0863}"/>
          </ac:spMkLst>
        </pc:spChg>
      </pc:sldChg>
      <pc:sldChg chg="modSp add">
        <pc:chgData name="Mrs L Eades" userId="S::leades@waseleyhills.worcs.sch.uk::1373ae45-fe19-43a3-b122-cd92b5e20bf9" providerId="AD" clId="Web-{7559ECF8-2D6B-37D8-0BEE-91EE4FF22D63}" dt="2024-12-09T11:51:38.539" v="27"/>
        <pc:sldMkLst>
          <pc:docMk/>
          <pc:sldMk cId="505319551" sldId="302"/>
        </pc:sldMkLst>
        <pc:spChg chg="mod">
          <ac:chgData name="Mrs L Eades" userId="S::leades@waseleyhills.worcs.sch.uk::1373ae45-fe19-43a3-b122-cd92b5e20bf9" providerId="AD" clId="Web-{7559ECF8-2D6B-37D8-0BEE-91EE4FF22D63}" dt="2024-12-09T11:51:32.648" v="25" actId="20577"/>
          <ac:spMkLst>
            <pc:docMk/>
            <pc:sldMk cId="505319551" sldId="302"/>
            <ac:spMk id="13" creationId="{1701E1DA-928F-4555-8DB7-1A359F8D0863}"/>
          </ac:spMkLst>
        </pc:spChg>
        <pc:graphicFrameChg chg="mod modGraphic">
          <ac:chgData name="Mrs L Eades" userId="S::leades@waseleyhills.worcs.sch.uk::1373ae45-fe19-43a3-b122-cd92b5e20bf9" providerId="AD" clId="Web-{7559ECF8-2D6B-37D8-0BEE-91EE4FF22D63}" dt="2024-12-09T11:51:38.539" v="27"/>
          <ac:graphicFrameMkLst>
            <pc:docMk/>
            <pc:sldMk cId="505319551" sldId="302"/>
            <ac:graphicFrameMk id="15" creationId="{C51F01D3-E96A-4AD7-B826-F7596392262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AD71CD-F068-4A42-BA9F-EC884DAB2330}" type="datetimeFigureOut">
              <a:rPr lang="en-GB" smtClean="0"/>
              <a:t>09/12/2024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162EA9-3C3F-4153-8815-A1C54B6F070D}" type="slidenum">
              <a:rPr lang="en-GB" smtClean="0"/>
              <a:t>‹#›</a:t>
            </a:fld>
            <a:endParaRPr lang="en-GB"/>
          </a:p>
        </p:txBody>
      </p:sp>
    </p:spTree>
    <p:extLst>
      <p:ext uri="{BB962C8B-B14F-4D97-AF65-F5344CB8AC3E}">
        <p14:creationId xmlns:p14="http://schemas.microsoft.com/office/powerpoint/2010/main" val="2994496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5162EA9-3C3F-4153-8815-A1C54B6F070D}" type="slidenum">
              <a:rPr lang="en-GB" smtClean="0"/>
              <a:t>1</a:t>
            </a:fld>
            <a:endParaRPr lang="en-GB"/>
          </a:p>
        </p:txBody>
      </p:sp>
    </p:spTree>
    <p:extLst>
      <p:ext uri="{BB962C8B-B14F-4D97-AF65-F5344CB8AC3E}">
        <p14:creationId xmlns:p14="http://schemas.microsoft.com/office/powerpoint/2010/main" val="1212373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p>
        </p:txBody>
      </p:sp>
      <p:sp>
        <p:nvSpPr>
          <p:cNvPr id="4" name="Date Placeholder 3"/>
          <p:cNvSpPr>
            <a:spLocks noGrp="1"/>
          </p:cNvSpPr>
          <p:nvPr>
            <p:ph type="dt" sz="half" idx="10"/>
          </p:nvPr>
        </p:nvSpPr>
        <p:spPr/>
        <p:txBody>
          <a:bodyPr/>
          <a:lstStyle/>
          <a:p>
            <a:fld id="{E538B8BA-C95C-4102-8607-22BF4B04E138}" type="datetimeFigureOut">
              <a:rPr lang="en-GB" smtClean="0"/>
              <a:t>09/12/2024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3611507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8B8BA-C95C-4102-8607-22BF4B04E138}" type="datetimeFigureOut">
              <a:rPr lang="en-GB" smtClean="0"/>
              <a:t>09/12/2024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3962361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38B8BA-C95C-4102-8607-22BF4B04E138}" type="datetimeFigureOut">
              <a:rPr lang="en-GB" smtClean="0"/>
              <a:t>09/12/2024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266120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538B8BA-C95C-4102-8607-22BF4B04E138}" type="datetimeFigureOut">
              <a:rPr lang="en-GB" smtClean="0"/>
              <a:t>09/12/2024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3351192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538B8BA-C95C-4102-8607-22BF4B04E138}" type="datetimeFigureOut">
              <a:rPr lang="en-GB" smtClean="0"/>
              <a:t>09/12/2024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4003444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538B8BA-C95C-4102-8607-22BF4B04E138}" type="datetimeFigureOut">
              <a:rPr lang="en-GB" smtClean="0"/>
              <a:t>09/12/2024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192825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38B8BA-C95C-4102-8607-22BF4B04E138}" type="datetimeFigureOut">
              <a:rPr lang="en-GB" smtClean="0"/>
              <a:t>09/12/2024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709041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E538B8BA-C95C-4102-8607-22BF4B04E138}" type="datetimeFigureOut">
              <a:rPr lang="en-GB" smtClean="0"/>
              <a:t>09/12/2024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1387829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E538B8BA-C95C-4102-8607-22BF4B04E138}" type="datetimeFigureOut">
              <a:rPr lang="en-GB" smtClean="0"/>
              <a:t>09/12/2024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496401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8B8BA-C95C-4102-8607-22BF4B04E138}" type="datetimeFigureOut">
              <a:rPr lang="en-GB" smtClean="0"/>
              <a:t>09/12/2024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514358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8B8BA-C95C-4102-8607-22BF4B04E138}" type="datetimeFigureOut">
              <a:rPr lang="en-GB" smtClean="0"/>
              <a:t>09/12/2024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4192245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E538B8BA-C95C-4102-8607-22BF4B04E138}" type="datetimeFigureOut">
              <a:rPr lang="en-GB" smtClean="0"/>
              <a:t>09/12/2024</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F54DBC04-F28D-44AF-AA9B-9519C9CB9F4C}" type="slidenum">
              <a:rPr lang="en-GB" smtClean="0"/>
              <a:t>‹#›</a:t>
            </a:fld>
            <a:endParaRPr lang="en-GB"/>
          </a:p>
        </p:txBody>
      </p:sp>
    </p:spTree>
    <p:extLst>
      <p:ext uri="{BB962C8B-B14F-4D97-AF65-F5344CB8AC3E}">
        <p14:creationId xmlns:p14="http://schemas.microsoft.com/office/powerpoint/2010/main" val="407413956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rsaacademy.sharepoint.com/:f:/r/sites/WHHStaffShared/Shared%20Documents/Staff%20Open%20Access%20Area/Curriculum%20Areas/Science/science%20admin%20techs%2022%5B23/Science%20Curriculum/Chemistry%20Curriculum/KS5%20Chemistry/AVA%20Chem/3.3%20Organic%20chemistry?csf=1&amp;web=1&amp;e=FSsMzg" TargetMode="External"/><Relationship Id="rId2" Type="http://schemas.openxmlformats.org/officeDocument/2006/relationships/hyperlink" Target="https://rsaacademy.sharepoint.com/:f:/r/sites/WHHStaffShared/Shared%20Documents/Staff%20Open%20Access%20Area/Curriculum%20Areas/Science/science%20admin%20techs%2022%5B23/Science%20Curriculum/Chemistry%20Curriculum/KS5%20Chemistry/AVA%20Chem/3.1%20Physical%20chemistry?csf=1&amp;web=1&amp;e=cSUrHX"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rsaacademy.sharepoint.com/:f:/r/sites/WHHStaffShared/Shared%20Documents/Staff%20Open%20Access%20Area/Curriculum%20Areas/Science/science%20admin%20techs%2022%5B23/Science%20Curriculum/Chemistry%20Curriculum/KS5%20Chemistry/AVA%20Chem/3.2%20Inorganic%20chemistry?csf=1&amp;web=1&amp;e=PIKzZ2"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rsaacademy.sharepoint.com/:f:/r/sites/WHHStaffShared/Shared%20Documents/Staff%20Open%20Access%20Area/Curriculum%20Areas/Science/science%20admin%20techs%2022%5B23/Science%20Curriculum/Chemistry%20Curriculum/KS5%20Chemistry/AVA%20Chem/3.3%20Organic%20chemistry?csf=1&amp;web=1&amp;e=FSsMzg" TargetMode="External"/><Relationship Id="rId2" Type="http://schemas.openxmlformats.org/officeDocument/2006/relationships/hyperlink" Target="https://rsaacademy.sharepoint.com/:f:/r/sites/WHHStaffShared/Shared%20Documents/Staff%20Open%20Access%20Area/Curriculum%20Areas/Science/science%20admin%20techs%2022%5B23/Science%20Curriculum/Chemistry%20Curriculum/KS5%20Chemistry/AVA%20Chem/3.1%20Physical%20chemistry?csf=1&amp;web=1&amp;e=cSUrHX"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rsaacademy.sharepoint.com/:f:/r/sites/WHHStaffShared/Shared%20Documents/Staff%20Open%20Access%20Area/Curriculum%20Areas/Science/science%20admin%20techs%2022%5B23/Science%20Curriculum/Chemistry%20Curriculum/KS5%20Chemistry/AVA%20Chem/3.2%20Inorganic%20chemistry?csf=1&amp;web=1&amp;e=PIKzZ2"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rsaacademy.sharepoint.com/sites/WHHStaffShared/Shared%20Documents/Staff%20Open%20Access%20Area/Curriculum%20Areas/Science/TECH%20admin/Science%20Curriculum%20OLD/4.%20Physics%20Curriculum/Physics%20SoW/KS5/A%20Level%20Physics%20OCR/A%20Level%20Key%20Words%20and%20Terms.docx"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rsaacademy.sharepoint.com/sites/WHHStaffShared/Shared%20Documents/Staff%20Open%20Access%20Area/Curriculum%20Areas/Science/TECH%20admin/Science%20Curriculum%20OLD/4.%20Physics%20Curriculum/Physics%20SoW/KS5/A%20Level%20Physics%20OCR/A%20Level%20Key%20Words%20and%20Terms.docx"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2162037261"/>
              </p:ext>
            </p:extLst>
          </p:nvPr>
        </p:nvGraphicFramePr>
        <p:xfrm>
          <a:off x="149149" y="896135"/>
          <a:ext cx="12510571" cy="7918763"/>
        </p:xfrm>
        <a:graphic>
          <a:graphicData uri="http://schemas.openxmlformats.org/drawingml/2006/table">
            <a:tbl>
              <a:tblPr firstRow="1" bandRow="1">
                <a:tableStyleId>{BDBED569-4797-4DF1-A0F4-6AAB3CD982D8}</a:tableStyleId>
              </a:tblPr>
              <a:tblGrid>
                <a:gridCol w="741910">
                  <a:extLst>
                    <a:ext uri="{9D8B030D-6E8A-4147-A177-3AD203B41FA5}">
                      <a16:colId xmlns:a16="http://schemas.microsoft.com/office/drawing/2014/main" val="1234613420"/>
                    </a:ext>
                  </a:extLst>
                </a:gridCol>
                <a:gridCol w="2925891">
                  <a:extLst>
                    <a:ext uri="{9D8B030D-6E8A-4147-A177-3AD203B41FA5}">
                      <a16:colId xmlns:a16="http://schemas.microsoft.com/office/drawing/2014/main" val="252381314"/>
                    </a:ext>
                  </a:extLst>
                </a:gridCol>
                <a:gridCol w="3065743">
                  <a:extLst>
                    <a:ext uri="{9D8B030D-6E8A-4147-A177-3AD203B41FA5}">
                      <a16:colId xmlns:a16="http://schemas.microsoft.com/office/drawing/2014/main" val="3243530804"/>
                    </a:ext>
                  </a:extLst>
                </a:gridCol>
                <a:gridCol w="2953241">
                  <a:extLst>
                    <a:ext uri="{9D8B030D-6E8A-4147-A177-3AD203B41FA5}">
                      <a16:colId xmlns:a16="http://schemas.microsoft.com/office/drawing/2014/main" val="2834096157"/>
                    </a:ext>
                  </a:extLst>
                </a:gridCol>
                <a:gridCol w="2823786">
                  <a:extLst>
                    <a:ext uri="{9D8B030D-6E8A-4147-A177-3AD203B41FA5}">
                      <a16:colId xmlns:a16="http://schemas.microsoft.com/office/drawing/2014/main" val="3312309300"/>
                    </a:ext>
                  </a:extLst>
                </a:gridCol>
              </a:tblGrid>
              <a:tr h="496730">
                <a:tc>
                  <a:txBody>
                    <a:bodyPr/>
                    <a:lstStyle/>
                    <a:p>
                      <a:pPr algn="ctr"/>
                      <a:r>
                        <a:rPr lang="en-GB" sz="1800" dirty="0"/>
                        <a:t>Year</a:t>
                      </a:r>
                    </a:p>
                  </a:txBody>
                  <a:tcPr anchor="ctr"/>
                </a:tc>
                <a:tc>
                  <a:txBody>
                    <a:bodyPr/>
                    <a:lstStyle/>
                    <a:p>
                      <a:pPr algn="ctr"/>
                      <a:r>
                        <a:rPr lang="en-GB" sz="1800" dirty="0"/>
                        <a:t>Topic Detail</a:t>
                      </a:r>
                      <a:r>
                        <a:rPr lang="en-GB" sz="1800" baseline="0" dirty="0"/>
                        <a:t> and Sequence</a:t>
                      </a:r>
                      <a:endParaRPr lang="en-GB" sz="1800" dirty="0"/>
                    </a:p>
                  </a:txBody>
                  <a:tcPr/>
                </a:tc>
                <a:tc>
                  <a:txBody>
                    <a:bodyPr/>
                    <a:lstStyle/>
                    <a:p>
                      <a:pPr algn="ctr"/>
                      <a:r>
                        <a:rPr lang="en-GB" sz="1800" dirty="0"/>
                        <a:t>Pre-requisite Knowledge</a:t>
                      </a:r>
                    </a:p>
                  </a:txBody>
                  <a:tcPr/>
                </a:tc>
                <a:tc>
                  <a:txBody>
                    <a:bodyPr/>
                    <a:lstStyle/>
                    <a:p>
                      <a:pPr algn="ctr"/>
                      <a:r>
                        <a:rPr lang="en-GB" sz="1800" dirty="0"/>
                        <a:t>Key</a:t>
                      </a:r>
                      <a:r>
                        <a:rPr lang="en-GB" sz="1800" baseline="0" dirty="0"/>
                        <a:t> Vocabulary</a:t>
                      </a:r>
                      <a:endParaRPr lang="en-GB" sz="1800" dirty="0"/>
                    </a:p>
                  </a:txBody>
                  <a:tcPr/>
                </a:tc>
                <a:tc>
                  <a:txBody>
                    <a:bodyPr/>
                    <a:lstStyle/>
                    <a:p>
                      <a:pPr algn="ctr"/>
                      <a:r>
                        <a:rPr lang="en-GB" sz="1800" dirty="0"/>
                        <a:t>Demonstrable Skills</a:t>
                      </a:r>
                    </a:p>
                  </a:txBody>
                  <a:tcPr/>
                </a:tc>
                <a:extLst>
                  <a:ext uri="{0D108BD9-81ED-4DB2-BD59-A6C34878D82A}">
                    <a16:rowId xmlns:a16="http://schemas.microsoft.com/office/drawing/2014/main" val="1654645317"/>
                  </a:ext>
                </a:extLst>
              </a:tr>
              <a:tr h="7422033">
                <a:tc>
                  <a:txBody>
                    <a:bodyPr/>
                    <a:lstStyle/>
                    <a:p>
                      <a:pPr algn="ctr"/>
                      <a:r>
                        <a:rPr lang="en-GB" sz="3600" b="1" dirty="0"/>
                        <a:t>7</a:t>
                      </a:r>
                    </a:p>
                  </a:txBody>
                  <a:tcPr anchor="ctr"/>
                </a:tc>
                <a:tc>
                  <a:txBody>
                    <a:bodyPr/>
                    <a:lstStyle/>
                    <a:p>
                      <a:r>
                        <a:rPr lang="en-GB" sz="1000" b="1" i="0" u="none" strike="noStrike" noProof="0" dirty="0">
                          <a:latin typeface="+mn-lt"/>
                        </a:rPr>
                        <a:t>The Universe:</a:t>
                      </a:r>
                    </a:p>
                    <a:p>
                      <a:pPr marL="228600" indent="-228600">
                        <a:buFont typeface="+mj-lt"/>
                        <a:buAutoNum type="arabicPeriod"/>
                      </a:pPr>
                      <a:r>
                        <a:rPr lang="en-GB" sz="1000" b="0" i="0" u="none" strike="noStrike" noProof="0" dirty="0">
                          <a:latin typeface="+mn-lt"/>
                        </a:rPr>
                        <a:t>Our solar system</a:t>
                      </a:r>
                    </a:p>
                    <a:p>
                      <a:pPr marL="228600" indent="-228600">
                        <a:buFont typeface="+mj-lt"/>
                        <a:buAutoNum type="arabicPeriod"/>
                      </a:pPr>
                      <a:r>
                        <a:rPr lang="en-GB" sz="1000" b="0" i="0" u="none" strike="noStrike" noProof="0" dirty="0">
                          <a:latin typeface="+mn-lt"/>
                        </a:rPr>
                        <a:t>Our solar system – analysing and presenting data</a:t>
                      </a:r>
                    </a:p>
                    <a:p>
                      <a:pPr marL="228600" indent="-228600">
                        <a:buFont typeface="+mj-lt"/>
                        <a:buAutoNum type="arabicPeriod"/>
                      </a:pPr>
                      <a:r>
                        <a:rPr lang="en-GB" sz="1000" b="0" i="0" u="none" strike="noStrike" noProof="0" dirty="0">
                          <a:latin typeface="+mn-lt"/>
                        </a:rPr>
                        <a:t>Seasons, days and years</a:t>
                      </a:r>
                    </a:p>
                    <a:p>
                      <a:pPr marL="228600" indent="-228600">
                        <a:buFont typeface="+mj-lt"/>
                        <a:buAutoNum type="arabicPeriod"/>
                      </a:pPr>
                      <a:r>
                        <a:rPr lang="en-GB" sz="1000" b="0" i="0" u="none" strike="noStrike" noProof="0" dirty="0">
                          <a:latin typeface="+mn-lt"/>
                        </a:rPr>
                        <a:t>Measuring distance</a:t>
                      </a:r>
                    </a:p>
                    <a:p>
                      <a:pPr marL="228600" indent="-228600">
                        <a:buFont typeface="+mj-lt"/>
                        <a:buAutoNum type="arabicPeriod"/>
                      </a:pPr>
                      <a:r>
                        <a:rPr lang="en-GB" sz="1000" b="0" i="0" u="none" strike="noStrike" noProof="0" dirty="0">
                          <a:latin typeface="+mn-lt"/>
                        </a:rPr>
                        <a:t>Exploring space</a:t>
                      </a:r>
                    </a:p>
                    <a:p>
                      <a:pPr marL="228600" indent="-228600">
                        <a:buFont typeface="+mj-lt"/>
                        <a:buAutoNum type="arabicPeriod"/>
                      </a:pPr>
                      <a:r>
                        <a:rPr lang="en-GB" sz="1000" b="0" i="0" u="none" strike="noStrike" noProof="0" dirty="0">
                          <a:latin typeface="+mn-lt"/>
                        </a:rPr>
                        <a:t>Exoplanets</a:t>
                      </a:r>
                    </a:p>
                    <a:p>
                      <a:pPr marL="228600" indent="-228600">
                        <a:buFont typeface="+mj-lt"/>
                        <a:buAutoNum type="arabicPeriod"/>
                      </a:pPr>
                      <a:r>
                        <a:rPr lang="en-GB" sz="1000" b="0" i="0" u="none" strike="noStrike" noProof="0" dirty="0">
                          <a:latin typeface="+mn-lt"/>
                        </a:rPr>
                        <a:t>Evaluating models</a:t>
                      </a:r>
                    </a:p>
                    <a:p>
                      <a:endParaRPr lang="en-GB" sz="1000" b="0" i="0" u="none" strike="noStrike" noProof="0">
                        <a:latin typeface="Calibri"/>
                      </a:endParaRPr>
                    </a:p>
                    <a:p>
                      <a:pPr marL="0" marR="0" lvl="0" indent="0" algn="l" rtl="0">
                        <a:lnSpc>
                          <a:spcPct val="100000"/>
                        </a:lnSpc>
                        <a:spcBef>
                          <a:spcPts val="0"/>
                        </a:spcBef>
                        <a:spcAft>
                          <a:spcPts val="0"/>
                        </a:spcAft>
                        <a:buClrTx/>
                        <a:buSzTx/>
                        <a:buFontTx/>
                        <a:buNone/>
                      </a:pPr>
                      <a:endParaRPr kumimoji="0" lang="en-GB" sz="1000" b="1" i="0" u="none" strike="noStrike" kern="1200" cap="none" spc="0" normalizeH="0" baseline="0" noProof="0" dirty="0">
                        <a:ln>
                          <a:noFill/>
                        </a:ln>
                        <a:solidFill>
                          <a:prstClr val="black"/>
                        </a:solidFill>
                        <a:effectLst/>
                        <a:uLnTx/>
                        <a:uFillTx/>
                        <a:latin typeface="+mn-lt"/>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000" b="1" i="0" u="none" strike="noStrike" kern="1200" cap="none" spc="0" normalizeH="0" baseline="0" noProof="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Current and cost of electricity: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Circuit symbols and diagrams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Investigating conductors and insulators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Current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Modelling electricity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Voltage and resistance</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Series circuits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Parallel circuits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Energy transfers in the home</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Renewable energy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Non-renewable energy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Cost of electricity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Evaluating electricity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Energy in food</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1" i="0" u="none" strike="noStrike" kern="1200" cap="none" spc="0" normalizeH="0" baseline="0" noProof="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Interdependence:</a:t>
                      </a:r>
                    </a:p>
                    <a:p>
                      <a:pPr marL="228600" indent="-228600">
                        <a:buFont typeface="+mj-lt"/>
                        <a:buAutoNum type="arabicPeriod"/>
                      </a:pPr>
                      <a:r>
                        <a:rPr lang="en-GB" sz="1000" b="0" i="0" u="none" strike="noStrike" noProof="0" dirty="0">
                          <a:latin typeface="+mn-lt"/>
                        </a:rPr>
                        <a:t>Adaptations</a:t>
                      </a:r>
                    </a:p>
                    <a:p>
                      <a:pPr marL="228600" indent="-228600">
                        <a:buFont typeface="+mj-lt"/>
                        <a:buAutoNum type="arabicPeriod"/>
                      </a:pPr>
                      <a:r>
                        <a:rPr lang="en-GB" sz="1000" b="0" i="0" u="none" strike="noStrike" noProof="0" dirty="0">
                          <a:latin typeface="+mn-lt"/>
                        </a:rPr>
                        <a:t>Classification</a:t>
                      </a:r>
                    </a:p>
                    <a:p>
                      <a:pPr marL="228600" indent="-228600">
                        <a:buFont typeface="+mj-lt"/>
                        <a:buAutoNum type="arabicPeriod"/>
                      </a:pPr>
                      <a:r>
                        <a:rPr lang="en-GB" sz="1000" b="0" i="0" u="none" strike="noStrike" noProof="0" dirty="0">
                          <a:latin typeface="+mn-lt"/>
                        </a:rPr>
                        <a:t>Food chains</a:t>
                      </a:r>
                    </a:p>
                    <a:p>
                      <a:pPr marL="228600" indent="-228600">
                        <a:buFont typeface="+mj-lt"/>
                        <a:buAutoNum type="arabicPeriod"/>
                      </a:pPr>
                      <a:r>
                        <a:rPr lang="en-GB" sz="1000" b="0" i="0" u="none" strike="noStrike" noProof="0" dirty="0">
                          <a:latin typeface="+mn-lt"/>
                        </a:rPr>
                        <a:t>Food webs</a:t>
                      </a:r>
                    </a:p>
                    <a:p>
                      <a:pPr marL="228600" indent="-228600">
                        <a:buFont typeface="+mj-lt"/>
                        <a:buAutoNum type="arabicPeriod"/>
                      </a:pPr>
                      <a:r>
                        <a:rPr lang="en-GB" sz="1000" b="0" i="0" u="none" strike="noStrike" noProof="0" dirty="0">
                          <a:latin typeface="+mn-lt"/>
                        </a:rPr>
                        <a:t>Abiotic and biotic factors</a:t>
                      </a:r>
                    </a:p>
                    <a:p>
                      <a:pPr marL="228600" indent="-228600">
                        <a:buFont typeface="+mj-lt"/>
                        <a:buAutoNum type="arabicPeriod"/>
                      </a:pPr>
                      <a:r>
                        <a:rPr lang="en-GB" sz="1000" b="0" i="0" u="none" strike="noStrike" noProof="0" dirty="0">
                          <a:latin typeface="+mn-lt"/>
                        </a:rPr>
                        <a:t>Distribution and abundance</a:t>
                      </a:r>
                    </a:p>
                    <a:p>
                      <a:pPr marL="228600" indent="-228600">
                        <a:buFont typeface="+mj-lt"/>
                        <a:buAutoNum type="arabicPeriod"/>
                      </a:pPr>
                      <a:r>
                        <a:rPr lang="en-GB" sz="1000" b="0" i="0" u="none" strike="noStrike" noProof="0" dirty="0">
                          <a:latin typeface="+mn-lt"/>
                        </a:rPr>
                        <a:t>Predators and prey</a:t>
                      </a:r>
                    </a:p>
                    <a:p>
                      <a:pPr marL="228600" indent="-228600">
                        <a:buFont typeface="+mj-lt"/>
                        <a:buAutoNum type="arabicPeriod"/>
                      </a:pPr>
                      <a:r>
                        <a:rPr lang="en-GB" sz="1000" b="0" i="0" u="none" strike="noStrike" noProof="0" dirty="0">
                          <a:latin typeface="+mn-lt"/>
                        </a:rPr>
                        <a:t>The future of bees</a:t>
                      </a:r>
                    </a:p>
                    <a:p>
                      <a:endParaRPr lang="en-GB" sz="1000" b="0" i="0" u="none" strike="noStrike" noProof="0">
                        <a:latin typeface="Calibri"/>
                      </a:endParaRPr>
                    </a:p>
                  </a:txBody>
                  <a:tcPr/>
                </a:tc>
                <a:tc>
                  <a:txBody>
                    <a:bodyPr/>
                    <a:lstStyle/>
                    <a:p>
                      <a:pPr marL="0" marR="0" lvl="0" indent="0" algn="l">
                        <a:lnSpc>
                          <a:spcPct val="100000"/>
                        </a:lnSpc>
                        <a:spcBef>
                          <a:spcPts val="0"/>
                        </a:spcBef>
                        <a:spcAft>
                          <a:spcPts val="0"/>
                        </a:spcAft>
                        <a:buFont typeface="Arial"/>
                        <a:buNone/>
                      </a:pPr>
                      <a:r>
                        <a:rPr kumimoji="0" lang="en-GB" sz="1050" b="1" dirty="0"/>
                        <a:t>KS2 - </a:t>
                      </a:r>
                      <a:r>
                        <a:rPr kumimoji="0" lang="en-GB" sz="1050" dirty="0"/>
                        <a:t>Describe the movement of the Earth and other planets relative to the sun in the solar system</a:t>
                      </a:r>
                    </a:p>
                    <a:p>
                      <a:pPr marL="0" marR="0" lvl="0" indent="0" algn="l">
                        <a:lnSpc>
                          <a:spcPct val="100000"/>
                        </a:lnSpc>
                        <a:spcBef>
                          <a:spcPts val="0"/>
                        </a:spcBef>
                        <a:spcAft>
                          <a:spcPts val="0"/>
                        </a:spcAft>
                        <a:buFont typeface="Arial"/>
                        <a:buNone/>
                      </a:pPr>
                      <a:r>
                        <a:rPr kumimoji="0" lang="en-GB" sz="1050" dirty="0"/>
                        <a:t>Describe the movement of the moon relative to the Earth</a:t>
                      </a:r>
                    </a:p>
                    <a:p>
                      <a:pPr marL="0" marR="0" lvl="0" indent="0" algn="l">
                        <a:lnSpc>
                          <a:spcPct val="100000"/>
                        </a:lnSpc>
                        <a:spcBef>
                          <a:spcPts val="0"/>
                        </a:spcBef>
                        <a:spcAft>
                          <a:spcPts val="0"/>
                        </a:spcAft>
                        <a:buFont typeface="Arial"/>
                        <a:buNone/>
                      </a:pPr>
                      <a:r>
                        <a:rPr kumimoji="0" lang="en-GB" sz="1050" dirty="0"/>
                        <a:t>Describe the sun, Earth and moon as approximately spherical bodies</a:t>
                      </a:r>
                    </a:p>
                    <a:p>
                      <a:pPr marL="0" marR="0" lvl="0" indent="0" algn="l">
                        <a:lnSpc>
                          <a:spcPct val="100000"/>
                        </a:lnSpc>
                        <a:spcBef>
                          <a:spcPts val="0"/>
                        </a:spcBef>
                        <a:spcAft>
                          <a:spcPts val="0"/>
                        </a:spcAft>
                        <a:buFont typeface="Arial"/>
                        <a:buNone/>
                      </a:pPr>
                      <a:r>
                        <a:rPr kumimoji="0" lang="en-GB" sz="1050" dirty="0"/>
                        <a:t>Use the idea of the Earth’s rotation to explain day and night and the apparent movement of the sun across the sky</a:t>
                      </a:r>
                    </a:p>
                    <a:p>
                      <a:pPr marL="0" marR="0" lvl="0" indent="0" algn="l">
                        <a:lnSpc>
                          <a:spcPct val="100000"/>
                        </a:lnSpc>
                        <a:spcBef>
                          <a:spcPts val="0"/>
                        </a:spcBef>
                        <a:spcAft>
                          <a:spcPts val="0"/>
                        </a:spcAft>
                        <a:buFont typeface="Arial"/>
                        <a:buNone/>
                      </a:pPr>
                      <a:endParaRPr kumimoji="0" lang="en-GB" sz="1050"/>
                    </a:p>
                    <a:p>
                      <a:pPr marL="0" marR="0" lvl="0" indent="0" algn="l">
                        <a:lnSpc>
                          <a:spcPct val="100000"/>
                        </a:lnSpc>
                        <a:spcBef>
                          <a:spcPts val="0"/>
                        </a:spcBef>
                        <a:spcAft>
                          <a:spcPts val="0"/>
                        </a:spcAft>
                        <a:buFont typeface="Arial"/>
                        <a:buNone/>
                      </a:pPr>
                      <a:endParaRPr kumimoji="0" lang="en-GB" sz="1050"/>
                    </a:p>
                    <a:p>
                      <a:pPr marL="0" marR="0" lvl="0" indent="0" algn="l">
                        <a:lnSpc>
                          <a:spcPct val="100000"/>
                        </a:lnSpc>
                        <a:spcBef>
                          <a:spcPts val="0"/>
                        </a:spcBef>
                        <a:spcAft>
                          <a:spcPts val="0"/>
                        </a:spcAft>
                        <a:buFont typeface="Arial"/>
                        <a:buNone/>
                      </a:pPr>
                      <a:endParaRPr kumimoji="0" lang="en-GB" sz="1050"/>
                    </a:p>
                    <a:p>
                      <a:pPr marL="0" marR="0" lvl="0" indent="0" algn="l">
                        <a:lnSpc>
                          <a:spcPct val="100000"/>
                        </a:lnSpc>
                        <a:spcBef>
                          <a:spcPts val="0"/>
                        </a:spcBef>
                        <a:spcAft>
                          <a:spcPts val="0"/>
                        </a:spcAft>
                        <a:buFont typeface="Arial"/>
                        <a:buNone/>
                      </a:pPr>
                      <a:endParaRPr kumimoji="0" lang="en-GB" sz="1050"/>
                    </a:p>
                    <a:p>
                      <a:pPr marL="0" marR="0" lvl="0" indent="0" algn="l">
                        <a:lnSpc>
                          <a:spcPct val="100000"/>
                        </a:lnSpc>
                        <a:spcBef>
                          <a:spcPts val="0"/>
                        </a:spcBef>
                        <a:spcAft>
                          <a:spcPts val="0"/>
                        </a:spcAft>
                        <a:buFont typeface="Arial"/>
                        <a:buNone/>
                      </a:pPr>
                      <a:endParaRPr kumimoji="0" lang="en-GB" sz="1050"/>
                    </a:p>
                    <a:p>
                      <a:pPr marL="0" marR="0" lvl="0" indent="0" algn="l">
                        <a:lnSpc>
                          <a:spcPct val="100000"/>
                        </a:lnSpc>
                        <a:spcBef>
                          <a:spcPts val="0"/>
                        </a:spcBef>
                        <a:spcAft>
                          <a:spcPts val="0"/>
                        </a:spcAft>
                        <a:buFont typeface="Arial"/>
                        <a:buNone/>
                      </a:pPr>
                      <a:r>
                        <a:rPr kumimoji="0" lang="en-GB" sz="1050" dirty="0"/>
                        <a:t>Associate the brightness of a lamp or the volume of a buzzer with the number and voltage of cells used in the circuit</a:t>
                      </a:r>
                    </a:p>
                    <a:p>
                      <a:pPr marL="0" marR="0" lvl="0" indent="0" algn="l">
                        <a:lnSpc>
                          <a:spcPct val="100000"/>
                        </a:lnSpc>
                        <a:spcBef>
                          <a:spcPts val="0"/>
                        </a:spcBef>
                        <a:spcAft>
                          <a:spcPts val="0"/>
                        </a:spcAft>
                        <a:buFont typeface="Arial"/>
                        <a:buNone/>
                      </a:pPr>
                      <a:r>
                        <a:rPr kumimoji="0" lang="en-GB" sz="1050" dirty="0"/>
                        <a:t>Compare and give reasons for variations in how components function, including the brightness of bulbs, the loudness of buzzers and the on/off position of switches</a:t>
                      </a:r>
                    </a:p>
                    <a:p>
                      <a:pPr marL="0" marR="0" lvl="0" indent="0" algn="l">
                        <a:lnSpc>
                          <a:spcPct val="100000"/>
                        </a:lnSpc>
                        <a:spcBef>
                          <a:spcPts val="0"/>
                        </a:spcBef>
                        <a:spcAft>
                          <a:spcPts val="0"/>
                        </a:spcAft>
                        <a:buFont typeface="Arial"/>
                        <a:buNone/>
                      </a:pPr>
                      <a:r>
                        <a:rPr kumimoji="0" lang="en-GB" sz="1050" dirty="0"/>
                        <a:t>Use recognised symbols when representing a simple circuit in a diagram</a:t>
                      </a:r>
                    </a:p>
                    <a:p>
                      <a:pPr marL="0" marR="0" lvl="0" indent="0" algn="l">
                        <a:lnSpc>
                          <a:spcPct val="100000"/>
                        </a:lnSpc>
                        <a:spcBef>
                          <a:spcPts val="0"/>
                        </a:spcBef>
                        <a:spcAft>
                          <a:spcPts val="0"/>
                        </a:spcAft>
                        <a:buFont typeface="Arial"/>
                        <a:buNone/>
                      </a:pPr>
                      <a:endParaRPr kumimoji="0" lang="en-GB" sz="1050"/>
                    </a:p>
                    <a:p>
                      <a:pPr marL="0" marR="0" lvl="0" indent="0" algn="l">
                        <a:lnSpc>
                          <a:spcPct val="100000"/>
                        </a:lnSpc>
                        <a:spcBef>
                          <a:spcPts val="0"/>
                        </a:spcBef>
                        <a:spcAft>
                          <a:spcPts val="0"/>
                        </a:spcAft>
                        <a:buFont typeface="Arial"/>
                        <a:buNone/>
                      </a:pPr>
                      <a:endParaRPr kumimoji="0" lang="en-GB" sz="1050"/>
                    </a:p>
                    <a:p>
                      <a:pPr marL="0" marR="0" lvl="0" indent="0" algn="l">
                        <a:lnSpc>
                          <a:spcPct val="100000"/>
                        </a:lnSpc>
                        <a:spcBef>
                          <a:spcPts val="0"/>
                        </a:spcBef>
                        <a:spcAft>
                          <a:spcPts val="0"/>
                        </a:spcAft>
                        <a:buFont typeface="Arial"/>
                        <a:buNone/>
                      </a:pPr>
                      <a:endParaRPr kumimoji="0" lang="en-GB" sz="1050"/>
                    </a:p>
                    <a:p>
                      <a:pPr marL="0" marR="0" lvl="0" indent="0" algn="l">
                        <a:lnSpc>
                          <a:spcPct val="100000"/>
                        </a:lnSpc>
                        <a:spcBef>
                          <a:spcPts val="0"/>
                        </a:spcBef>
                        <a:spcAft>
                          <a:spcPts val="0"/>
                        </a:spcAft>
                        <a:buFont typeface="Arial"/>
                        <a:buNone/>
                      </a:pPr>
                      <a:endParaRPr kumimoji="0" lang="en-GB" sz="1050"/>
                    </a:p>
                    <a:p>
                      <a:pPr marL="0" marR="0" lvl="0" indent="0" algn="l">
                        <a:lnSpc>
                          <a:spcPct val="100000"/>
                        </a:lnSpc>
                        <a:spcBef>
                          <a:spcPts val="0"/>
                        </a:spcBef>
                        <a:spcAft>
                          <a:spcPts val="0"/>
                        </a:spcAft>
                        <a:buFont typeface="Arial"/>
                        <a:buNone/>
                      </a:pPr>
                      <a:endParaRPr kumimoji="0" lang="en-GB" sz="1050"/>
                    </a:p>
                    <a:p>
                      <a:pPr marL="0" marR="0" lvl="0" indent="0" algn="l">
                        <a:lnSpc>
                          <a:spcPct val="100000"/>
                        </a:lnSpc>
                        <a:spcBef>
                          <a:spcPts val="0"/>
                        </a:spcBef>
                        <a:spcAft>
                          <a:spcPts val="0"/>
                        </a:spcAft>
                        <a:buFont typeface="Arial"/>
                        <a:buNone/>
                      </a:pPr>
                      <a:r>
                        <a:rPr kumimoji="0" lang="en-GB" sz="1050" dirty="0"/>
                        <a:t>Give reasons for classifying plants and animals based on specific characteristics</a:t>
                      </a:r>
                    </a:p>
                    <a:p>
                      <a:pPr marL="0" marR="0" lvl="0" indent="0" algn="l">
                        <a:lnSpc>
                          <a:spcPct val="100000"/>
                        </a:lnSpc>
                        <a:spcBef>
                          <a:spcPts val="0"/>
                        </a:spcBef>
                        <a:spcAft>
                          <a:spcPts val="0"/>
                        </a:spcAft>
                        <a:buFont typeface="Arial"/>
                        <a:buNone/>
                      </a:pPr>
                      <a:endParaRPr kumimoji="0" lang="en-GB" sz="1050"/>
                    </a:p>
                    <a:p>
                      <a:pPr marL="0" marR="0" lvl="0" indent="0" algn="l">
                        <a:lnSpc>
                          <a:spcPct val="100000"/>
                        </a:lnSpc>
                        <a:spcBef>
                          <a:spcPts val="0"/>
                        </a:spcBef>
                        <a:spcAft>
                          <a:spcPts val="0"/>
                        </a:spcAft>
                        <a:buFont typeface="Arial"/>
                        <a:buNone/>
                      </a:pPr>
                      <a:r>
                        <a:rPr kumimoji="0" lang="en-GB" sz="1050" dirty="0"/>
                        <a:t>Identify how animals and plants are adapted to suit their environment in different ways and that adaptation may lead to evolution</a:t>
                      </a:r>
                    </a:p>
                    <a:p>
                      <a:pPr marL="0" marR="0" lvl="0" indent="0" algn="l">
                        <a:lnSpc>
                          <a:spcPct val="100000"/>
                        </a:lnSpc>
                        <a:spcBef>
                          <a:spcPts val="0"/>
                        </a:spcBef>
                        <a:spcAft>
                          <a:spcPts val="0"/>
                        </a:spcAft>
                        <a:buFont typeface="Arial"/>
                        <a:buNone/>
                      </a:pPr>
                      <a:endParaRPr kumimoji="0" lang="en-US" sz="2600"/>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Space: </a:t>
                      </a:r>
                      <a:r>
                        <a:rPr lang="en-GB" sz="1000" b="0" dirty="0"/>
                        <a:t>Space means the whole universe including the earth.</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Solar System: </a:t>
                      </a:r>
                      <a:r>
                        <a:rPr lang="en-GB" sz="1000" b="0" dirty="0"/>
                        <a:t>Solar System comprises of the sun and the nine other planets which orbit the sun.</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The Sun: </a:t>
                      </a:r>
                      <a:r>
                        <a:rPr lang="en-GB" sz="1000" b="0" dirty="0"/>
                        <a:t>The Sun is the star at the centre of the solar system. The Sun is about 4.7 billion years old and is composed about 70% hydrogen and 30% helium with other elements making up less than 1%. The Sun is at the distance of about 32,000 light years from the </a:t>
                      </a:r>
                      <a:r>
                        <a:rPr lang="en-GB" sz="1000" b="0" dirty="0" err="1"/>
                        <a:t>center</a:t>
                      </a:r>
                      <a:r>
                        <a:rPr lang="en-GB" sz="1000" b="0" dirty="0"/>
                        <a:t> of the Galaxy. The diameter of the Sun is 1,392,000km.</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Planets: </a:t>
                      </a:r>
                      <a:r>
                        <a:rPr lang="en-GB" sz="1000" b="0" dirty="0"/>
                        <a:t>The Planets are large celestial bodies in orbit around a star (SUN), composed of rock, metal or gas. There are nine planets in our solar system. They are: Mercury, Venus, Earth, Mars, Jupiter, Saturn, Neptune, Uranus and Pluto.</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Meteors: </a:t>
                      </a:r>
                      <a:r>
                        <a:rPr lang="en-GB" sz="1000" b="0" dirty="0"/>
                        <a:t>Meteor, the flash of light in the sky, popularly known as falling star or shooting star is caused by a particles of dust. Meteoroid is a piece of rock or metal like substance from space that reaches the earth’s surface or the surface of other celestial body.</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Satellites: </a:t>
                      </a:r>
                      <a:r>
                        <a:rPr lang="en-GB" sz="1000" b="0" dirty="0"/>
                        <a:t>Satellites are small bodies that orbit a large one, either natural or artificial..</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The Moon: </a:t>
                      </a:r>
                      <a:r>
                        <a:rPr lang="en-GB" sz="1000" b="0" dirty="0"/>
                        <a:t>The Moon is the natural satellite of our earth and is its nearest neighbour in space.</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Comets: </a:t>
                      </a:r>
                      <a:r>
                        <a:rPr lang="en-GB" sz="1000" b="0" dirty="0"/>
                        <a:t>Comets are small icy bodies orbiting the sun, usually on a highly elliptical path.</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Light Year: </a:t>
                      </a:r>
                      <a:r>
                        <a:rPr lang="en-GB" sz="1000" b="0" dirty="0"/>
                        <a:t>One light year is the distance light travels in one year at nearly 3, 00, 00 km a second. This is the speed of the light</a:t>
                      </a:r>
                      <a:r>
                        <a:rPr lang="en-GB" sz="1000" b="1" dirty="0"/>
                        <a:t>.</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Eclipses: </a:t>
                      </a:r>
                      <a:r>
                        <a:rPr lang="en-GB" sz="1000" b="0" dirty="0"/>
                        <a:t>Eclipse is the passage of an astronomical body through the shadow of another.</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Lunar Eclipse: </a:t>
                      </a:r>
                      <a:r>
                        <a:rPr lang="en-GB" sz="1000" b="0" dirty="0"/>
                        <a:t>The moon is said to be in eclipse when the earth comes between the moon and the sun and this is called lunar eclipse</a:t>
                      </a:r>
                      <a:r>
                        <a:rPr lang="en-GB" sz="1000" b="1" dirty="0"/>
                        <a:t>.</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Solar Eclipse: </a:t>
                      </a:r>
                      <a:r>
                        <a:rPr lang="en-GB" sz="1000" b="0" dirty="0"/>
                        <a:t>The sun is said to be in eclipse when the moon comes between the sun and the earth and this is called as Solar Eclipse.</a:t>
                      </a: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000" b="0"/>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000" b="0" dirty="0"/>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effectLst/>
                          <a:uLnTx/>
                          <a:uFillTx/>
                          <a:latin typeface="+mn-lt"/>
                          <a:ea typeface="+mn-ea"/>
                          <a:cs typeface="+mn-cs"/>
                        </a:rPr>
                        <a:t>Describe the appearance of planets or moons from diagrams showing their position in relation to the Earth and Sun.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effectLst/>
                          <a:uLnTx/>
                          <a:uFillTx/>
                          <a:latin typeface="+mn-lt"/>
                          <a:ea typeface="+mn-ea"/>
                          <a:cs typeface="+mn-cs"/>
                        </a:rPr>
                        <a:t>Explain why places on the Earth experience different daylight hours and amounts of sunlight during the year.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effectLst/>
                          <a:uLnTx/>
                          <a:uFillTx/>
                          <a:latin typeface="+mn-lt"/>
                          <a:ea typeface="+mn-ea"/>
                          <a:cs typeface="+mn-cs"/>
                        </a:rPr>
                        <a:t>Describe how space exploration and observations of stars are affected by the scale of the universe.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effectLst/>
                          <a:uLnTx/>
                          <a:uFillTx/>
                          <a:latin typeface="+mn-lt"/>
                          <a:ea typeface="+mn-ea"/>
                          <a:cs typeface="+mn-cs"/>
                        </a:rPr>
                        <a:t>Explain the choice of units for measuring distance</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effectLst/>
                          <a:uLnTx/>
                          <a:uFillTx/>
                          <a:latin typeface="+mn-lt"/>
                          <a:ea typeface="+mn-ea"/>
                          <a:cs typeface="+mn-cs"/>
                        </a:rPr>
                        <a:t>Describe how current changes in series and parallel circuits when components are changed.</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effectLst/>
                          <a:uLnTx/>
                          <a:uFillTx/>
                          <a:latin typeface="+mn-lt"/>
                          <a:ea typeface="+mn-ea"/>
                          <a:cs typeface="+mn-cs"/>
                        </a:rPr>
                        <a:t> Turn circuit diagrams into real series and parallel circuits, and vice versa.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effectLst/>
                          <a:uLnTx/>
                          <a:uFillTx/>
                          <a:latin typeface="+mn-lt"/>
                          <a:ea typeface="+mn-ea"/>
                          <a:cs typeface="+mn-cs"/>
                        </a:rPr>
                        <a:t>Compare the amounts of energy transferred by different foods and activities.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effectLst/>
                          <a:uLnTx/>
                          <a:uFillTx/>
                          <a:latin typeface="+mn-lt"/>
                          <a:ea typeface="+mn-ea"/>
                          <a:cs typeface="+mn-cs"/>
                        </a:rPr>
                        <a:t>Compare the energy usage and cost of running different home devices.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effectLst/>
                          <a:uLnTx/>
                          <a:uFillTx/>
                          <a:latin typeface="+mn-lt"/>
                          <a:ea typeface="+mn-ea"/>
                          <a:cs typeface="+mn-cs"/>
                        </a:rPr>
                        <a:t>Explain the advantages and disadvantages of different energy resources.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effectLst/>
                          <a:uLnTx/>
                          <a:uFillTx/>
                          <a:latin typeface="+mn-lt"/>
                          <a:ea typeface="+mn-ea"/>
                          <a:cs typeface="+mn-cs"/>
                        </a:rPr>
                        <a:t>Represent the energy transfers from a renewable or non-renewable resource to an electrical device in the home.</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effectLst/>
                        <a:uLnTx/>
                        <a:uFillTx/>
                        <a:latin typeface="Calibri" panose="020F0502020204030204"/>
                        <a:ea typeface="+mn-ea"/>
                        <a:cs typeface="+mn-cs"/>
                      </a:endParaRPr>
                    </a:p>
                  </a:txBody>
                  <a:tcPr/>
                </a:tc>
                <a:extLst>
                  <a:ext uri="{0D108BD9-81ED-4DB2-BD59-A6C34878D82A}">
                    <a16:rowId xmlns:a16="http://schemas.microsoft.com/office/drawing/2014/main" val="190393781"/>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7431164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2179910850"/>
              </p:ext>
            </p:extLst>
          </p:nvPr>
        </p:nvGraphicFramePr>
        <p:xfrm>
          <a:off x="119579" y="1084593"/>
          <a:ext cx="12566595" cy="8497557"/>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954216">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8004762">
                <a:tc>
                  <a:txBody>
                    <a:bodyPr/>
                    <a:lstStyle/>
                    <a:p>
                      <a:pPr algn="ctr"/>
                      <a:r>
                        <a:rPr lang="en-GB" sz="3600" b="1"/>
                        <a:t>7</a:t>
                      </a:r>
                    </a:p>
                  </a:txBody>
                  <a:tcPr anchor="ctr"/>
                </a:tc>
                <a:tc>
                  <a:txBody>
                    <a:bodyPr/>
                    <a:lstStyle/>
                    <a:p>
                      <a:endParaRPr lang="en-GB" sz="1000" b="0" i="0" u="none" strike="noStrike" noProof="0">
                        <a:latin typeface="Calibri"/>
                      </a:endParaRPr>
                    </a:p>
                  </a:txBody>
                  <a:tcPr/>
                </a:tc>
                <a:tc>
                  <a:txBody>
                    <a:bodyPr/>
                    <a:lstStyle/>
                    <a:p>
                      <a:pPr marL="0" marR="0" lvl="0" indent="0" algn="l">
                        <a:lnSpc>
                          <a:spcPct val="100000"/>
                        </a:lnSpc>
                        <a:spcBef>
                          <a:spcPts val="0"/>
                        </a:spcBef>
                        <a:spcAft>
                          <a:spcPts val="0"/>
                        </a:spcAft>
                        <a:buFont typeface="Arial"/>
                        <a:buNone/>
                      </a:pPr>
                      <a:endParaRPr kumimoji="0" lang="en-US" sz="3400"/>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Electrons: </a:t>
                      </a:r>
                      <a:r>
                        <a:rPr lang="en-GB" sz="1000" b="0"/>
                        <a:t>Tiny particles which are part of atoms and carry a negative charge</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Current</a:t>
                      </a:r>
                      <a:r>
                        <a:rPr lang="en-GB" sz="1000" b="0"/>
                        <a:t>: flow of electric charge</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Series circuit</a:t>
                      </a:r>
                      <a:r>
                        <a:rPr lang="en-GB" sz="1000" b="0"/>
                        <a:t>: components in a circuit are on the same loop.</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Parallel circuit: </a:t>
                      </a:r>
                      <a:r>
                        <a:rPr lang="en-GB" sz="1000" b="0"/>
                        <a:t>some components are on separate loops.</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Ammeter</a:t>
                      </a:r>
                      <a:r>
                        <a:rPr lang="en-GB" sz="1000" b="0"/>
                        <a:t>: Device for measuring current.</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Amperes</a:t>
                      </a:r>
                      <a:r>
                        <a:rPr lang="en-GB" sz="1000" b="0"/>
                        <a:t>: units for current.</a:t>
                      </a: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000" b="0"/>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Food web: S</a:t>
                      </a:r>
                      <a:r>
                        <a:rPr lang="en-GB" sz="1000" b="0"/>
                        <a:t>hows how food chains in an ecosystem are linked.</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Food chain: </a:t>
                      </a:r>
                      <a:r>
                        <a:rPr lang="en-GB" sz="1000" b="0"/>
                        <a:t>Part of a food web, starting with a producer, ending with a top predator</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Ecosystem: </a:t>
                      </a:r>
                      <a:r>
                        <a:rPr lang="en-GB" sz="1000" b="0"/>
                        <a:t>The living things in a given area and their non-living environment.</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Environment: </a:t>
                      </a:r>
                      <a:r>
                        <a:rPr lang="en-GB" sz="1000" b="0"/>
                        <a:t>The surrounding air, water and soil where an organism lives.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Population</a:t>
                      </a:r>
                      <a:r>
                        <a:rPr lang="en-GB" sz="1000" b="0"/>
                        <a:t>: Group of the same species living in an area.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Producer: </a:t>
                      </a:r>
                      <a:r>
                        <a:rPr lang="en-GB" sz="1000" b="0"/>
                        <a:t>Green plant or algae that make its own food using sunlight.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0"/>
                        <a:t>Consumer: Animal that eats other animals or plants.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Decomposer</a:t>
                      </a:r>
                      <a:r>
                        <a:rPr lang="en-GB" sz="1000" b="0"/>
                        <a:t>: Organism that breaks down dead plant and animal material so nutrients can be recycled back to the soil or water</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Predator</a:t>
                      </a:r>
                      <a:r>
                        <a:rPr lang="en-GB" sz="1000" b="0"/>
                        <a:t>: an animal that lives by killing and eating other animals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a:t>Prey: </a:t>
                      </a:r>
                      <a:r>
                        <a:rPr lang="en-GB" sz="1000" b="0"/>
                        <a:t>An animal taken by a predator as food.</a:t>
                      </a: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effectLst/>
                          <a:uLnTx/>
                          <a:uFillTx/>
                          <a:latin typeface="+mn-lt"/>
                          <a:ea typeface="+mn-ea"/>
                          <a:cs typeface="+mn-cs"/>
                        </a:rPr>
                        <a:t>Describe how a species’ population changes as its predator or prey population changes.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effectLst/>
                          <a:uLnTx/>
                          <a:uFillTx/>
                          <a:latin typeface="+mn-lt"/>
                          <a:ea typeface="+mn-ea"/>
                          <a:cs typeface="+mn-cs"/>
                        </a:rPr>
                        <a:t>Explain effects of environmental changes and toxic materials on a species’ population.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effectLst/>
                          <a:uLnTx/>
                          <a:uFillTx/>
                          <a:latin typeface="+mn-lt"/>
                          <a:ea typeface="+mn-ea"/>
                          <a:cs typeface="+mn-cs"/>
                        </a:rPr>
                        <a:t>Combine food chains to form a food web.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effectLst/>
                          <a:uLnTx/>
                          <a:uFillTx/>
                          <a:latin typeface="+mn-lt"/>
                          <a:ea typeface="+mn-ea"/>
                          <a:cs typeface="+mn-cs"/>
                        </a:rPr>
                        <a:t>Explain issues with human food supplies in terms of insect pollinators</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effectLst/>
                        <a:uLnTx/>
                        <a:uFillTx/>
                        <a:latin typeface="Calibri" panose="020F0502020204030204"/>
                        <a:ea typeface="+mn-ea"/>
                        <a:cs typeface="+mn-cs"/>
                      </a:endParaRPr>
                    </a:p>
                  </a:txBody>
                  <a:tcPr/>
                </a:tc>
                <a:extLst>
                  <a:ext uri="{0D108BD9-81ED-4DB2-BD59-A6C34878D82A}">
                    <a16:rowId xmlns:a16="http://schemas.microsoft.com/office/drawing/2014/main" val="190393781"/>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3117890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3283903130"/>
              </p:ext>
            </p:extLst>
          </p:nvPr>
        </p:nvGraphicFramePr>
        <p:xfrm>
          <a:off x="115428" y="934262"/>
          <a:ext cx="12566595" cy="8522256"/>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954216">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dirty="0"/>
                        <a:t>Year</a:t>
                      </a:r>
                    </a:p>
                  </a:txBody>
                  <a:tcPr anchor="ctr"/>
                </a:tc>
                <a:tc>
                  <a:txBody>
                    <a:bodyPr/>
                    <a:lstStyle/>
                    <a:p>
                      <a:pPr algn="ctr"/>
                      <a:r>
                        <a:rPr lang="en-GB" sz="2000" dirty="0"/>
                        <a:t>Topic Detail</a:t>
                      </a:r>
                      <a:r>
                        <a:rPr lang="en-GB" sz="2000" baseline="0" dirty="0"/>
                        <a:t> and Sequence</a:t>
                      </a:r>
                      <a:endParaRPr lang="en-GB" sz="2000" dirty="0"/>
                    </a:p>
                  </a:txBody>
                  <a:tcPr/>
                </a:tc>
                <a:tc>
                  <a:txBody>
                    <a:bodyPr/>
                    <a:lstStyle/>
                    <a:p>
                      <a:pPr algn="ctr"/>
                      <a:r>
                        <a:rPr lang="en-GB" sz="2000" dirty="0"/>
                        <a:t>Pre-requisite Knowledge</a:t>
                      </a:r>
                    </a:p>
                  </a:txBody>
                  <a:tcPr/>
                </a:tc>
                <a:tc>
                  <a:txBody>
                    <a:bodyPr/>
                    <a:lstStyle/>
                    <a:p>
                      <a:pPr algn="ctr"/>
                      <a:r>
                        <a:rPr lang="en-GB" sz="2000" dirty="0"/>
                        <a:t>Key</a:t>
                      </a:r>
                      <a:r>
                        <a:rPr lang="en-GB" sz="2000" baseline="0" dirty="0"/>
                        <a:t> Vocabulary</a:t>
                      </a:r>
                      <a:endParaRPr lang="en-GB" sz="2000" dirty="0"/>
                    </a:p>
                  </a:txBody>
                  <a:tcPr/>
                </a:tc>
                <a:tc>
                  <a:txBody>
                    <a:bodyPr/>
                    <a:lstStyle/>
                    <a:p>
                      <a:pPr algn="ctr"/>
                      <a:r>
                        <a:rPr lang="en-GB" sz="2000" dirty="0"/>
                        <a:t>Demonstrable Skills</a:t>
                      </a:r>
                    </a:p>
                  </a:txBody>
                  <a:tcPr/>
                </a:tc>
                <a:extLst>
                  <a:ext uri="{0D108BD9-81ED-4DB2-BD59-A6C34878D82A}">
                    <a16:rowId xmlns:a16="http://schemas.microsoft.com/office/drawing/2014/main" val="1654645317"/>
                  </a:ext>
                </a:extLst>
              </a:tr>
              <a:tr h="8029461">
                <a:tc>
                  <a:txBody>
                    <a:bodyPr/>
                    <a:lstStyle/>
                    <a:p>
                      <a:pPr algn="ctr"/>
                      <a:r>
                        <a:rPr lang="en-GB" sz="3600" b="1" dirty="0"/>
                        <a:t>8</a:t>
                      </a:r>
                    </a:p>
                  </a:txBody>
                  <a:tcPr anchor="ctr"/>
                </a:tc>
                <a:tc>
                  <a:txBody>
                    <a:bodyPr/>
                    <a:lstStyle/>
                    <a:p>
                      <a:r>
                        <a:rPr lang="en-GB" sz="1000" b="1" i="0" u="none" strike="noStrike" noProof="0" dirty="0">
                          <a:latin typeface="+mn-lt"/>
                        </a:rPr>
                        <a:t>Metals and non-metals </a:t>
                      </a:r>
                    </a:p>
                    <a:p>
                      <a:pPr marL="228600" indent="-228600">
                        <a:buFont typeface="+mj-lt"/>
                        <a:buAutoNum type="arabicPeriod"/>
                      </a:pPr>
                      <a:r>
                        <a:rPr lang="en-GB" sz="1000" b="0" i="0" u="none" strike="noStrike" noProof="0" dirty="0">
                          <a:latin typeface="+mn-lt"/>
                        </a:rPr>
                        <a:t>Properties of metals and non-metals</a:t>
                      </a:r>
                    </a:p>
                    <a:p>
                      <a:pPr marL="228600" indent="-228600">
                        <a:buFont typeface="+mj-lt"/>
                        <a:buAutoNum type="arabicPeriod"/>
                      </a:pPr>
                      <a:r>
                        <a:rPr lang="en-GB" sz="1000" b="0" i="0" u="none" strike="noStrike" noProof="0" dirty="0">
                          <a:latin typeface="+mn-lt"/>
                        </a:rPr>
                        <a:t>Structure of metals </a:t>
                      </a:r>
                    </a:p>
                    <a:p>
                      <a:pPr marL="228600" indent="-228600">
                        <a:buFont typeface="+mj-lt"/>
                        <a:buAutoNum type="arabicPeriod"/>
                      </a:pPr>
                      <a:r>
                        <a:rPr lang="en-GB" sz="1000" b="0" i="0" u="none" strike="noStrike" noProof="0" dirty="0">
                          <a:latin typeface="+mn-lt"/>
                        </a:rPr>
                        <a:t>Metal reactions with oxygen</a:t>
                      </a:r>
                    </a:p>
                    <a:p>
                      <a:pPr marL="228600" indent="-228600">
                        <a:buFont typeface="+mj-lt"/>
                        <a:buAutoNum type="arabicPeriod"/>
                      </a:pPr>
                      <a:r>
                        <a:rPr lang="en-GB" sz="1000" b="0" i="0" u="none" strike="noStrike" noProof="0" dirty="0">
                          <a:latin typeface="+mn-lt"/>
                        </a:rPr>
                        <a:t>Metal reactions with acid</a:t>
                      </a:r>
                    </a:p>
                    <a:p>
                      <a:pPr marL="228600" indent="-228600">
                        <a:buFont typeface="+mj-lt"/>
                        <a:buAutoNum type="arabicPeriod"/>
                      </a:pPr>
                      <a:r>
                        <a:rPr lang="en-GB" sz="1000" b="0" i="0" u="none" strike="noStrike" noProof="0" dirty="0">
                          <a:latin typeface="+mn-lt"/>
                        </a:rPr>
                        <a:t>Metal reactions with water</a:t>
                      </a:r>
                    </a:p>
                    <a:p>
                      <a:pPr marL="0" indent="0">
                        <a:buFont typeface="+mj-lt"/>
                        <a:buNone/>
                      </a:pPr>
                      <a:endParaRPr lang="en-GB" sz="1000" b="0" i="0" u="none" strike="noStrike" noProof="0" dirty="0">
                        <a:latin typeface="+mn-lt"/>
                      </a:endParaRPr>
                    </a:p>
                    <a:p>
                      <a:r>
                        <a:rPr lang="en-GB" sz="1000" b="1" i="0" u="none" strike="noStrike" noProof="0" dirty="0">
                          <a:latin typeface="+mn-lt"/>
                        </a:rPr>
                        <a:t>Work and energy transfer </a:t>
                      </a:r>
                    </a:p>
                    <a:p>
                      <a:pPr marL="228600" indent="-228600">
                        <a:buFont typeface="+mj-lt"/>
                        <a:buAutoNum type="arabicPeriod"/>
                      </a:pPr>
                      <a:r>
                        <a:rPr lang="en-GB" sz="1000" b="0" i="0" u="none" strike="noStrike" noProof="0" dirty="0">
                          <a:latin typeface="+mn-lt"/>
                        </a:rPr>
                        <a:t>Food and fuel</a:t>
                      </a:r>
                    </a:p>
                    <a:p>
                      <a:pPr marL="228600" indent="-228600">
                        <a:buFont typeface="+mj-lt"/>
                        <a:buAutoNum type="arabicPeriod"/>
                      </a:pPr>
                      <a:r>
                        <a:rPr lang="en-GB" sz="1000" b="0" i="0" u="none" strike="noStrike" noProof="0" dirty="0">
                          <a:latin typeface="+mn-lt"/>
                        </a:rPr>
                        <a:t>Energy resources</a:t>
                      </a:r>
                    </a:p>
                    <a:p>
                      <a:pPr marL="228600" indent="-228600">
                        <a:buFont typeface="+mj-lt"/>
                        <a:buAutoNum type="arabicPeriod"/>
                      </a:pPr>
                      <a:r>
                        <a:rPr lang="en-GB" sz="1000" b="0" i="0" u="none" strike="noStrike" noProof="0" dirty="0">
                          <a:latin typeface="+mn-lt"/>
                        </a:rPr>
                        <a:t>Power </a:t>
                      </a:r>
                    </a:p>
                    <a:p>
                      <a:pPr marL="228600" indent="-228600">
                        <a:buFont typeface="+mj-lt"/>
                        <a:buAutoNum type="arabicPeriod"/>
                      </a:pPr>
                      <a:r>
                        <a:rPr lang="en-GB" sz="1000" b="0" i="0" u="none" strike="noStrike" noProof="0" dirty="0">
                          <a:latin typeface="+mn-lt"/>
                        </a:rPr>
                        <a:t>Work done</a:t>
                      </a:r>
                    </a:p>
                    <a:p>
                      <a:pPr marL="228600" indent="-228600">
                        <a:buFont typeface="+mj-lt"/>
                        <a:buAutoNum type="arabicPeriod"/>
                      </a:pPr>
                      <a:r>
                        <a:rPr lang="en-GB" sz="1000" b="0" i="0" u="none" strike="noStrike" noProof="0" dirty="0">
                          <a:latin typeface="+mn-lt"/>
                        </a:rPr>
                        <a:t>Energy stores (2024 only)</a:t>
                      </a:r>
                    </a:p>
                    <a:p>
                      <a:pPr marL="228600" indent="-228600">
                        <a:buFont typeface="+mj-lt"/>
                        <a:buAutoNum type="arabicPeriod"/>
                      </a:pPr>
                      <a:r>
                        <a:rPr lang="en-GB" sz="1000" b="0" i="0" u="none" strike="noStrike" noProof="0" dirty="0">
                          <a:latin typeface="+mn-lt"/>
                        </a:rPr>
                        <a:t>Energy transfers (2024 only)</a:t>
                      </a:r>
                    </a:p>
                    <a:p>
                      <a:pPr marL="228600" indent="-228600">
                        <a:buFont typeface="+mj-lt"/>
                        <a:buAutoNum type="arabicPeriod"/>
                      </a:pPr>
                      <a:r>
                        <a:rPr lang="en-GB" sz="1000" b="0" i="0" u="none" strike="noStrike" noProof="0" dirty="0">
                          <a:latin typeface="+mn-lt"/>
                        </a:rPr>
                        <a:t>Conduction</a:t>
                      </a:r>
                    </a:p>
                    <a:p>
                      <a:pPr marL="228600" indent="-228600">
                        <a:buFont typeface="+mj-lt"/>
                        <a:buAutoNum type="arabicPeriod"/>
                      </a:pPr>
                      <a:r>
                        <a:rPr lang="en-GB" sz="1000" b="0" i="0" u="none" strike="noStrike" noProof="0" dirty="0">
                          <a:latin typeface="+mn-lt"/>
                        </a:rPr>
                        <a:t>Convection</a:t>
                      </a:r>
                    </a:p>
                    <a:p>
                      <a:pPr marL="228600" indent="-228600">
                        <a:buFont typeface="+mj-lt"/>
                        <a:buAutoNum type="arabicPeriod"/>
                      </a:pPr>
                      <a:r>
                        <a:rPr lang="en-GB" sz="1000" b="0" i="0" u="none" strike="noStrike" noProof="0" dirty="0">
                          <a:latin typeface="+mn-lt"/>
                        </a:rPr>
                        <a:t>Radiation</a:t>
                      </a:r>
                    </a:p>
                    <a:p>
                      <a:pPr marL="228600" indent="-228600">
                        <a:buFont typeface="+mj-lt"/>
                        <a:buAutoNum type="arabicPeriod"/>
                      </a:pPr>
                      <a:r>
                        <a:rPr lang="en-GB" sz="1000" b="0" i="0" u="none" strike="noStrike" noProof="0" dirty="0">
                          <a:latin typeface="+mn-lt"/>
                        </a:rPr>
                        <a:t>Investigating insulation</a:t>
                      </a:r>
                    </a:p>
                    <a:p>
                      <a:pPr marL="228600" indent="-228600">
                        <a:buFont typeface="+mj-lt"/>
                        <a:buAutoNum type="arabicPeriod"/>
                      </a:pPr>
                      <a:r>
                        <a:rPr lang="en-GB" sz="1000" b="0" i="0" u="none" strike="noStrike" noProof="0" dirty="0">
                          <a:latin typeface="+mn-lt"/>
                        </a:rPr>
                        <a:t>Efficiency</a:t>
                      </a:r>
                    </a:p>
                    <a:p>
                      <a:pPr marL="228600" indent="-228600">
                        <a:buFont typeface="+mj-lt"/>
                        <a:buAutoNum type="arabicPeriod"/>
                      </a:pPr>
                      <a:r>
                        <a:rPr lang="en-GB" sz="1000" b="0" i="0" u="none" strike="noStrike" noProof="0" dirty="0">
                          <a:latin typeface="+mn-lt"/>
                        </a:rPr>
                        <a:t>Sankey diagrams </a:t>
                      </a:r>
                    </a:p>
                    <a:p>
                      <a:pPr marL="228600" indent="-228600">
                        <a:buFont typeface="+mj-lt"/>
                        <a:buAutoNum type="arabicPeriod"/>
                      </a:pPr>
                      <a:endParaRPr lang="en-GB" sz="1000" b="0" i="0" u="none" strike="noStrike" noProof="0" dirty="0">
                        <a:latin typeface="+mn-lt"/>
                      </a:endParaRPr>
                    </a:p>
                    <a:p>
                      <a:pPr marL="0" indent="0">
                        <a:buFont typeface="+mj-lt"/>
                        <a:buNone/>
                      </a:pPr>
                      <a:endParaRPr lang="en-GB" sz="1000" b="1" i="0" u="none" strike="noStrike" noProof="0" dirty="0">
                        <a:latin typeface="+mn-lt"/>
                      </a:endParaRPr>
                    </a:p>
                    <a:p>
                      <a:pPr marL="228600" indent="-228600">
                        <a:buFont typeface="+mj-lt"/>
                        <a:buAutoNum type="arabicPeriod"/>
                      </a:pPr>
                      <a:endParaRPr lang="en-GB" sz="1000" b="0" i="0" u="none" strike="noStrike" noProof="0" dirty="0">
                        <a:latin typeface="+mn-lt"/>
                      </a:endParaRPr>
                    </a:p>
                    <a:p>
                      <a:pPr marL="0" indent="0">
                        <a:buFont typeface="+mj-lt"/>
                        <a:buNone/>
                      </a:pPr>
                      <a:r>
                        <a:rPr lang="en-GB" sz="1000" b="1" i="0" u="none" strike="noStrike" noProof="0" dirty="0">
                          <a:latin typeface="+mn-lt"/>
                        </a:rPr>
                        <a:t>Separating mixtures</a:t>
                      </a:r>
                    </a:p>
                    <a:p>
                      <a:pPr marL="228600" indent="-228600">
                        <a:buFont typeface="+mj-lt"/>
                        <a:buAutoNum type="arabicPeriod"/>
                      </a:pPr>
                      <a:r>
                        <a:rPr lang="en-GB" sz="1000" b="0" i="0" u="none" strike="noStrike" noProof="0" dirty="0">
                          <a:latin typeface="+mn-lt"/>
                        </a:rPr>
                        <a:t>Mixtures</a:t>
                      </a:r>
                    </a:p>
                    <a:p>
                      <a:pPr marL="228600" indent="-228600">
                        <a:buFont typeface="+mj-lt"/>
                        <a:buAutoNum type="arabicPeriod"/>
                      </a:pPr>
                      <a:r>
                        <a:rPr lang="en-GB" sz="1000" b="0" i="0" u="none" strike="noStrike" noProof="0" dirty="0">
                          <a:latin typeface="+mn-lt"/>
                        </a:rPr>
                        <a:t>Filtration</a:t>
                      </a:r>
                    </a:p>
                    <a:p>
                      <a:pPr marL="228600" indent="-228600">
                        <a:buFont typeface="+mj-lt"/>
                        <a:buAutoNum type="arabicPeriod"/>
                      </a:pPr>
                      <a:r>
                        <a:rPr lang="en-GB" sz="1000" b="0" i="0" u="none" strike="noStrike" noProof="0" dirty="0">
                          <a:latin typeface="+mn-lt"/>
                        </a:rPr>
                        <a:t>Distillation</a:t>
                      </a:r>
                    </a:p>
                    <a:p>
                      <a:pPr marL="228600" indent="-228600">
                        <a:buFont typeface="+mj-lt"/>
                        <a:buAutoNum type="arabicPeriod"/>
                      </a:pPr>
                      <a:r>
                        <a:rPr lang="en-GB" sz="1000" b="0" i="0" u="none" strike="noStrike" noProof="0" dirty="0">
                          <a:latin typeface="+mn-lt"/>
                        </a:rPr>
                        <a:t>Particle model and separation</a:t>
                      </a:r>
                    </a:p>
                    <a:p>
                      <a:pPr marL="228600" indent="-228600">
                        <a:buFont typeface="+mj-lt"/>
                        <a:buAutoNum type="arabicPeriod"/>
                      </a:pPr>
                      <a:r>
                        <a:rPr lang="en-GB" sz="1000" b="0" i="0" u="none" strike="noStrike" noProof="0" dirty="0">
                          <a:latin typeface="+mn-lt"/>
                        </a:rPr>
                        <a:t>Chromatography</a:t>
                      </a:r>
                    </a:p>
                    <a:p>
                      <a:pPr marL="228600" indent="-228600">
                        <a:buFont typeface="+mj-lt"/>
                        <a:buAutoNum type="arabicPeriod"/>
                      </a:pPr>
                      <a:r>
                        <a:rPr lang="en-GB" sz="1000" b="0" i="0" u="none" strike="noStrike" noProof="0" dirty="0">
                          <a:latin typeface="+mn-lt"/>
                        </a:rPr>
                        <a:t>Solubility</a:t>
                      </a:r>
                    </a:p>
                    <a:p>
                      <a:pPr marL="228600" indent="-228600">
                        <a:buFont typeface="+mj-lt"/>
                        <a:buAutoNum type="arabicPeriod"/>
                      </a:pPr>
                      <a:r>
                        <a:rPr lang="en-GB" sz="1000" b="0" i="0" u="none" strike="noStrike" noProof="0" dirty="0">
                          <a:latin typeface="+mn-lt"/>
                        </a:rPr>
                        <a:t>Solutions</a:t>
                      </a:r>
                    </a:p>
                    <a:p>
                      <a:pPr marL="228600" lvl="0" indent="-228600" defTabSz="1280160">
                        <a:buAutoNum type="arabicPeriod"/>
                        <a:tabLst/>
                        <a:defRPr/>
                      </a:pPr>
                      <a:endParaRPr kumimoji="0" lang="en-GB" sz="1000" b="0" i="0" u="none" strike="noStrike" noProof="0" dirty="0">
                        <a:latin typeface="+mn-lt"/>
                      </a:endParaRPr>
                    </a:p>
                    <a:p>
                      <a:pPr marL="228600" lvl="0" indent="-228600">
                        <a:buAutoNum type="arabicPeriod"/>
                      </a:pPr>
                      <a:endParaRPr lang="en-GB" sz="1000" b="0" i="0" u="none" strike="noStrike" noProof="0" dirty="0">
                        <a:latin typeface="+mn-lt"/>
                      </a:endParaRPr>
                    </a:p>
                    <a:p>
                      <a:pPr marL="0" marR="0" lvl="0" indent="0" algn="l">
                        <a:lnSpc>
                          <a:spcPct val="100000"/>
                        </a:lnSpc>
                        <a:spcBef>
                          <a:spcPts val="0"/>
                        </a:spcBef>
                        <a:spcAft>
                          <a:spcPts val="0"/>
                        </a:spcAft>
                        <a:buNone/>
                      </a:pPr>
                      <a:r>
                        <a:rPr lang="en-GB" sz="1000" b="1" i="0" u="none" strike="noStrike" noProof="0">
                          <a:solidFill>
                            <a:srgbClr val="000000"/>
                          </a:solidFill>
                          <a:latin typeface="Calibri"/>
                        </a:rPr>
                        <a:t>Photosynthesis:</a:t>
                      </a:r>
                      <a:endParaRPr lang="en-US" sz="1000" b="0" i="0" u="none" strike="noStrike" noProof="0">
                        <a:solidFill>
                          <a:srgbClr val="000000"/>
                        </a:solidFill>
                        <a:latin typeface="Calibri"/>
                      </a:endParaRPr>
                    </a:p>
                    <a:p>
                      <a:pPr marL="228600" lvl="0" indent="-228600" algn="l">
                        <a:lnSpc>
                          <a:spcPct val="100000"/>
                        </a:lnSpc>
                        <a:spcBef>
                          <a:spcPts val="0"/>
                        </a:spcBef>
                        <a:spcAft>
                          <a:spcPts val="0"/>
                        </a:spcAft>
                        <a:buClr>
                          <a:srgbClr val="000000"/>
                        </a:buClr>
                        <a:buAutoNum type="arabicPeriod"/>
                      </a:pPr>
                      <a:r>
                        <a:rPr lang="en-GB" sz="1000" b="0" i="0" u="none" strike="noStrike" noProof="0">
                          <a:solidFill>
                            <a:srgbClr val="000000"/>
                          </a:solidFill>
                          <a:latin typeface="Calibri"/>
                        </a:rPr>
                        <a:t>Introduction to photosynthesis </a:t>
                      </a:r>
                    </a:p>
                    <a:p>
                      <a:pPr marL="228600" lvl="0" indent="-228600" algn="l">
                        <a:lnSpc>
                          <a:spcPct val="100000"/>
                        </a:lnSpc>
                        <a:spcBef>
                          <a:spcPts val="0"/>
                        </a:spcBef>
                        <a:spcAft>
                          <a:spcPts val="0"/>
                        </a:spcAft>
                        <a:buClr>
                          <a:srgbClr val="000000"/>
                        </a:buClr>
                        <a:buAutoNum type="arabicPeriod"/>
                      </a:pPr>
                      <a:r>
                        <a:rPr lang="en-GB" sz="1000" b="0" i="0" u="none" strike="noStrike" noProof="0">
                          <a:solidFill>
                            <a:srgbClr val="000000"/>
                          </a:solidFill>
                          <a:latin typeface="Calibri"/>
                        </a:rPr>
                        <a:t>Structure of the leaf </a:t>
                      </a:r>
                    </a:p>
                    <a:p>
                      <a:pPr marL="228600" lvl="0" indent="-228600" algn="l">
                        <a:lnSpc>
                          <a:spcPct val="100000"/>
                        </a:lnSpc>
                        <a:spcBef>
                          <a:spcPts val="0"/>
                        </a:spcBef>
                        <a:spcAft>
                          <a:spcPts val="0"/>
                        </a:spcAft>
                        <a:buClr>
                          <a:srgbClr val="000000"/>
                        </a:buClr>
                        <a:buAutoNum type="arabicPeriod"/>
                      </a:pPr>
                      <a:r>
                        <a:rPr lang="en-GB" sz="1000" b="0" i="0" u="none" strike="noStrike" noProof="0" dirty="0">
                          <a:solidFill>
                            <a:srgbClr val="000000"/>
                          </a:solidFill>
                          <a:latin typeface="Calibri"/>
                        </a:rPr>
                        <a:t> Xylem and Phloem </a:t>
                      </a:r>
                    </a:p>
                    <a:p>
                      <a:pPr marL="228600" lvl="0" indent="-228600" algn="l">
                        <a:lnSpc>
                          <a:spcPct val="100000"/>
                        </a:lnSpc>
                        <a:spcBef>
                          <a:spcPts val="0"/>
                        </a:spcBef>
                        <a:spcAft>
                          <a:spcPts val="0"/>
                        </a:spcAft>
                        <a:buClr>
                          <a:srgbClr val="000000"/>
                        </a:buClr>
                        <a:buAutoNum type="arabicPeriod"/>
                      </a:pPr>
                      <a:r>
                        <a:rPr lang="en-GB" sz="1000" b="0" i="0" u="none" strike="noStrike" noProof="0" dirty="0">
                          <a:solidFill>
                            <a:srgbClr val="000000"/>
                          </a:solidFill>
                          <a:latin typeface="Calibri"/>
                        </a:rPr>
                        <a:t>Factors affecting photosynthesis </a:t>
                      </a:r>
                    </a:p>
                    <a:p>
                      <a:pPr marL="228600" lvl="0" indent="-228600" algn="l">
                        <a:lnSpc>
                          <a:spcPct val="100000"/>
                        </a:lnSpc>
                        <a:spcBef>
                          <a:spcPts val="0"/>
                        </a:spcBef>
                        <a:spcAft>
                          <a:spcPts val="0"/>
                        </a:spcAft>
                        <a:buClr>
                          <a:srgbClr val="000000"/>
                        </a:buClr>
                        <a:buAutoNum type="arabicPeriod"/>
                      </a:pPr>
                      <a:r>
                        <a:rPr lang="en-GB" sz="1000" b="0" i="0" u="none" strike="noStrike" noProof="0" dirty="0">
                          <a:solidFill>
                            <a:srgbClr val="000000"/>
                          </a:solidFill>
                          <a:latin typeface="Calibri"/>
                        </a:rPr>
                        <a:t>Investigating photosynthesis  </a:t>
                      </a:r>
                    </a:p>
                    <a:p>
                      <a:pPr marL="228600" marR="0" lvl="0" indent="-228600" algn="l">
                        <a:lnSpc>
                          <a:spcPct val="100000"/>
                        </a:lnSpc>
                        <a:spcBef>
                          <a:spcPts val="0"/>
                        </a:spcBef>
                        <a:spcAft>
                          <a:spcPts val="0"/>
                        </a:spcAft>
                        <a:buClr>
                          <a:srgbClr val="000000"/>
                        </a:buClr>
                        <a:buAutoNum type="arabicPeriod"/>
                      </a:pPr>
                      <a:r>
                        <a:rPr lang="en-GB" sz="1000" b="0" i="0" u="none" strike="noStrike" noProof="0" dirty="0">
                          <a:solidFill>
                            <a:srgbClr val="000000"/>
                          </a:solidFill>
                          <a:latin typeface="Calibri"/>
                        </a:rPr>
                        <a:t>Plant adaptations</a:t>
                      </a:r>
                    </a:p>
                    <a:p>
                      <a:pPr marL="228600" marR="0" lvl="0" indent="-228600" algn="l">
                        <a:lnSpc>
                          <a:spcPct val="100000"/>
                        </a:lnSpc>
                        <a:spcBef>
                          <a:spcPts val="0"/>
                        </a:spcBef>
                        <a:spcAft>
                          <a:spcPts val="0"/>
                        </a:spcAft>
                        <a:buClr>
                          <a:srgbClr val="000000"/>
                        </a:buClr>
                        <a:buAutoNum type="arabicPeriod"/>
                      </a:pPr>
                      <a:r>
                        <a:rPr lang="en-GB" sz="1000" b="0" i="0" u="none" strike="noStrike" noProof="0">
                          <a:solidFill>
                            <a:srgbClr val="000000"/>
                          </a:solidFill>
                          <a:latin typeface="Calibri"/>
                        </a:rPr>
                        <a:t>Plant reproduction</a:t>
                      </a:r>
                      <a:endParaRPr lang="en-US" sz="1000" b="0" i="0" u="none" strike="noStrike" noProof="0">
                        <a:solidFill>
                          <a:srgbClr val="000000"/>
                        </a:solidFill>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noProof="0" dirty="0">
                          <a:solidFill>
                            <a:srgbClr val="000000"/>
                          </a:solidFill>
                          <a:latin typeface="Calibri"/>
                        </a:rPr>
                        <a:t>Seed dispersal</a:t>
                      </a:r>
                      <a:endParaRPr lang="en-GB" dirty="0"/>
                    </a:p>
                    <a:p>
                      <a:pPr marL="0" marR="0" lvl="0" indent="0" algn="l" rtl="0" eaLnBrk="1" fontAlgn="auto" latinLnBrk="0" hangingPunct="1">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effectLst/>
                          <a:uLnTx/>
                          <a:uFillTx/>
                          <a:latin typeface="Calibri" panose="020F0502020204030204"/>
                          <a:ea typeface="+mn-ea"/>
                          <a:cs typeface="+mn-cs"/>
                        </a:rPr>
                        <a:t>KS2 National Curriculum:</a:t>
                      </a:r>
                    </a:p>
                    <a:p>
                      <a:r>
                        <a:rPr lang="en-GB" sz="1000" b="1" i="0" kern="1200" dirty="0">
                          <a:solidFill>
                            <a:schemeClr val="tx1"/>
                          </a:solidFill>
                          <a:effectLst/>
                          <a:latin typeface="+mn-lt"/>
                          <a:ea typeface="+mn-ea"/>
                          <a:cs typeface="+mn-cs"/>
                        </a:rPr>
                        <a:t>Properties and changes of materials</a:t>
                      </a:r>
                    </a:p>
                    <a:p>
                      <a:r>
                        <a:rPr lang="en-GB" sz="1000" b="0" i="0" kern="1200" dirty="0">
                          <a:solidFill>
                            <a:schemeClr val="tx1"/>
                          </a:solidFill>
                          <a:effectLst/>
                          <a:latin typeface="+mn-lt"/>
                          <a:ea typeface="+mn-ea"/>
                          <a:cs typeface="+mn-cs"/>
                        </a:rPr>
                        <a:t>Pupils should be taught to:</a:t>
                      </a:r>
                    </a:p>
                    <a:p>
                      <a:r>
                        <a:rPr lang="en-GB" sz="1000" b="0" i="0" kern="1200" dirty="0">
                          <a:solidFill>
                            <a:schemeClr val="tx1"/>
                          </a:solidFill>
                          <a:effectLst/>
                          <a:latin typeface="+mn-lt"/>
                          <a:ea typeface="+mn-ea"/>
                          <a:cs typeface="+mn-cs"/>
                        </a:rPr>
                        <a:t>compare and group together everyday materials on the basis of their properties, including their hardness, solubility, transparency, conductivity (electrical and thermal), and response to magnets</a:t>
                      </a:r>
                    </a:p>
                    <a:p>
                      <a:r>
                        <a:rPr lang="en-GB" sz="1000" b="0" i="0" kern="1200" dirty="0">
                          <a:solidFill>
                            <a:schemeClr val="tx1"/>
                          </a:solidFill>
                          <a:effectLst/>
                          <a:latin typeface="+mn-lt"/>
                          <a:ea typeface="+mn-ea"/>
                          <a:cs typeface="+mn-cs"/>
                        </a:rPr>
                        <a:t>know that some materials will dissolve in liquid to form a solution, and describe how to recover a substance from a solution</a:t>
                      </a:r>
                    </a:p>
                    <a:p>
                      <a:r>
                        <a:rPr lang="en-GB" sz="1000" b="0" i="0" kern="1200" dirty="0">
                          <a:solidFill>
                            <a:schemeClr val="tx1"/>
                          </a:solidFill>
                          <a:effectLst/>
                          <a:latin typeface="+mn-lt"/>
                          <a:ea typeface="+mn-ea"/>
                          <a:cs typeface="+mn-cs"/>
                        </a:rPr>
                        <a:t>use knowledge of solids, liquids and gases to decide how mixtures might be separated, including through filtering, sieving and evaporating</a:t>
                      </a:r>
                    </a:p>
                    <a:p>
                      <a:r>
                        <a:rPr lang="en-GB" sz="1000" b="0" i="0" kern="1200" dirty="0">
                          <a:solidFill>
                            <a:schemeClr val="tx1"/>
                          </a:solidFill>
                          <a:effectLst/>
                          <a:latin typeface="+mn-lt"/>
                          <a:ea typeface="+mn-ea"/>
                          <a:cs typeface="+mn-cs"/>
                        </a:rPr>
                        <a:t>give reasons, based on evidence from comparative and fair tests, for the particular uses of everyday materials, including metals, wood and plastic</a:t>
                      </a:r>
                    </a:p>
                    <a:p>
                      <a:r>
                        <a:rPr lang="en-GB" sz="1000" b="0" i="0" kern="1200" dirty="0">
                          <a:solidFill>
                            <a:schemeClr val="tx1"/>
                          </a:solidFill>
                          <a:effectLst/>
                          <a:latin typeface="+mn-lt"/>
                          <a:ea typeface="+mn-ea"/>
                          <a:cs typeface="+mn-cs"/>
                        </a:rPr>
                        <a:t>demonstrate that dissolving, mixing and changes of state are reversible changes</a:t>
                      </a:r>
                    </a:p>
                    <a:p>
                      <a:r>
                        <a:rPr lang="en-GB" sz="1000" b="0" i="0" kern="1200" dirty="0">
                          <a:solidFill>
                            <a:schemeClr val="tx1"/>
                          </a:solidFill>
                          <a:effectLst/>
                          <a:latin typeface="+mn-lt"/>
                          <a:ea typeface="+mn-ea"/>
                          <a:cs typeface="+mn-cs"/>
                        </a:rPr>
                        <a:t>explain that some changes result in the formation of new materials, and that this kind of change is not usually reversible, including changes associated with burning and the action of acid on bicarbonate of soda</a:t>
                      </a:r>
                      <a:r>
                        <a:rPr lang="en-GB" sz="1000" b="1" i="0" u="none" strike="noStrike" kern="1200" noProof="0" dirty="0">
                          <a:solidFill>
                            <a:srgbClr val="000000"/>
                          </a:solidFill>
                          <a:effectLst/>
                          <a:latin typeface="Calibri"/>
                        </a:rPr>
                        <a:t> </a:t>
                      </a:r>
                      <a:r>
                        <a:rPr lang="en-GB" sz="1000" b="0" i="0" u="none" strike="noStrike" kern="1200" noProof="0" dirty="0">
                          <a:solidFill>
                            <a:srgbClr val="000000"/>
                          </a:solidFill>
                          <a:effectLst/>
                          <a:latin typeface="Calibri"/>
                        </a:rPr>
                        <a:t>Plant growth and reproduction</a:t>
                      </a:r>
                    </a:p>
                    <a:p>
                      <a:pPr marL="0" marR="0" lvl="0" indent="0" algn="l">
                        <a:lnSpc>
                          <a:spcPct val="100000"/>
                        </a:lnSpc>
                        <a:spcBef>
                          <a:spcPts val="0"/>
                        </a:spcBef>
                        <a:spcAft>
                          <a:spcPts val="0"/>
                        </a:spcAft>
                        <a:buNone/>
                      </a:pPr>
                      <a:endParaRPr lang="en-GB" sz="1000" b="1" i="0" u="none" strike="noStrike" kern="1200" noProof="0" dirty="0">
                        <a:solidFill>
                          <a:srgbClr val="000000"/>
                        </a:solidFill>
                        <a:effectLst/>
                        <a:latin typeface="Calibri"/>
                      </a:endParaRPr>
                    </a:p>
                    <a:p>
                      <a:pPr lvl="0" algn="l">
                        <a:lnSpc>
                          <a:spcPct val="100000"/>
                        </a:lnSpc>
                        <a:spcBef>
                          <a:spcPts val="0"/>
                        </a:spcBef>
                        <a:spcAft>
                          <a:spcPts val="0"/>
                        </a:spcAft>
                        <a:buNone/>
                      </a:pPr>
                      <a:r>
                        <a:rPr lang="en-GB" sz="1000" b="0" i="0" u="none" strike="noStrike" kern="1200" noProof="0" dirty="0">
                          <a:solidFill>
                            <a:srgbClr val="000000"/>
                          </a:solidFill>
                          <a:effectLst/>
                          <a:latin typeface="Calibri"/>
                        </a:rPr>
                        <a:t>Cells – plant and animal</a:t>
                      </a:r>
                      <a:endParaRPr lang="en-GB" dirty="0"/>
                    </a:p>
                    <a:p>
                      <a:pPr defTabSz="1280160">
                        <a:tabLst/>
                        <a:defRPr/>
                      </a:pPr>
                      <a:endParaRPr kumimoji="0" lang="en-GB" sz="1000" b="1" i="0" kern="1200" dirty="0">
                        <a:solidFill>
                          <a:schemeClr val="tx1"/>
                        </a:solidFill>
                        <a:effectLst/>
                        <a:latin typeface="+mn-lt"/>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0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r>
                        <a:rPr kumimoji="0" lang="en-GB" sz="1000" b="1" i="0" u="none" strike="noStrike" kern="1200" cap="none" spc="0" normalizeH="0" baseline="0" noProof="0" dirty="0">
                          <a:ln>
                            <a:noFill/>
                          </a:ln>
                          <a:effectLst/>
                          <a:uLnTx/>
                          <a:uFillTx/>
                          <a:latin typeface="Calibri" panose="020F0502020204030204"/>
                          <a:ea typeface="+mn-ea"/>
                          <a:cs typeface="+mn-cs"/>
                        </a:rPr>
                        <a:t>Year 7:</a:t>
                      </a:r>
                      <a:r>
                        <a:rPr lang="en-GB" sz="1000" b="1" i="0" u="none" strike="noStrike" kern="1200" cap="none" spc="0" normalizeH="0" baseline="0" noProof="0" dirty="0">
                          <a:ln>
                            <a:noFill/>
                          </a:ln>
                          <a:effectLst/>
                          <a:uLnTx/>
                          <a:uFillTx/>
                          <a:latin typeface="Calibri" panose="020F0502020204030204"/>
                          <a:ea typeface="+mn-ea"/>
                          <a:cs typeface="+mn-cs"/>
                        </a:rPr>
                        <a:t> </a:t>
                      </a:r>
                      <a:endParaRPr kumimoji="0" lang="en-GB" sz="1000" b="1" i="0" u="none" strike="noStrike" kern="1200" cap="none" spc="0" normalizeH="0" baseline="0" noProof="0" dirty="0">
                        <a:ln>
                          <a:noFill/>
                        </a:ln>
                        <a:effectLst/>
                        <a:uLnTx/>
                        <a:uFillTx/>
                        <a:latin typeface="Calibri" panose="020F0502020204030204"/>
                        <a:ea typeface="+mn-ea"/>
                        <a:cs typeface="+mn-cs"/>
                      </a:endParaRPr>
                    </a:p>
                    <a:p>
                      <a:r>
                        <a:rPr lang="en-GB" sz="1000" b="1" i="0" kern="1200" dirty="0">
                          <a:solidFill>
                            <a:schemeClr val="tx1"/>
                          </a:solidFill>
                          <a:effectLst/>
                          <a:latin typeface="+mn-lt"/>
                          <a:ea typeface="+mn-ea"/>
                          <a:cs typeface="+mn-cs"/>
                        </a:rPr>
                        <a:t>Particle model</a:t>
                      </a:r>
                    </a:p>
                    <a:p>
                      <a:r>
                        <a:rPr lang="en-GB" sz="1000" b="0" i="0" kern="1200" dirty="0">
                          <a:solidFill>
                            <a:schemeClr val="tx1"/>
                          </a:solidFill>
                          <a:effectLst/>
                          <a:latin typeface="+mn-lt"/>
                          <a:ea typeface="+mn-ea"/>
                          <a:cs typeface="+mn-cs"/>
                        </a:rPr>
                        <a:t>the differences in arrangements, in motion and in closeness of particles explaining changes of state, shape and density; the anomaly of ice-water transition</a:t>
                      </a:r>
                    </a:p>
                    <a:p>
                      <a:r>
                        <a:rPr lang="en-GB" sz="1000" b="0" i="0" kern="1200" dirty="0">
                          <a:solidFill>
                            <a:schemeClr val="tx1"/>
                          </a:solidFill>
                          <a:effectLst/>
                          <a:latin typeface="+mn-lt"/>
                          <a:ea typeface="+mn-ea"/>
                          <a:cs typeface="+mn-cs"/>
                        </a:rPr>
                        <a:t>atoms and molecules as particles</a:t>
                      </a:r>
                    </a:p>
                    <a:p>
                      <a:r>
                        <a:rPr lang="en-GB" sz="1000" b="1" i="0" kern="1200" dirty="0">
                          <a:solidFill>
                            <a:schemeClr val="tx1"/>
                          </a:solidFill>
                          <a:effectLst/>
                          <a:latin typeface="+mn-lt"/>
                          <a:ea typeface="+mn-ea"/>
                          <a:cs typeface="+mn-cs"/>
                        </a:rPr>
                        <a:t>Energy in matter</a:t>
                      </a:r>
                    </a:p>
                    <a:p>
                      <a:r>
                        <a:rPr lang="en-GB" sz="1000" b="0" i="0" kern="1200" dirty="0">
                          <a:solidFill>
                            <a:schemeClr val="tx1"/>
                          </a:solidFill>
                          <a:effectLst/>
                          <a:latin typeface="+mn-lt"/>
                          <a:ea typeface="+mn-ea"/>
                          <a:cs typeface="+mn-cs"/>
                        </a:rPr>
                        <a:t>changes with temperature in motion and spacing of particles</a:t>
                      </a:r>
                    </a:p>
                    <a:p>
                      <a:r>
                        <a:rPr lang="en-GB" sz="1000" b="0" i="0" kern="1200" dirty="0">
                          <a:solidFill>
                            <a:schemeClr val="tx1"/>
                          </a:solidFill>
                          <a:effectLst/>
                          <a:latin typeface="+mn-lt"/>
                          <a:ea typeface="+mn-ea"/>
                          <a:cs typeface="+mn-cs"/>
                        </a:rPr>
                        <a:t>internal energy stored in materials</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i="0" u="none" strike="noStrike" kern="1200" cap="none" spc="0" normalizeH="0" baseline="0" noProof="0">
                          <a:ln>
                            <a:noFill/>
                          </a:ln>
                          <a:solidFill>
                            <a:prstClr val="black"/>
                          </a:solidFill>
                          <a:effectLst/>
                          <a:uLnTx/>
                          <a:uFillTx/>
                          <a:latin typeface="Calibri" panose="020F0502020204030204"/>
                          <a:ea typeface="+mn-ea"/>
                          <a:cs typeface="+mn-cs"/>
                        </a:rPr>
                        <a:t>Cells</a:t>
                      </a: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latin typeface="Calibri" panose="020F0502020204030204"/>
                        </a:rPr>
                        <a:t>Cells – plant and animal</a:t>
                      </a:r>
                      <a:endParaRPr lang="en-GB" dirty="0"/>
                    </a:p>
                  </a:txBody>
                  <a:tcPr/>
                </a:tc>
                <a:tc>
                  <a:txBody>
                    <a:bodyPr/>
                    <a:lstStyle/>
                    <a:p>
                      <a:pPr marL="0" marR="0" lvl="0" indent="0" algn="l">
                        <a:lnSpc>
                          <a:spcPct val="100000"/>
                        </a:lnSpc>
                        <a:spcBef>
                          <a:spcPts val="0"/>
                        </a:spcBef>
                        <a:spcAft>
                          <a:spcPts val="0"/>
                        </a:spcAft>
                        <a:buNone/>
                      </a:pPr>
                      <a:r>
                        <a:rPr lang="en-US" sz="1000" b="1" dirty="0"/>
                        <a:t>Alloy </a:t>
                      </a:r>
                      <a:r>
                        <a:rPr lang="en-US" sz="1000" b="0" dirty="0"/>
                        <a:t>– A mixture of different metals chosen based on their properties. </a:t>
                      </a:r>
                    </a:p>
                    <a:p>
                      <a:pPr marL="0" marR="0" lvl="0" indent="0" algn="l">
                        <a:lnSpc>
                          <a:spcPct val="100000"/>
                        </a:lnSpc>
                        <a:spcBef>
                          <a:spcPts val="0"/>
                        </a:spcBef>
                        <a:spcAft>
                          <a:spcPts val="0"/>
                        </a:spcAft>
                        <a:buNone/>
                      </a:pPr>
                      <a:r>
                        <a:rPr lang="en-US" sz="1000" b="1" dirty="0"/>
                        <a:t>Conductor </a:t>
                      </a:r>
                      <a:r>
                        <a:rPr lang="en-US" sz="1000" b="0" dirty="0"/>
                        <a:t>– A material through which thermal energy or electricity can travel through well. </a:t>
                      </a:r>
                    </a:p>
                    <a:p>
                      <a:pPr marL="0" marR="0" lvl="0" indent="0" algn="l">
                        <a:lnSpc>
                          <a:spcPct val="100000"/>
                        </a:lnSpc>
                        <a:spcBef>
                          <a:spcPts val="0"/>
                        </a:spcBef>
                        <a:spcAft>
                          <a:spcPts val="0"/>
                        </a:spcAft>
                        <a:buNone/>
                      </a:pPr>
                      <a:r>
                        <a:rPr lang="en-US" sz="1000" b="1" dirty="0"/>
                        <a:t>Insulator </a:t>
                      </a:r>
                      <a:r>
                        <a:rPr lang="en-US" sz="1000" b="0" dirty="0"/>
                        <a:t>– A material which energy cannot pass through easily. </a:t>
                      </a:r>
                    </a:p>
                    <a:p>
                      <a:pPr marL="0" marR="0" lvl="0" indent="0" algn="l">
                        <a:lnSpc>
                          <a:spcPct val="100000"/>
                        </a:lnSpc>
                        <a:spcBef>
                          <a:spcPts val="0"/>
                        </a:spcBef>
                        <a:spcAft>
                          <a:spcPts val="0"/>
                        </a:spcAft>
                        <a:buNone/>
                      </a:pPr>
                      <a:r>
                        <a:rPr lang="en-US" sz="1000" b="1" dirty="0"/>
                        <a:t>Ductile </a:t>
                      </a:r>
                      <a:r>
                        <a:rPr lang="en-US" sz="1000" b="0" dirty="0"/>
                        <a:t>– The ability to draw a material out into cables. </a:t>
                      </a:r>
                    </a:p>
                    <a:p>
                      <a:pPr marL="0" marR="0" lvl="0" indent="0" algn="l">
                        <a:lnSpc>
                          <a:spcPct val="100000"/>
                        </a:lnSpc>
                        <a:spcBef>
                          <a:spcPts val="0"/>
                        </a:spcBef>
                        <a:spcAft>
                          <a:spcPts val="0"/>
                        </a:spcAft>
                        <a:buNone/>
                      </a:pPr>
                      <a:r>
                        <a:rPr lang="en-US" sz="1000" b="1" dirty="0"/>
                        <a:t>Malleable </a:t>
                      </a:r>
                      <a:r>
                        <a:rPr lang="en-US" sz="1000" b="0" dirty="0"/>
                        <a:t>– The ability to change the shape of a material </a:t>
                      </a:r>
                    </a:p>
                    <a:p>
                      <a:pPr marL="0" marR="0" lvl="0" indent="0" algn="l">
                        <a:lnSpc>
                          <a:spcPct val="100000"/>
                        </a:lnSpc>
                        <a:spcBef>
                          <a:spcPts val="0"/>
                        </a:spcBef>
                        <a:spcAft>
                          <a:spcPts val="0"/>
                        </a:spcAft>
                        <a:buNone/>
                      </a:pPr>
                      <a:r>
                        <a:rPr lang="en-US" sz="1000" b="1" dirty="0"/>
                        <a:t>Reactive </a:t>
                      </a:r>
                      <a:r>
                        <a:rPr lang="en-US" sz="1000" b="0" dirty="0"/>
                        <a:t>– A substance that readily reacts with another substance in a chemical reaction. </a:t>
                      </a:r>
                    </a:p>
                    <a:p>
                      <a:pPr marL="0" marR="0" lvl="0" indent="0" algn="l">
                        <a:lnSpc>
                          <a:spcPct val="100000"/>
                        </a:lnSpc>
                        <a:spcBef>
                          <a:spcPts val="0"/>
                        </a:spcBef>
                        <a:spcAft>
                          <a:spcPts val="0"/>
                        </a:spcAft>
                        <a:buNone/>
                      </a:pPr>
                      <a:r>
                        <a:rPr lang="en-US" sz="1000" b="1" dirty="0"/>
                        <a:t>Alkali metal</a:t>
                      </a:r>
                      <a:r>
                        <a:rPr lang="en-US" sz="1000" b="0" dirty="0"/>
                        <a:t> – A metal found in group 1 of the periodic table. </a:t>
                      </a:r>
                    </a:p>
                    <a:p>
                      <a:pPr marL="0" marR="0" lvl="0" indent="0" algn="l">
                        <a:lnSpc>
                          <a:spcPct val="100000"/>
                        </a:lnSpc>
                        <a:spcBef>
                          <a:spcPts val="0"/>
                        </a:spcBef>
                        <a:spcAft>
                          <a:spcPts val="0"/>
                        </a:spcAft>
                        <a:buNone/>
                      </a:pPr>
                      <a:r>
                        <a:rPr lang="en-US" sz="1000" b="1" dirty="0"/>
                        <a:t>Renewable</a:t>
                      </a:r>
                      <a:r>
                        <a:rPr lang="en-US" sz="1000" b="0" dirty="0"/>
                        <a:t> – An energy resource that will not run out and can be replenished. </a:t>
                      </a:r>
                    </a:p>
                    <a:p>
                      <a:pPr marL="0" marR="0" lvl="0" indent="0" algn="l">
                        <a:lnSpc>
                          <a:spcPct val="100000"/>
                        </a:lnSpc>
                        <a:spcBef>
                          <a:spcPts val="0"/>
                        </a:spcBef>
                        <a:spcAft>
                          <a:spcPts val="0"/>
                        </a:spcAft>
                        <a:buNone/>
                      </a:pPr>
                      <a:r>
                        <a:rPr lang="en-US" sz="1000" b="1" dirty="0"/>
                        <a:t>Non-renewable</a:t>
                      </a:r>
                      <a:r>
                        <a:rPr lang="en-US" sz="1000" b="0" dirty="0"/>
                        <a:t> – An energy resource that will run out and is finite.</a:t>
                      </a:r>
                    </a:p>
                    <a:p>
                      <a:pPr marL="0" marR="0" lvl="0" indent="0" algn="l">
                        <a:lnSpc>
                          <a:spcPct val="100000"/>
                        </a:lnSpc>
                        <a:spcBef>
                          <a:spcPts val="0"/>
                        </a:spcBef>
                        <a:spcAft>
                          <a:spcPts val="0"/>
                        </a:spcAft>
                        <a:buNone/>
                      </a:pPr>
                      <a:r>
                        <a:rPr lang="en-US" sz="1000" b="1" dirty="0"/>
                        <a:t>Power </a:t>
                      </a:r>
                      <a:r>
                        <a:rPr lang="en-US" sz="1000" b="0" dirty="0"/>
                        <a:t>– How much energy is transferred within a given time. Measured in watts. </a:t>
                      </a:r>
                    </a:p>
                    <a:p>
                      <a:pPr marL="0" marR="0" lvl="0" indent="0" algn="l">
                        <a:lnSpc>
                          <a:spcPct val="100000"/>
                        </a:lnSpc>
                        <a:spcBef>
                          <a:spcPts val="0"/>
                        </a:spcBef>
                        <a:spcAft>
                          <a:spcPts val="0"/>
                        </a:spcAft>
                        <a:buNone/>
                      </a:pPr>
                      <a:r>
                        <a:rPr lang="en-US" sz="1000" b="1" dirty="0"/>
                        <a:t>Work done</a:t>
                      </a:r>
                      <a:r>
                        <a:rPr lang="en-US" sz="1000" b="0" dirty="0"/>
                        <a:t> – How much energy is transferred over a certain distance. Measured in joules. </a:t>
                      </a:r>
                    </a:p>
                    <a:p>
                      <a:pPr marL="0" marR="0" lvl="0" indent="0" algn="l">
                        <a:lnSpc>
                          <a:spcPct val="100000"/>
                        </a:lnSpc>
                        <a:spcBef>
                          <a:spcPts val="0"/>
                        </a:spcBef>
                        <a:spcAft>
                          <a:spcPts val="0"/>
                        </a:spcAft>
                        <a:buNone/>
                      </a:pPr>
                      <a:r>
                        <a:rPr lang="en-US" sz="1000" b="1" dirty="0"/>
                        <a:t>Chemical energy</a:t>
                      </a:r>
                      <a:r>
                        <a:rPr lang="en-US" sz="1000" b="0" dirty="0"/>
                        <a:t> – Energy stored in objects such as food, fuel or batteries. </a:t>
                      </a:r>
                    </a:p>
                    <a:p>
                      <a:pPr marL="0" marR="0" lvl="0" indent="0" algn="l">
                        <a:lnSpc>
                          <a:spcPct val="100000"/>
                        </a:lnSpc>
                        <a:spcBef>
                          <a:spcPts val="0"/>
                        </a:spcBef>
                        <a:spcAft>
                          <a:spcPts val="0"/>
                        </a:spcAft>
                        <a:buNone/>
                      </a:pPr>
                      <a:r>
                        <a:rPr lang="en-US" sz="1000" b="1" dirty="0"/>
                        <a:t>Thermal energy</a:t>
                      </a:r>
                      <a:r>
                        <a:rPr lang="en-US" sz="1000" b="0" dirty="0"/>
                        <a:t> – Energy transferred or stored as heat</a:t>
                      </a:r>
                    </a:p>
                    <a:p>
                      <a:pPr marL="0" marR="0" lvl="0" indent="0" algn="l">
                        <a:lnSpc>
                          <a:spcPct val="100000"/>
                        </a:lnSpc>
                        <a:spcBef>
                          <a:spcPts val="0"/>
                        </a:spcBef>
                        <a:spcAft>
                          <a:spcPts val="0"/>
                        </a:spcAft>
                        <a:buNone/>
                      </a:pPr>
                      <a:r>
                        <a:rPr lang="en-US" sz="1000" b="1" dirty="0"/>
                        <a:t>Kinetic energy</a:t>
                      </a:r>
                      <a:r>
                        <a:rPr lang="en-US" sz="1000" b="0" dirty="0"/>
                        <a:t> – Energy of a moving object</a:t>
                      </a:r>
                    </a:p>
                    <a:p>
                      <a:pPr marL="0" marR="0" lvl="0" indent="0" algn="l">
                        <a:lnSpc>
                          <a:spcPct val="100000"/>
                        </a:lnSpc>
                        <a:spcBef>
                          <a:spcPts val="0"/>
                        </a:spcBef>
                        <a:spcAft>
                          <a:spcPts val="0"/>
                        </a:spcAft>
                        <a:buNone/>
                      </a:pPr>
                      <a:r>
                        <a:rPr lang="en-US" sz="1000" b="1" dirty="0"/>
                        <a:t>Gravitational potential energy</a:t>
                      </a:r>
                      <a:r>
                        <a:rPr lang="en-US" sz="1000" b="0" dirty="0"/>
                        <a:t> – Energy of an object due to its position</a:t>
                      </a:r>
                    </a:p>
                    <a:p>
                      <a:pPr marL="0" marR="0" lvl="0" indent="0" algn="l">
                        <a:lnSpc>
                          <a:spcPct val="100000"/>
                        </a:lnSpc>
                        <a:spcBef>
                          <a:spcPts val="0"/>
                        </a:spcBef>
                        <a:spcAft>
                          <a:spcPts val="0"/>
                        </a:spcAft>
                        <a:buNone/>
                      </a:pPr>
                      <a:r>
                        <a:rPr lang="en-US" sz="1000" b="1" dirty="0"/>
                        <a:t>Conservation of energy </a:t>
                      </a:r>
                      <a:r>
                        <a:rPr lang="en-US" sz="1000" b="0" dirty="0"/>
                        <a:t>– Energy cannot be created or destroyed it can only be transferred from one form to another. </a:t>
                      </a:r>
                    </a:p>
                    <a:p>
                      <a:pPr marL="0" marR="0" lvl="0" indent="0" algn="l">
                        <a:lnSpc>
                          <a:spcPct val="100000"/>
                        </a:lnSpc>
                        <a:spcBef>
                          <a:spcPts val="0"/>
                        </a:spcBef>
                        <a:spcAft>
                          <a:spcPts val="0"/>
                        </a:spcAft>
                        <a:buNone/>
                      </a:pPr>
                      <a:r>
                        <a:rPr lang="en-US" sz="1000" b="1" dirty="0"/>
                        <a:t>Conduction </a:t>
                      </a:r>
                      <a:r>
                        <a:rPr lang="en-US" sz="1000" b="0" dirty="0"/>
                        <a:t>– Energy transfer through increasing kinetic energy of particles. Could be electrical or thermal energy. </a:t>
                      </a:r>
                    </a:p>
                    <a:p>
                      <a:pPr marL="0" marR="0" lvl="0" indent="0" algn="l">
                        <a:lnSpc>
                          <a:spcPct val="100000"/>
                        </a:lnSpc>
                        <a:spcBef>
                          <a:spcPts val="0"/>
                        </a:spcBef>
                        <a:spcAft>
                          <a:spcPts val="0"/>
                        </a:spcAft>
                        <a:buNone/>
                      </a:pPr>
                      <a:r>
                        <a:rPr lang="en-US" sz="1000" b="1" dirty="0"/>
                        <a:t>Radiation </a:t>
                      </a:r>
                      <a:r>
                        <a:rPr lang="en-US" sz="1000" b="0" dirty="0"/>
                        <a:t>– Thermal energy transfer as waves. </a:t>
                      </a:r>
                    </a:p>
                    <a:p>
                      <a:pPr marL="0" marR="0" lvl="0" indent="0" algn="l">
                        <a:lnSpc>
                          <a:spcPct val="100000"/>
                        </a:lnSpc>
                        <a:spcBef>
                          <a:spcPts val="0"/>
                        </a:spcBef>
                        <a:spcAft>
                          <a:spcPts val="0"/>
                        </a:spcAft>
                        <a:buNone/>
                      </a:pPr>
                      <a:r>
                        <a:rPr lang="en-US" sz="1000" b="1" dirty="0"/>
                        <a:t>Convection </a:t>
                      </a:r>
                      <a:r>
                        <a:rPr lang="en-US" sz="1000" b="0" dirty="0"/>
                        <a:t>– Energy transfer through fluids (gases and liquids)</a:t>
                      </a:r>
                    </a:p>
                    <a:p>
                      <a:pPr marL="0" marR="0" lvl="0" indent="0" algn="l">
                        <a:lnSpc>
                          <a:spcPct val="100000"/>
                        </a:lnSpc>
                        <a:spcBef>
                          <a:spcPts val="0"/>
                        </a:spcBef>
                        <a:spcAft>
                          <a:spcPts val="0"/>
                        </a:spcAft>
                        <a:buNone/>
                      </a:pPr>
                      <a:r>
                        <a:rPr lang="en-US" sz="1000" b="1" dirty="0"/>
                        <a:t>Insulation </a:t>
                      </a:r>
                      <a:r>
                        <a:rPr lang="en-US" sz="1000" b="0" dirty="0"/>
                        <a:t>– A method of preventing energy transfer by thermal energy</a:t>
                      </a:r>
                    </a:p>
                    <a:p>
                      <a:pPr marL="0" marR="0" lvl="0" indent="0" algn="l">
                        <a:lnSpc>
                          <a:spcPct val="100000"/>
                        </a:lnSpc>
                        <a:spcBef>
                          <a:spcPts val="0"/>
                        </a:spcBef>
                        <a:spcAft>
                          <a:spcPts val="0"/>
                        </a:spcAft>
                        <a:buNone/>
                      </a:pPr>
                      <a:r>
                        <a:rPr lang="en-US" sz="1000" b="1" dirty="0"/>
                        <a:t>Efficiency </a:t>
                      </a:r>
                      <a:r>
                        <a:rPr lang="en-US" sz="1000" b="0" dirty="0"/>
                        <a:t>-  A measure of how much of a transfers input energy is transferred as useful energy. Can be a percentage or a decimal but cannot be more than 100% or 1.0.</a:t>
                      </a:r>
                    </a:p>
                    <a:p>
                      <a:pPr marL="0" marR="0" lvl="0" indent="0" algn="l">
                        <a:lnSpc>
                          <a:spcPct val="100000"/>
                        </a:lnSpc>
                        <a:spcBef>
                          <a:spcPts val="0"/>
                        </a:spcBef>
                        <a:spcAft>
                          <a:spcPts val="0"/>
                        </a:spcAft>
                        <a:buNone/>
                      </a:pPr>
                      <a:r>
                        <a:rPr lang="en-US" sz="1000" b="1" dirty="0"/>
                        <a:t>Sankey diagram</a:t>
                      </a:r>
                      <a:r>
                        <a:rPr lang="en-US" sz="1000" b="0" dirty="0"/>
                        <a:t> -  A scale diagram used to show how much input energy is transferred usefully. </a:t>
                      </a:r>
                    </a:p>
                    <a:p>
                      <a:pPr marL="0" marR="0" lvl="0" indent="0" algn="l">
                        <a:lnSpc>
                          <a:spcPct val="100000"/>
                        </a:lnSpc>
                        <a:spcBef>
                          <a:spcPts val="0"/>
                        </a:spcBef>
                        <a:spcAft>
                          <a:spcPts val="0"/>
                        </a:spcAft>
                        <a:buNone/>
                      </a:pPr>
                      <a:r>
                        <a:rPr lang="en-US" sz="1000" b="0" dirty="0"/>
                        <a:t>Adaptation – Structural or behavioral changes to an organism that make it more suited to its habitat.</a:t>
                      </a:r>
                    </a:p>
                    <a:p>
                      <a:pPr marL="0" marR="0" lvl="0" indent="0" algn="l">
                        <a:lnSpc>
                          <a:spcPct val="100000"/>
                        </a:lnSpc>
                        <a:spcBef>
                          <a:spcPts val="0"/>
                        </a:spcBef>
                        <a:spcAft>
                          <a:spcPts val="0"/>
                        </a:spcAft>
                        <a:buNone/>
                      </a:pPr>
                      <a:r>
                        <a:rPr lang="en-US" sz="1000" b="0" dirty="0"/>
                        <a:t>Natural selection – Organisms with the most beneficial characteristics survive and pass on their genes, leading to changes in the species over a long time. </a:t>
                      </a:r>
                    </a:p>
                  </a:txBody>
                  <a:tcPr/>
                </a:tc>
                <a:tc>
                  <a:txBody>
                    <a:bodyPr/>
                    <a:lstStyle/>
                    <a:p>
                      <a:pPr rtl="0" fontAlgn="base"/>
                      <a:r>
                        <a:rPr lang="en-GB" sz="1000" b="0" i="0" kern="1200" dirty="0">
                          <a:solidFill>
                            <a:schemeClr val="tx1"/>
                          </a:solidFill>
                          <a:effectLst/>
                          <a:latin typeface="+mn-lt"/>
                          <a:ea typeface="+mn-ea"/>
                          <a:cs typeface="+mn-cs"/>
                        </a:rPr>
                        <a:t>Safely investigate different properties of metals and non-metals. </a:t>
                      </a:r>
                    </a:p>
                    <a:p>
                      <a:pPr rtl="0" fontAlgn="base"/>
                      <a:r>
                        <a:rPr lang="en-GB" sz="1000" b="0" i="0" kern="1200" dirty="0">
                          <a:solidFill>
                            <a:schemeClr val="tx1"/>
                          </a:solidFill>
                          <a:effectLst/>
                          <a:latin typeface="+mn-lt"/>
                          <a:ea typeface="+mn-ea"/>
                          <a:cs typeface="+mn-cs"/>
                        </a:rPr>
                        <a:t>Compare the properties of metals and non-metals. </a:t>
                      </a:r>
                    </a:p>
                    <a:p>
                      <a:pPr rtl="0" fontAlgn="base"/>
                      <a:r>
                        <a:rPr lang="en-GB" sz="1000" b="0" i="0" kern="1200" dirty="0">
                          <a:solidFill>
                            <a:schemeClr val="tx1"/>
                          </a:solidFill>
                          <a:effectLst/>
                          <a:latin typeface="+mn-lt"/>
                          <a:ea typeface="+mn-ea"/>
                          <a:cs typeface="+mn-cs"/>
                        </a:rPr>
                        <a:t>Make conclusions based on the results of an experiment. </a:t>
                      </a:r>
                    </a:p>
                    <a:p>
                      <a:pPr marL="0" marR="0" lvl="0" indent="0" algn="l">
                        <a:lnSpc>
                          <a:spcPct val="100000"/>
                        </a:lnSpc>
                        <a:spcBef>
                          <a:spcPts val="0"/>
                        </a:spcBef>
                        <a:spcAft>
                          <a:spcPts val="0"/>
                        </a:spcAft>
                        <a:buNone/>
                      </a:pPr>
                      <a:r>
                        <a:rPr lang="en-GB" sz="1000" u="none" strike="noStrike" kern="1200" cap="none" spc="0" normalizeH="0" baseline="0" noProof="0" dirty="0">
                          <a:ln>
                            <a:noFill/>
                          </a:ln>
                          <a:effectLst/>
                          <a:uLnTx/>
                          <a:uFillTx/>
                        </a:rPr>
                        <a:t>Draw diagrams to represent the structure of alloys and pure metals</a:t>
                      </a:r>
                    </a:p>
                    <a:p>
                      <a:pPr marL="0" marR="0" lvl="0" indent="0" algn="l">
                        <a:lnSpc>
                          <a:spcPct val="100000"/>
                        </a:lnSpc>
                        <a:spcBef>
                          <a:spcPts val="0"/>
                        </a:spcBef>
                        <a:spcAft>
                          <a:spcPts val="0"/>
                        </a:spcAft>
                        <a:buNone/>
                      </a:pPr>
                      <a:r>
                        <a:rPr lang="en-GB" sz="1000" u="none" strike="noStrike" kern="1200" cap="none" spc="0" normalizeH="0" baseline="0" noProof="0" dirty="0">
                          <a:ln>
                            <a:noFill/>
                          </a:ln>
                          <a:effectLst/>
                          <a:uLnTx/>
                          <a:uFillTx/>
                        </a:rPr>
                        <a:t>Explain how the properties of metals links to the internal structure of metals. </a:t>
                      </a:r>
                    </a:p>
                    <a:p>
                      <a:pPr marL="0" marR="0" lvl="0" indent="0" algn="l">
                        <a:lnSpc>
                          <a:spcPct val="100000"/>
                        </a:lnSpc>
                        <a:spcBef>
                          <a:spcPts val="0"/>
                        </a:spcBef>
                        <a:spcAft>
                          <a:spcPts val="0"/>
                        </a:spcAft>
                        <a:buNone/>
                      </a:pPr>
                      <a:endParaRPr lang="en-GB" sz="1000" u="none" strike="noStrike" kern="1200" cap="none" spc="0" normalizeH="0" baseline="0" noProof="0" dirty="0">
                        <a:ln>
                          <a:noFill/>
                        </a:ln>
                        <a:effectLst/>
                        <a:uLnTx/>
                        <a:uFillTx/>
                      </a:endParaRPr>
                    </a:p>
                    <a:p>
                      <a:pPr marL="0" marR="0" lvl="0" indent="0" algn="l">
                        <a:lnSpc>
                          <a:spcPct val="100000"/>
                        </a:lnSpc>
                        <a:spcBef>
                          <a:spcPts val="0"/>
                        </a:spcBef>
                        <a:spcAft>
                          <a:spcPts val="0"/>
                        </a:spcAft>
                        <a:buNone/>
                      </a:pPr>
                      <a:r>
                        <a:rPr lang="en-GB" sz="1000" u="none" strike="noStrike" kern="1200" cap="none" spc="0" normalizeH="0" baseline="0" noProof="0" dirty="0">
                          <a:ln>
                            <a:noFill/>
                          </a:ln>
                          <a:effectLst/>
                          <a:uLnTx/>
                          <a:uFillTx/>
                        </a:rPr>
                        <a:t>Represent the reactions of metals and with different substances with equations. </a:t>
                      </a:r>
                    </a:p>
                    <a:p>
                      <a:pPr marL="0" marR="0" lvl="0" indent="0" algn="l">
                        <a:lnSpc>
                          <a:spcPct val="100000"/>
                        </a:lnSpc>
                        <a:spcBef>
                          <a:spcPts val="0"/>
                        </a:spcBef>
                        <a:spcAft>
                          <a:spcPts val="0"/>
                        </a:spcAft>
                        <a:buNone/>
                      </a:pPr>
                      <a:endParaRPr lang="en-GB" sz="1000" u="none" strike="noStrike" kern="1200" cap="none" spc="0" normalizeH="0" baseline="0" noProof="0" dirty="0">
                        <a:ln>
                          <a:noFill/>
                        </a:ln>
                        <a:effectLst/>
                        <a:uLnTx/>
                        <a:uFillTx/>
                      </a:endParaRPr>
                    </a:p>
                    <a:p>
                      <a:pPr marL="0" marR="0" lvl="0" indent="0" algn="l">
                        <a:lnSpc>
                          <a:spcPct val="100000"/>
                        </a:lnSpc>
                        <a:spcBef>
                          <a:spcPts val="0"/>
                        </a:spcBef>
                        <a:spcAft>
                          <a:spcPts val="0"/>
                        </a:spcAft>
                        <a:buNone/>
                      </a:pPr>
                      <a:r>
                        <a:rPr lang="en-GB" sz="1000" u="none" strike="noStrike" kern="1200" cap="none" spc="0" normalizeH="0" baseline="0" noProof="0" dirty="0">
                          <a:ln>
                            <a:noFill/>
                          </a:ln>
                          <a:effectLst/>
                          <a:uLnTx/>
                          <a:uFillTx/>
                        </a:rPr>
                        <a:t>Describe and explain the differences in the reactivity of metals. </a:t>
                      </a:r>
                    </a:p>
                    <a:p>
                      <a:pPr marL="0" marR="0" lvl="0" indent="0" algn="l">
                        <a:lnSpc>
                          <a:spcPct val="100000"/>
                        </a:lnSpc>
                        <a:spcBef>
                          <a:spcPts val="0"/>
                        </a:spcBef>
                        <a:spcAft>
                          <a:spcPts val="0"/>
                        </a:spcAft>
                        <a:buNone/>
                      </a:pPr>
                      <a:endParaRPr lang="en-GB" sz="1000" u="none" strike="noStrike" kern="1200" cap="none" spc="0" normalizeH="0" baseline="0" noProof="0" dirty="0">
                        <a:ln>
                          <a:noFill/>
                        </a:ln>
                        <a:effectLst/>
                        <a:uLnTx/>
                        <a:uFillTx/>
                      </a:endParaRPr>
                    </a:p>
                    <a:p>
                      <a:pPr marL="0" marR="0" lvl="0" indent="0" algn="l">
                        <a:lnSpc>
                          <a:spcPct val="100000"/>
                        </a:lnSpc>
                        <a:spcBef>
                          <a:spcPts val="0"/>
                        </a:spcBef>
                        <a:spcAft>
                          <a:spcPts val="0"/>
                        </a:spcAft>
                        <a:buNone/>
                      </a:pPr>
                      <a:r>
                        <a:rPr lang="en-GB" sz="1000" u="none" strike="noStrike" kern="1200" cap="none" spc="0" normalizeH="0" baseline="0" noProof="0" dirty="0">
                          <a:ln>
                            <a:noFill/>
                          </a:ln>
                          <a:effectLst/>
                          <a:uLnTx/>
                          <a:uFillTx/>
                        </a:rPr>
                        <a:t>Interpret  information and use it to determine the order of reactivity. </a:t>
                      </a:r>
                      <a:endParaRPr lang="en-GB" sz="1000" b="0" i="0" u="none" strike="noStrike" kern="1200" cap="none" spc="0" normalizeH="0" baseline="0" noProof="0" dirty="0">
                        <a:ln>
                          <a:noFill/>
                        </a:ln>
                        <a:effectLst/>
                        <a:uLnTx/>
                        <a:uFillTx/>
                      </a:endParaRPr>
                    </a:p>
                    <a:p>
                      <a:pPr marL="0" marR="0" lvl="0" indent="0" algn="l">
                        <a:lnSpc>
                          <a:spcPct val="100000"/>
                        </a:lnSpc>
                        <a:spcBef>
                          <a:spcPts val="0"/>
                        </a:spcBef>
                        <a:spcAft>
                          <a:spcPts val="0"/>
                        </a:spcAft>
                        <a:buNone/>
                      </a:pPr>
                      <a:endParaRPr lang="en-GB" sz="1000" u="none" strike="noStrike" kern="1200" cap="none" spc="0" normalizeH="0" baseline="0" noProof="0" dirty="0">
                        <a:ln>
                          <a:noFill/>
                        </a:ln>
                        <a:effectLst/>
                        <a:uLnTx/>
                        <a:uFillTx/>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mn-lt"/>
                        </a:rPr>
                        <a:t>Investigate the energy transferred by different foods when they are burnt. </a:t>
                      </a: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mn-lt"/>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mn-lt"/>
                        </a:rPr>
                        <a:t>Analyse results, drawing a graph and writing a conclusion. </a:t>
                      </a:r>
                      <a:endParaRPr lang="en-GB" sz="1000" b="0" i="0" u="none" strike="noStrike" kern="1200" cap="none" spc="0" normalizeH="0" baseline="0" noProof="0" dirty="0">
                        <a:ln>
                          <a:noFill/>
                        </a:ln>
                        <a:effectLst/>
                        <a:uLnTx/>
                        <a:uFillTx/>
                      </a:endParaRP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mn-lt"/>
                        </a:rPr>
                        <a:t>List advantages and disadvantages of energy sources and evaluate their use in different situations.</a:t>
                      </a:r>
                    </a:p>
                    <a:p>
                      <a:pPr lvl="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mn-lt"/>
                      </a:endParaRP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mn-lt"/>
                        </a:rPr>
                        <a:t>Give examples of renewable and non-renewable sources of energy.  </a:t>
                      </a:r>
                    </a:p>
                    <a:p>
                      <a:pPr marL="0" lvl="0" indent="0" algn="l">
                        <a:lnSpc>
                          <a:spcPct val="100000"/>
                        </a:lnSpc>
                        <a:spcBef>
                          <a:spcPts val="0"/>
                        </a:spcBef>
                        <a:spcAft>
                          <a:spcPts val="0"/>
                        </a:spcAft>
                        <a:buNone/>
                      </a:pPr>
                      <a:r>
                        <a:rPr lang="en-GB" sz="1000" b="0" i="0" u="none" strike="noStrike" kern="1200" cap="none" spc="0" normalizeH="0" baseline="0" noProof="0" dirty="0">
                          <a:ln>
                            <a:noFill/>
                          </a:ln>
                          <a:effectLst/>
                          <a:uLnTx/>
                          <a:uFillTx/>
                        </a:rPr>
                        <a:t>Calculate power and work done using the correct formulae</a:t>
                      </a:r>
                      <a:r>
                        <a:rPr lang="en-GB" sz="1000" b="0" i="0" u="none" strike="noStrike" kern="1200" cap="none" spc="0" normalizeH="0" baseline="0" noProof="0" dirty="0">
                          <a:ln>
                            <a:noFill/>
                          </a:ln>
                          <a:effectLst/>
                          <a:uLnTx/>
                          <a:uFillTx/>
                          <a:latin typeface="+mn-lt"/>
                        </a:rPr>
                        <a:t>.</a:t>
                      </a:r>
                    </a:p>
                    <a:p>
                      <a:pPr marL="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mn-lt"/>
                      </a:endParaRPr>
                    </a:p>
                    <a:p>
                      <a:pPr marL="0" lvl="0" indent="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mn-lt"/>
                        </a:rPr>
                        <a:t>Some students may start to choose the correct version of the formula for different situations. </a:t>
                      </a:r>
                      <a:endParaRPr lang="en-GB" sz="1000" dirty="0"/>
                    </a:p>
                    <a:p>
                      <a:pPr marL="0" lvl="0" indent="0" algn="l">
                        <a:lnSpc>
                          <a:spcPct val="100000"/>
                        </a:lnSpc>
                        <a:spcBef>
                          <a:spcPts val="0"/>
                        </a:spcBef>
                        <a:spcAft>
                          <a:spcPts val="0"/>
                        </a:spcAft>
                        <a:buNone/>
                      </a:pPr>
                      <a:r>
                        <a:rPr lang="en-US" sz="1000" dirty="0"/>
                        <a:t>List examples of stores of energy.</a:t>
                      </a:r>
                    </a:p>
                    <a:p>
                      <a:pPr marL="0" lvl="0" indent="0" algn="l">
                        <a:lnSpc>
                          <a:spcPct val="100000"/>
                        </a:lnSpc>
                        <a:spcBef>
                          <a:spcPts val="0"/>
                        </a:spcBef>
                        <a:spcAft>
                          <a:spcPts val="0"/>
                        </a:spcAft>
                        <a:buNone/>
                      </a:pPr>
                      <a:endParaRPr lang="en-US" sz="1000" dirty="0"/>
                    </a:p>
                    <a:p>
                      <a:pPr marL="0" lvl="0" indent="0" algn="l">
                        <a:lnSpc>
                          <a:spcPct val="100000"/>
                        </a:lnSpc>
                        <a:spcBef>
                          <a:spcPts val="0"/>
                        </a:spcBef>
                        <a:spcAft>
                          <a:spcPts val="0"/>
                        </a:spcAft>
                        <a:buNone/>
                      </a:pPr>
                      <a:r>
                        <a:rPr lang="en-US" sz="1000" dirty="0"/>
                        <a:t>Describe simple energy transfers.</a:t>
                      </a:r>
                    </a:p>
                    <a:p>
                      <a:pPr marL="0" lvl="0" indent="0" algn="l">
                        <a:lnSpc>
                          <a:spcPct val="100000"/>
                        </a:lnSpc>
                        <a:spcBef>
                          <a:spcPts val="0"/>
                        </a:spcBef>
                        <a:spcAft>
                          <a:spcPts val="0"/>
                        </a:spcAft>
                        <a:buNone/>
                      </a:pPr>
                      <a:endParaRPr lang="en-US" sz="1000" dirty="0"/>
                    </a:p>
                    <a:p>
                      <a:pPr marL="0" lvl="0" indent="0" algn="l">
                        <a:lnSpc>
                          <a:spcPct val="100000"/>
                        </a:lnSpc>
                        <a:spcBef>
                          <a:spcPts val="0"/>
                        </a:spcBef>
                        <a:spcAft>
                          <a:spcPts val="0"/>
                        </a:spcAft>
                        <a:buNone/>
                      </a:pPr>
                      <a:r>
                        <a:rPr lang="en-US" sz="1000" dirty="0"/>
                        <a:t>Simple describe the principle of conservation of energy.</a:t>
                      </a:r>
                    </a:p>
                    <a:p>
                      <a:pPr marL="0" lvl="0" indent="0" algn="l">
                        <a:lnSpc>
                          <a:spcPct val="100000"/>
                        </a:lnSpc>
                        <a:spcBef>
                          <a:spcPts val="0"/>
                        </a:spcBef>
                        <a:spcAft>
                          <a:spcPts val="0"/>
                        </a:spcAft>
                        <a:buNone/>
                      </a:pPr>
                      <a:endParaRPr lang="en-US" sz="1000" dirty="0"/>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rPr>
                        <a:t>Investigate conduction using conduction rods. </a:t>
                      </a:r>
                    </a:p>
                    <a:p>
                      <a:pPr lvl="0" algn="l">
                        <a:lnSpc>
                          <a:spcPct val="100000"/>
                        </a:lnSpc>
                        <a:spcBef>
                          <a:spcPts val="0"/>
                        </a:spcBef>
                        <a:spcAft>
                          <a:spcPts val="0"/>
                        </a:spcAft>
                        <a:buNone/>
                      </a:pPr>
                      <a:endParaRPr lang="en-GB" sz="1000" b="0" i="0" u="none" strike="noStrike" kern="1200" cap="none" spc="0" normalizeH="0" baseline="0" noProof="0" dirty="0">
                        <a:ln>
                          <a:noFill/>
                        </a:ln>
                        <a:effectLst/>
                        <a:uLnTx/>
                        <a:uFillTx/>
                      </a:endParaRP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rPr>
                        <a:t>Draw particle diagrams to represent conduction, convection and radiation. </a:t>
                      </a:r>
                    </a:p>
                    <a:p>
                      <a:pPr lvl="0" algn="l">
                        <a:lnSpc>
                          <a:spcPct val="100000"/>
                        </a:lnSpc>
                        <a:spcBef>
                          <a:spcPts val="0"/>
                        </a:spcBef>
                        <a:spcAft>
                          <a:spcPts val="0"/>
                        </a:spcAft>
                        <a:buNone/>
                      </a:pPr>
                      <a:endParaRPr lang="en-GB" sz="1000" b="0" i="0" u="none" strike="noStrike" kern="1200" cap="none" spc="0" normalizeH="0" baseline="0" noProof="0" dirty="0">
                        <a:ln>
                          <a:noFill/>
                        </a:ln>
                        <a:effectLst/>
                        <a:uLnTx/>
                        <a:uFillTx/>
                      </a:endParaRP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rPr>
                        <a:t>Investigate radiation using the Leslie cube</a:t>
                      </a:r>
                    </a:p>
                    <a:p>
                      <a:pPr lvl="0" algn="l">
                        <a:lnSpc>
                          <a:spcPct val="100000"/>
                        </a:lnSpc>
                        <a:spcBef>
                          <a:spcPts val="0"/>
                        </a:spcBef>
                        <a:spcAft>
                          <a:spcPts val="0"/>
                        </a:spcAft>
                        <a:buNone/>
                      </a:pPr>
                      <a:endParaRPr lang="en-GB" sz="1000" b="0" i="0" u="none" strike="noStrike" kern="1200" cap="none" spc="0" normalizeH="0" baseline="0" noProof="0" dirty="0">
                        <a:ln>
                          <a:noFill/>
                        </a:ln>
                        <a:effectLst/>
                        <a:uLnTx/>
                        <a:uFillTx/>
                      </a:endParaRP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rPr>
                        <a:t>Watch demonstrations designed to show convection and explain observations </a:t>
                      </a:r>
                    </a:p>
                    <a:p>
                      <a:pPr rtl="0" fontAlgn="base"/>
                      <a:endParaRPr lang="en-GB" sz="1000" b="0" i="0" kern="1200" dirty="0">
                        <a:solidFill>
                          <a:schemeClr val="tx1"/>
                        </a:solidFill>
                        <a:effectLst/>
                        <a:latin typeface="+mn-lt"/>
                        <a:ea typeface="+mn-ea"/>
                        <a:cs typeface="+mn-cs"/>
                      </a:endParaRPr>
                    </a:p>
                  </a:txBody>
                  <a:tcPr/>
                </a:tc>
                <a:extLst>
                  <a:ext uri="{0D108BD9-81ED-4DB2-BD59-A6C34878D82A}">
                    <a16:rowId xmlns:a16="http://schemas.microsoft.com/office/drawing/2014/main" val="1547389280"/>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40963486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1591248450"/>
              </p:ext>
            </p:extLst>
          </p:nvPr>
        </p:nvGraphicFramePr>
        <p:xfrm>
          <a:off x="119580" y="1084593"/>
          <a:ext cx="12322792" cy="8429114"/>
        </p:xfrm>
        <a:graphic>
          <a:graphicData uri="http://schemas.openxmlformats.org/drawingml/2006/table">
            <a:tbl>
              <a:tblPr firstRow="1" bandRow="1">
                <a:tableStyleId>{BDBED569-4797-4DF1-A0F4-6AAB3CD982D8}</a:tableStyleId>
              </a:tblPr>
              <a:tblGrid>
                <a:gridCol w="669045">
                  <a:extLst>
                    <a:ext uri="{9D8B030D-6E8A-4147-A177-3AD203B41FA5}">
                      <a16:colId xmlns:a16="http://schemas.microsoft.com/office/drawing/2014/main" val="1234613420"/>
                    </a:ext>
                  </a:extLst>
                </a:gridCol>
                <a:gridCol w="2979670">
                  <a:extLst>
                    <a:ext uri="{9D8B030D-6E8A-4147-A177-3AD203B41FA5}">
                      <a16:colId xmlns:a16="http://schemas.microsoft.com/office/drawing/2014/main" val="252381314"/>
                    </a:ext>
                  </a:extLst>
                </a:gridCol>
                <a:gridCol w="3007259">
                  <a:extLst>
                    <a:ext uri="{9D8B030D-6E8A-4147-A177-3AD203B41FA5}">
                      <a16:colId xmlns:a16="http://schemas.microsoft.com/office/drawing/2014/main" val="3243530804"/>
                    </a:ext>
                  </a:extLst>
                </a:gridCol>
                <a:gridCol w="2896902">
                  <a:extLst>
                    <a:ext uri="{9D8B030D-6E8A-4147-A177-3AD203B41FA5}">
                      <a16:colId xmlns:a16="http://schemas.microsoft.com/office/drawing/2014/main" val="2834096157"/>
                    </a:ext>
                  </a:extLst>
                </a:gridCol>
                <a:gridCol w="2769916">
                  <a:extLst>
                    <a:ext uri="{9D8B030D-6E8A-4147-A177-3AD203B41FA5}">
                      <a16:colId xmlns:a16="http://schemas.microsoft.com/office/drawing/2014/main" val="3312309300"/>
                    </a:ext>
                  </a:extLst>
                </a:gridCol>
              </a:tblGrid>
              <a:tr h="370705">
                <a:tc>
                  <a:txBody>
                    <a:bodyPr/>
                    <a:lstStyle/>
                    <a:p>
                      <a:pPr algn="ctr"/>
                      <a:r>
                        <a:rPr lang="en-GB" sz="2000" dirty="0"/>
                        <a:t>Year</a:t>
                      </a:r>
                    </a:p>
                  </a:txBody>
                  <a:tcPr anchor="ctr"/>
                </a:tc>
                <a:tc>
                  <a:txBody>
                    <a:bodyPr/>
                    <a:lstStyle/>
                    <a:p>
                      <a:pPr algn="ctr"/>
                      <a:r>
                        <a:rPr lang="en-GB" sz="2000" dirty="0"/>
                        <a:t>Topic Detail</a:t>
                      </a:r>
                      <a:r>
                        <a:rPr lang="en-GB" sz="2000" baseline="0" dirty="0"/>
                        <a:t> and Sequence</a:t>
                      </a:r>
                      <a:endParaRPr lang="en-GB" sz="2000" dirty="0"/>
                    </a:p>
                  </a:txBody>
                  <a:tcPr/>
                </a:tc>
                <a:tc>
                  <a:txBody>
                    <a:bodyPr/>
                    <a:lstStyle/>
                    <a:p>
                      <a:pPr algn="ctr"/>
                      <a:r>
                        <a:rPr lang="en-GB" sz="2000" dirty="0"/>
                        <a:t>Pre-requisite Knowledge</a:t>
                      </a:r>
                    </a:p>
                  </a:txBody>
                  <a:tcPr/>
                </a:tc>
                <a:tc>
                  <a:txBody>
                    <a:bodyPr/>
                    <a:lstStyle/>
                    <a:p>
                      <a:pPr algn="ctr"/>
                      <a:r>
                        <a:rPr lang="en-GB" sz="2000" dirty="0"/>
                        <a:t>Key</a:t>
                      </a:r>
                      <a:r>
                        <a:rPr lang="en-GB" sz="2000" baseline="0" dirty="0"/>
                        <a:t> Vocabulary</a:t>
                      </a:r>
                      <a:endParaRPr lang="en-GB" sz="2000" dirty="0"/>
                    </a:p>
                  </a:txBody>
                  <a:tcPr/>
                </a:tc>
                <a:tc>
                  <a:txBody>
                    <a:bodyPr/>
                    <a:lstStyle/>
                    <a:p>
                      <a:pPr algn="ctr"/>
                      <a:r>
                        <a:rPr lang="en-GB" sz="2000" dirty="0"/>
                        <a:t>Demonstrable Skills</a:t>
                      </a:r>
                    </a:p>
                  </a:txBody>
                  <a:tcPr/>
                </a:tc>
                <a:extLst>
                  <a:ext uri="{0D108BD9-81ED-4DB2-BD59-A6C34878D82A}">
                    <a16:rowId xmlns:a16="http://schemas.microsoft.com/office/drawing/2014/main" val="1654645317"/>
                  </a:ext>
                </a:extLst>
              </a:tr>
              <a:tr h="8032874">
                <a:tc>
                  <a:txBody>
                    <a:bodyPr/>
                    <a:lstStyle/>
                    <a:p>
                      <a:pPr algn="ctr"/>
                      <a:r>
                        <a:rPr lang="en-GB" sz="3600" b="1" dirty="0"/>
                        <a:t>8</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prstClr val="black"/>
                        </a:solidFill>
                        <a:effectLst/>
                        <a:uLnTx/>
                        <a:uFillTx/>
                        <a:latin typeface="Calibri" panose="020F0502020204030204"/>
                        <a:ea typeface="+mn-ea"/>
                        <a:cs typeface="+mn-cs"/>
                      </a:endParaRPr>
                    </a:p>
                  </a:txBody>
                  <a:tcPr/>
                </a:tc>
                <a:tc>
                  <a:txBody>
                    <a:bodyPr/>
                    <a:lstStyle/>
                    <a:p>
                      <a:pPr marL="0" marR="0" lvl="0" indent="0" algn="l">
                        <a:lnSpc>
                          <a:spcPct val="100000"/>
                        </a:lnSpc>
                        <a:spcBef>
                          <a:spcPts val="0"/>
                        </a:spcBef>
                        <a:spcAft>
                          <a:spcPts val="0"/>
                        </a:spcAft>
                        <a:buNone/>
                      </a:pPr>
                      <a:endParaRPr lang="en-US" sz="1000" b="0" i="0" u="none" strike="noStrike" noProof="0" dirty="0">
                        <a:latin typeface="Calibri"/>
                      </a:endParaRPr>
                    </a:p>
                    <a:p>
                      <a:pPr marL="0" marR="0" lvl="0" indent="0" algn="l">
                        <a:lnSpc>
                          <a:spcPct val="100000"/>
                        </a:lnSpc>
                        <a:spcBef>
                          <a:spcPts val="0"/>
                        </a:spcBef>
                        <a:spcAft>
                          <a:spcPts val="0"/>
                        </a:spcAft>
                        <a:buNone/>
                      </a:pPr>
                      <a:r>
                        <a:rPr lang="en-US" sz="1000" b="1" i="0" u="none" strike="noStrike" noProof="0" dirty="0">
                          <a:latin typeface="Calibri"/>
                        </a:rPr>
                        <a:t>Mixture </a:t>
                      </a:r>
                      <a:r>
                        <a:rPr lang="en-US" sz="1000" b="0" i="0" u="none" strike="noStrike" noProof="0" dirty="0">
                          <a:latin typeface="Calibri"/>
                        </a:rPr>
                        <a:t>– Contains more than two elements or substances and can be separated. </a:t>
                      </a:r>
                    </a:p>
                    <a:p>
                      <a:pPr marL="0" marR="0" lvl="0" indent="0" algn="l">
                        <a:lnSpc>
                          <a:spcPct val="100000"/>
                        </a:lnSpc>
                        <a:spcBef>
                          <a:spcPts val="0"/>
                        </a:spcBef>
                        <a:spcAft>
                          <a:spcPts val="0"/>
                        </a:spcAft>
                        <a:buNone/>
                      </a:pPr>
                      <a:r>
                        <a:rPr lang="en-US" sz="1000" b="1" i="0" u="none" strike="noStrike" noProof="0" dirty="0">
                          <a:latin typeface="Calibri"/>
                        </a:rPr>
                        <a:t>Solute </a:t>
                      </a:r>
                      <a:r>
                        <a:rPr lang="en-US" sz="1000" b="0" i="0" u="none" strike="noStrike" noProof="0" dirty="0">
                          <a:latin typeface="Calibri"/>
                        </a:rPr>
                        <a:t>– A solid which dissolves in a liquid</a:t>
                      </a:r>
                    </a:p>
                    <a:p>
                      <a:pPr marL="0" marR="0" lvl="0" indent="0" algn="l">
                        <a:lnSpc>
                          <a:spcPct val="100000"/>
                        </a:lnSpc>
                        <a:spcBef>
                          <a:spcPts val="0"/>
                        </a:spcBef>
                        <a:spcAft>
                          <a:spcPts val="0"/>
                        </a:spcAft>
                        <a:buNone/>
                      </a:pPr>
                      <a:r>
                        <a:rPr lang="en-US" sz="1000" b="1" i="0" u="none" strike="noStrike" noProof="0" dirty="0">
                          <a:latin typeface="Calibri"/>
                        </a:rPr>
                        <a:t>Solution </a:t>
                      </a:r>
                      <a:r>
                        <a:rPr lang="en-US" sz="1000" b="0" i="0" u="none" strike="noStrike" noProof="0" dirty="0">
                          <a:latin typeface="Calibri"/>
                        </a:rPr>
                        <a:t>– Made when a solute dissolves in a solvent. </a:t>
                      </a:r>
                    </a:p>
                    <a:p>
                      <a:pPr marL="0" marR="0" lvl="0" indent="0" algn="l">
                        <a:lnSpc>
                          <a:spcPct val="100000"/>
                        </a:lnSpc>
                        <a:spcBef>
                          <a:spcPts val="0"/>
                        </a:spcBef>
                        <a:spcAft>
                          <a:spcPts val="0"/>
                        </a:spcAft>
                        <a:buNone/>
                      </a:pPr>
                      <a:r>
                        <a:rPr lang="en-US" sz="1000" b="1" i="0" u="none" strike="noStrike" noProof="0" dirty="0">
                          <a:latin typeface="Calibri"/>
                        </a:rPr>
                        <a:t>Solvent </a:t>
                      </a:r>
                      <a:r>
                        <a:rPr lang="en-US" sz="1000" b="0" i="0" u="none" strike="noStrike" noProof="0" dirty="0">
                          <a:latin typeface="Calibri"/>
                        </a:rPr>
                        <a:t>– A liquid that something can dissolve in. </a:t>
                      </a:r>
                    </a:p>
                    <a:p>
                      <a:pPr marL="0" marR="0" lvl="0" indent="0" algn="l">
                        <a:lnSpc>
                          <a:spcPct val="100000"/>
                        </a:lnSpc>
                        <a:spcBef>
                          <a:spcPts val="0"/>
                        </a:spcBef>
                        <a:spcAft>
                          <a:spcPts val="0"/>
                        </a:spcAft>
                        <a:buNone/>
                      </a:pPr>
                      <a:r>
                        <a:rPr lang="en-US" sz="1000" b="1" i="0" u="none" strike="noStrike" noProof="0" dirty="0">
                          <a:latin typeface="Calibri"/>
                        </a:rPr>
                        <a:t>Insoluble </a:t>
                      </a:r>
                      <a:r>
                        <a:rPr lang="en-US" sz="1000" b="0" i="0" u="none" strike="noStrike" noProof="0" dirty="0">
                          <a:latin typeface="Calibri"/>
                        </a:rPr>
                        <a:t>– A substance which will not dissolve in a solvent.</a:t>
                      </a:r>
                    </a:p>
                    <a:p>
                      <a:pPr marL="0" marR="0" lvl="0" indent="0" algn="l">
                        <a:lnSpc>
                          <a:spcPct val="100000"/>
                        </a:lnSpc>
                        <a:spcBef>
                          <a:spcPts val="0"/>
                        </a:spcBef>
                        <a:spcAft>
                          <a:spcPts val="0"/>
                        </a:spcAft>
                        <a:buNone/>
                      </a:pPr>
                      <a:r>
                        <a:rPr lang="en-US" sz="1000" b="1" i="0" u="none" strike="noStrike" noProof="0" dirty="0">
                          <a:latin typeface="Calibri"/>
                        </a:rPr>
                        <a:t>Soluble </a:t>
                      </a:r>
                      <a:r>
                        <a:rPr lang="en-US" sz="1000" b="0" i="0" u="none" strike="noStrike" noProof="0" dirty="0">
                          <a:latin typeface="Calibri"/>
                        </a:rPr>
                        <a:t>– A substance which is able to dissolve in a solvent. </a:t>
                      </a:r>
                    </a:p>
                    <a:p>
                      <a:pPr marL="0" marR="0" lvl="0" indent="0" algn="l">
                        <a:lnSpc>
                          <a:spcPct val="100000"/>
                        </a:lnSpc>
                        <a:spcBef>
                          <a:spcPts val="0"/>
                        </a:spcBef>
                        <a:spcAft>
                          <a:spcPts val="0"/>
                        </a:spcAft>
                        <a:buNone/>
                      </a:pPr>
                      <a:r>
                        <a:rPr lang="en-US" sz="1000" b="1" i="0" u="none" strike="noStrike" noProof="0" dirty="0">
                          <a:latin typeface="Calibri"/>
                        </a:rPr>
                        <a:t>Filtration </a:t>
                      </a:r>
                      <a:r>
                        <a:rPr lang="en-US" sz="1000" b="0" i="0" u="none" strike="noStrike" noProof="0" dirty="0">
                          <a:latin typeface="Calibri"/>
                        </a:rPr>
                        <a:t>– A method used to separate an insoluble solid from a liquid</a:t>
                      </a:r>
                    </a:p>
                    <a:p>
                      <a:pPr marL="0" marR="0" lvl="0" indent="0" algn="l">
                        <a:lnSpc>
                          <a:spcPct val="100000"/>
                        </a:lnSpc>
                        <a:spcBef>
                          <a:spcPts val="0"/>
                        </a:spcBef>
                        <a:spcAft>
                          <a:spcPts val="0"/>
                        </a:spcAft>
                        <a:buNone/>
                      </a:pPr>
                      <a:r>
                        <a:rPr lang="en-US" sz="1000" b="1" i="0" u="none" strike="noStrike" noProof="0" dirty="0">
                          <a:latin typeface="Calibri"/>
                        </a:rPr>
                        <a:t>Distillation </a:t>
                      </a:r>
                      <a:r>
                        <a:rPr lang="en-US" sz="1000" b="0" i="0" u="none" strike="noStrike" noProof="0" dirty="0">
                          <a:latin typeface="Calibri"/>
                        </a:rPr>
                        <a:t>– A method used to separate two liquids with different boiling points or separate a liquid from a solution. </a:t>
                      </a:r>
                    </a:p>
                  </a:txBody>
                  <a:tcPr/>
                </a:tc>
                <a:tc>
                  <a:txBody>
                    <a:bodyPr/>
                    <a:lstStyle/>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mn-lt"/>
                        </a:rPr>
                        <a:t>Investigate heat transfer and draw suitable conclusions from results collected</a:t>
                      </a:r>
                    </a:p>
                    <a:p>
                      <a:pPr lvl="0" algn="l">
                        <a:lnSpc>
                          <a:spcPct val="100000"/>
                        </a:lnSpc>
                        <a:spcBef>
                          <a:spcPts val="0"/>
                        </a:spcBef>
                        <a:spcAft>
                          <a:spcPts val="0"/>
                        </a:spcAft>
                        <a:buNone/>
                      </a:pPr>
                      <a:endParaRPr lang="en-GB" sz="1000" b="0" i="0" u="none" strike="noStrike" kern="1200" cap="none" spc="0" normalizeH="0" baseline="0" noProof="0">
                        <a:ln>
                          <a:noFill/>
                        </a:ln>
                        <a:effectLst/>
                        <a:uLnTx/>
                        <a:uFillTx/>
                        <a:latin typeface="+mn-lt"/>
                      </a:endParaRP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mn-lt"/>
                        </a:rPr>
                        <a:t>Draw a graph to show rate of cooling and draw conclusions. </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a:ln>
                          <a:noFill/>
                        </a:ln>
                        <a:effectLst/>
                        <a:uLnTx/>
                        <a:uFillTx/>
                        <a:latin typeface="Calibri" panose="020F0502020204030204"/>
                        <a:ea typeface="+mn-ea"/>
                        <a:cs typeface="+mn-cs"/>
                      </a:endParaRP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mn-lt"/>
                        </a:rPr>
                        <a:t>Calculate efficiency using the correct formula.</a:t>
                      </a:r>
                    </a:p>
                    <a:p>
                      <a:pPr lvl="0" algn="l">
                        <a:lnSpc>
                          <a:spcPct val="100000"/>
                        </a:lnSpc>
                        <a:spcBef>
                          <a:spcPts val="0"/>
                        </a:spcBef>
                        <a:spcAft>
                          <a:spcPts val="0"/>
                        </a:spcAft>
                        <a:buNone/>
                      </a:pPr>
                      <a:endParaRPr lang="en-GB" sz="1000" b="0" i="0" u="none" strike="noStrike" kern="1200" cap="none" spc="0" normalizeH="0" baseline="0" noProof="0">
                        <a:ln>
                          <a:noFill/>
                        </a:ln>
                        <a:effectLst/>
                        <a:uLnTx/>
                        <a:uFillTx/>
                        <a:latin typeface="+mn-lt"/>
                      </a:endParaRP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mn-lt"/>
                        </a:rPr>
                        <a:t>Draw diagrams to represent efficiency using graph paper. </a:t>
                      </a:r>
                    </a:p>
                    <a:p>
                      <a:pPr marL="0" marR="0" lvl="0" indent="0" algn="l" defTabSz="1280160">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effectLst/>
                        <a:uLnTx/>
                        <a:uFillTx/>
                        <a:latin typeface="Calibri" panose="020F0502020204030204"/>
                        <a:ea typeface="+mn-ea"/>
                        <a:cs typeface="+mn-cs"/>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endParaRPr>
                    </a:p>
                    <a:p>
                      <a:pPr marL="0" marR="0" lvl="0" indent="0" algn="l">
                        <a:lnSpc>
                          <a:spcPct val="100000"/>
                        </a:lnSpc>
                        <a:spcBef>
                          <a:spcPts val="0"/>
                        </a:spcBef>
                        <a:spcAft>
                          <a:spcPts val="0"/>
                        </a:spcAft>
                        <a:buNone/>
                      </a:pPr>
                      <a:endParaRPr lang="en-GB" sz="1000" b="0" i="0" u="none" strike="noStrike" kern="1200" cap="none" spc="0" normalizeH="0" baseline="0" noProof="0">
                        <a:ln>
                          <a:noFill/>
                        </a:ln>
                        <a:effectLst/>
                        <a:uLnTx/>
                        <a:uFillTx/>
                      </a:endParaRPr>
                    </a:p>
                    <a:p>
                      <a:pPr marL="0" marR="0" lvl="0" indent="0" algn="l">
                        <a:lnSpc>
                          <a:spcPct val="100000"/>
                        </a:lnSpc>
                        <a:spcBef>
                          <a:spcPts val="0"/>
                        </a:spcBef>
                        <a:spcAft>
                          <a:spcPts val="0"/>
                        </a:spcAft>
                        <a:buNone/>
                      </a:pPr>
                      <a:r>
                        <a:rPr lang="en-US" sz="1000" dirty="0"/>
                        <a:t>Select the correct equipment required to separate mixtures </a:t>
                      </a:r>
                    </a:p>
                    <a:p>
                      <a:pPr marL="0" marR="0" lvl="0" indent="0" algn="l">
                        <a:lnSpc>
                          <a:spcPct val="100000"/>
                        </a:lnSpc>
                        <a:spcBef>
                          <a:spcPts val="0"/>
                        </a:spcBef>
                        <a:spcAft>
                          <a:spcPts val="0"/>
                        </a:spcAft>
                        <a:buNone/>
                      </a:pPr>
                      <a:endParaRPr lang="en-US" sz="1000"/>
                    </a:p>
                    <a:p>
                      <a:pPr marL="0" marR="0" lvl="0" indent="0" algn="l">
                        <a:lnSpc>
                          <a:spcPct val="100000"/>
                        </a:lnSpc>
                        <a:spcBef>
                          <a:spcPts val="0"/>
                        </a:spcBef>
                        <a:spcAft>
                          <a:spcPts val="0"/>
                        </a:spcAft>
                        <a:buNone/>
                      </a:pPr>
                      <a:r>
                        <a:rPr lang="en-US" sz="1000" dirty="0"/>
                        <a:t>Explain why a method used to separate a mixture is successful </a:t>
                      </a:r>
                    </a:p>
                    <a:p>
                      <a:pPr marL="0" marR="0" lvl="0" indent="0" algn="l">
                        <a:lnSpc>
                          <a:spcPct val="100000"/>
                        </a:lnSpc>
                        <a:spcBef>
                          <a:spcPts val="0"/>
                        </a:spcBef>
                        <a:spcAft>
                          <a:spcPts val="0"/>
                        </a:spcAft>
                        <a:buNone/>
                      </a:pPr>
                      <a:endParaRPr lang="en-US" sz="1000"/>
                    </a:p>
                    <a:p>
                      <a:pPr marL="0" marR="0" lvl="0" indent="0" algn="l">
                        <a:lnSpc>
                          <a:spcPct val="100000"/>
                        </a:lnSpc>
                        <a:spcBef>
                          <a:spcPts val="0"/>
                        </a:spcBef>
                        <a:spcAft>
                          <a:spcPts val="0"/>
                        </a:spcAft>
                        <a:buNone/>
                      </a:pPr>
                      <a:r>
                        <a:rPr lang="en-US" sz="1000" dirty="0"/>
                        <a:t>Link ideas from the particle model topic to explain why methods of separation work</a:t>
                      </a:r>
                    </a:p>
                    <a:p>
                      <a:pPr marL="0" marR="0" lvl="0" indent="0" algn="l" defTabSz="1280160">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effectLst/>
                        <a:uLnTx/>
                        <a:uFillTx/>
                        <a:latin typeface="Calibri" panose="020F0502020204030204"/>
                        <a:ea typeface="+mn-ea"/>
                        <a:cs typeface="+mn-cs"/>
                      </a:endParaRPr>
                    </a:p>
                    <a:p>
                      <a:pPr marL="0" marR="0" lvl="0" indent="0" algn="l">
                        <a:lnSpc>
                          <a:spcPct val="100000"/>
                        </a:lnSpc>
                        <a:spcBef>
                          <a:spcPts val="0"/>
                        </a:spcBef>
                        <a:spcAft>
                          <a:spcPts val="0"/>
                        </a:spcAft>
                        <a:buNone/>
                      </a:pPr>
                      <a:r>
                        <a:rPr lang="en-US" sz="1000" dirty="0"/>
                        <a:t>Select the correct equipment required to separate mixtures </a:t>
                      </a:r>
                    </a:p>
                    <a:p>
                      <a:pPr marL="0" marR="0" lvl="0" indent="0" algn="l">
                        <a:lnSpc>
                          <a:spcPct val="100000"/>
                        </a:lnSpc>
                        <a:spcBef>
                          <a:spcPts val="0"/>
                        </a:spcBef>
                        <a:spcAft>
                          <a:spcPts val="0"/>
                        </a:spcAft>
                        <a:buNone/>
                      </a:pPr>
                      <a:endParaRPr lang="en-US" sz="1000"/>
                    </a:p>
                    <a:p>
                      <a:pPr marL="0" marR="0" lvl="0" indent="0" algn="l">
                        <a:lnSpc>
                          <a:spcPct val="100000"/>
                        </a:lnSpc>
                        <a:spcBef>
                          <a:spcPts val="0"/>
                        </a:spcBef>
                        <a:spcAft>
                          <a:spcPts val="0"/>
                        </a:spcAft>
                        <a:buNone/>
                      </a:pPr>
                      <a:r>
                        <a:rPr lang="en-US" sz="1000" dirty="0"/>
                        <a:t>Explain why a method used to separate a mixture is successful </a:t>
                      </a:r>
                    </a:p>
                    <a:p>
                      <a:pPr marL="0" marR="0" lvl="0" indent="0" algn="l">
                        <a:lnSpc>
                          <a:spcPct val="100000"/>
                        </a:lnSpc>
                        <a:spcBef>
                          <a:spcPts val="0"/>
                        </a:spcBef>
                        <a:spcAft>
                          <a:spcPts val="0"/>
                        </a:spcAft>
                        <a:buNone/>
                      </a:pPr>
                      <a:endParaRPr lang="en-US" sz="1000"/>
                    </a:p>
                    <a:p>
                      <a:pPr marL="0" marR="0" lvl="0" indent="0" algn="l">
                        <a:lnSpc>
                          <a:spcPct val="100000"/>
                        </a:lnSpc>
                        <a:spcBef>
                          <a:spcPts val="0"/>
                        </a:spcBef>
                        <a:spcAft>
                          <a:spcPts val="0"/>
                        </a:spcAft>
                        <a:buNone/>
                      </a:pPr>
                      <a:r>
                        <a:rPr lang="en-US" sz="1000" dirty="0"/>
                        <a:t>Link ideas from the particle model topic to explain why methods of separation work</a:t>
                      </a:r>
                    </a:p>
                    <a:p>
                      <a:pPr marL="0" marR="0" lvl="0" indent="0" algn="l" defTabSz="1280160">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effectLst/>
                        <a:uLnTx/>
                        <a:uFillTx/>
                        <a:latin typeface="Calibri" panose="020F0502020204030204"/>
                        <a:ea typeface="+mn-ea"/>
                        <a:cs typeface="+mn-cs"/>
                      </a:endParaRPr>
                    </a:p>
                    <a:p>
                      <a:pPr marL="0" marR="0" lvl="0" indent="0" algn="l">
                        <a:lnSpc>
                          <a:spcPct val="100000"/>
                        </a:lnSpc>
                        <a:spcBef>
                          <a:spcPts val="0"/>
                        </a:spcBef>
                        <a:spcAft>
                          <a:spcPts val="0"/>
                        </a:spcAft>
                        <a:buNone/>
                      </a:pPr>
                      <a:r>
                        <a:rPr kumimoji="0" lang="en-GB" sz="1000" b="0" i="0" u="none" strike="noStrike" kern="1200" cap="none" spc="0" normalizeH="0" baseline="0" noProof="0" dirty="0">
                          <a:ln>
                            <a:noFill/>
                          </a:ln>
                          <a:effectLst/>
                          <a:uLnTx/>
                          <a:uFillTx/>
                          <a:latin typeface="+mn-lt"/>
                        </a:rPr>
                        <a:t>Investigate how different factors effect solubility</a:t>
                      </a:r>
                    </a:p>
                    <a:p>
                      <a:pPr marL="0" marR="0" lvl="0" indent="0" algn="l">
                        <a:lnSpc>
                          <a:spcPct val="100000"/>
                        </a:lnSpc>
                        <a:spcBef>
                          <a:spcPts val="0"/>
                        </a:spcBef>
                        <a:spcAft>
                          <a:spcPts val="0"/>
                        </a:spcAft>
                        <a:buNone/>
                      </a:pPr>
                      <a:endParaRPr kumimoji="0" lang="en-GB" sz="1000" b="0" i="0" u="none" strike="noStrike" kern="1200" cap="none" spc="0" normalizeH="0" baseline="0" noProof="0">
                        <a:ln>
                          <a:noFill/>
                        </a:ln>
                        <a:effectLst/>
                        <a:uLnTx/>
                        <a:uFillTx/>
                        <a:latin typeface="+mn-lt"/>
                      </a:endParaRPr>
                    </a:p>
                    <a:p>
                      <a:pPr marL="0" marR="0" lvl="0" indent="0" algn="l">
                        <a:lnSpc>
                          <a:spcPct val="100000"/>
                        </a:lnSpc>
                        <a:spcBef>
                          <a:spcPts val="0"/>
                        </a:spcBef>
                        <a:spcAft>
                          <a:spcPts val="0"/>
                        </a:spcAft>
                        <a:buNone/>
                      </a:pPr>
                      <a:r>
                        <a:rPr kumimoji="0" lang="en-GB" sz="1000" b="0" i="0" u="none" strike="noStrike" kern="1200" cap="none" spc="0" normalizeH="0" baseline="0" noProof="0" dirty="0">
                          <a:ln>
                            <a:noFill/>
                          </a:ln>
                          <a:effectLst/>
                          <a:uLnTx/>
                          <a:uFillTx/>
                          <a:latin typeface="+mn-lt"/>
                        </a:rPr>
                        <a:t>Give examples of solutions and identify the solute and solvent in each situation.</a:t>
                      </a:r>
                      <a:r>
                        <a:rPr lang="en-GB" sz="1000" b="0" i="0" u="none" strike="noStrike" kern="1200" cap="none" spc="0" normalizeH="0" baseline="0" noProof="0" dirty="0">
                          <a:ln>
                            <a:noFill/>
                          </a:ln>
                          <a:effectLst/>
                          <a:uLnTx/>
                          <a:uFillTx/>
                          <a:latin typeface="+mn-lt"/>
                        </a:rPr>
                        <a:t> </a:t>
                      </a:r>
                      <a:endParaRPr kumimoji="0" lang="en-GB" sz="1000" b="0" i="0" u="none" strike="noStrike" kern="1200" cap="none" spc="0" normalizeH="0" baseline="0" noProof="0" dirty="0">
                        <a:ln>
                          <a:noFill/>
                        </a:ln>
                        <a:effectLst/>
                        <a:uLnTx/>
                        <a:uFillTx/>
                        <a:latin typeface="+mn-lt"/>
                      </a:endParaRPr>
                    </a:p>
                    <a:p>
                      <a:pPr marL="0" marR="0" lvl="0" indent="0" algn="l" defTabSz="1280160">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effectLst/>
                        <a:uLnTx/>
                        <a:uFillTx/>
                        <a:latin typeface="Calibri" panose="020F0502020204030204"/>
                        <a:ea typeface="+mn-ea"/>
                        <a:cs typeface="+mn-cs"/>
                      </a:endParaRPr>
                    </a:p>
                  </a:txBody>
                  <a:tcPr/>
                </a:tc>
                <a:extLst>
                  <a:ext uri="{0D108BD9-81ED-4DB2-BD59-A6C34878D82A}">
                    <a16:rowId xmlns:a16="http://schemas.microsoft.com/office/drawing/2014/main" val="1547389280"/>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1438455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3707050347"/>
              </p:ext>
            </p:extLst>
          </p:nvPr>
        </p:nvGraphicFramePr>
        <p:xfrm>
          <a:off x="119580" y="1084593"/>
          <a:ext cx="12562444" cy="8187744"/>
        </p:xfrm>
        <a:graphic>
          <a:graphicData uri="http://schemas.openxmlformats.org/drawingml/2006/table">
            <a:tbl>
              <a:tblPr firstRow="1" bandRow="1">
                <a:tableStyleId>{BDBED569-4797-4DF1-A0F4-6AAB3CD982D8}</a:tableStyleId>
              </a:tblPr>
              <a:tblGrid>
                <a:gridCol w="682057">
                  <a:extLst>
                    <a:ext uri="{9D8B030D-6E8A-4147-A177-3AD203B41FA5}">
                      <a16:colId xmlns:a16="http://schemas.microsoft.com/office/drawing/2014/main" val="1234613420"/>
                    </a:ext>
                  </a:extLst>
                </a:gridCol>
                <a:gridCol w="3037618">
                  <a:extLst>
                    <a:ext uri="{9D8B030D-6E8A-4147-A177-3AD203B41FA5}">
                      <a16:colId xmlns:a16="http://schemas.microsoft.com/office/drawing/2014/main" val="252381314"/>
                    </a:ext>
                  </a:extLst>
                </a:gridCol>
                <a:gridCol w="3065744">
                  <a:extLst>
                    <a:ext uri="{9D8B030D-6E8A-4147-A177-3AD203B41FA5}">
                      <a16:colId xmlns:a16="http://schemas.microsoft.com/office/drawing/2014/main" val="3243530804"/>
                    </a:ext>
                  </a:extLst>
                </a:gridCol>
                <a:gridCol w="2953240">
                  <a:extLst>
                    <a:ext uri="{9D8B030D-6E8A-4147-A177-3AD203B41FA5}">
                      <a16:colId xmlns:a16="http://schemas.microsoft.com/office/drawing/2014/main" val="2834096157"/>
                    </a:ext>
                  </a:extLst>
                </a:gridCol>
                <a:gridCol w="2823785">
                  <a:extLst>
                    <a:ext uri="{9D8B030D-6E8A-4147-A177-3AD203B41FA5}">
                      <a16:colId xmlns:a16="http://schemas.microsoft.com/office/drawing/2014/main" val="3312309300"/>
                    </a:ext>
                  </a:extLst>
                </a:gridCol>
              </a:tblGrid>
              <a:tr h="515537">
                <a:tc>
                  <a:txBody>
                    <a:bodyPr/>
                    <a:lstStyle/>
                    <a:p>
                      <a:pPr algn="ctr"/>
                      <a:r>
                        <a:rPr lang="en-GB" sz="2000" dirty="0"/>
                        <a:t>Year</a:t>
                      </a:r>
                    </a:p>
                  </a:txBody>
                  <a:tcPr anchor="ctr"/>
                </a:tc>
                <a:tc>
                  <a:txBody>
                    <a:bodyPr/>
                    <a:lstStyle/>
                    <a:p>
                      <a:pPr algn="ctr"/>
                      <a:r>
                        <a:rPr lang="en-GB" sz="2000" dirty="0"/>
                        <a:t>Topic Detail</a:t>
                      </a:r>
                      <a:r>
                        <a:rPr lang="en-GB" sz="2000" baseline="0" dirty="0"/>
                        <a:t> and Sequence</a:t>
                      </a:r>
                      <a:endParaRPr lang="en-GB" sz="2000" dirty="0"/>
                    </a:p>
                  </a:txBody>
                  <a:tcPr/>
                </a:tc>
                <a:tc>
                  <a:txBody>
                    <a:bodyPr/>
                    <a:lstStyle/>
                    <a:p>
                      <a:pPr algn="ctr"/>
                      <a:r>
                        <a:rPr lang="en-GB" sz="2000" dirty="0"/>
                        <a:t>Pre-requisite Knowledge</a:t>
                      </a:r>
                    </a:p>
                  </a:txBody>
                  <a:tcPr/>
                </a:tc>
                <a:tc>
                  <a:txBody>
                    <a:bodyPr/>
                    <a:lstStyle/>
                    <a:p>
                      <a:pPr algn="ctr"/>
                      <a:r>
                        <a:rPr lang="en-GB" sz="2000" dirty="0"/>
                        <a:t>Key</a:t>
                      </a:r>
                      <a:r>
                        <a:rPr lang="en-GB" sz="2000" baseline="0" dirty="0"/>
                        <a:t> Vocabulary</a:t>
                      </a:r>
                      <a:endParaRPr lang="en-GB" sz="2000" dirty="0"/>
                    </a:p>
                  </a:txBody>
                  <a:tcPr/>
                </a:tc>
                <a:tc>
                  <a:txBody>
                    <a:bodyPr/>
                    <a:lstStyle/>
                    <a:p>
                      <a:pPr algn="ctr"/>
                      <a:r>
                        <a:rPr lang="en-GB" sz="2000" dirty="0"/>
                        <a:t>Demonstrable Skills</a:t>
                      </a:r>
                    </a:p>
                  </a:txBody>
                  <a:tcPr/>
                </a:tc>
                <a:extLst>
                  <a:ext uri="{0D108BD9-81ED-4DB2-BD59-A6C34878D82A}">
                    <a16:rowId xmlns:a16="http://schemas.microsoft.com/office/drawing/2014/main" val="1654645317"/>
                  </a:ext>
                </a:extLst>
              </a:tr>
              <a:tr h="7672207">
                <a:tc>
                  <a:txBody>
                    <a:bodyPr/>
                    <a:lstStyle/>
                    <a:p>
                      <a:pPr algn="ctr"/>
                      <a:r>
                        <a:rPr lang="en-GB" sz="3600" b="1" dirty="0"/>
                        <a:t>9</a:t>
                      </a:r>
                    </a:p>
                  </a:txBody>
                  <a:tcPr anchor="ctr"/>
                </a:tc>
                <a:tc>
                  <a:txBody>
                    <a:bodyPr/>
                    <a:lstStyle/>
                    <a:p>
                      <a:pPr lvl="0" algn="l">
                        <a:lnSpc>
                          <a:spcPct val="100000"/>
                        </a:lnSpc>
                        <a:spcBef>
                          <a:spcPts val="0"/>
                        </a:spcBef>
                        <a:spcAft>
                          <a:spcPts val="0"/>
                        </a:spcAft>
                        <a:buNone/>
                      </a:pPr>
                      <a:r>
                        <a:rPr lang="en-GB" sz="1000" b="1" i="0" u="none" strike="noStrike" kern="1200" cap="none" spc="0" normalizeH="0" baseline="0" noProof="0" dirty="0">
                          <a:ln>
                            <a:noFill/>
                          </a:ln>
                          <a:effectLst/>
                          <a:uLnTx/>
                          <a:uFillTx/>
                        </a:rPr>
                        <a:t>Rate of reaction</a:t>
                      </a:r>
                      <a:endParaRPr lang="en-US" sz="1000" b="0" i="0" u="none" strike="noStrike" kern="1200" cap="none" spc="0" normalizeH="0" baseline="0" noProof="0" dirty="0">
                        <a:ln>
                          <a:noFill/>
                        </a:ln>
                        <a:effectLst/>
                        <a:uLnTx/>
                        <a:uFillTx/>
                      </a:endParaRP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Collision theory</a:t>
                      </a:r>
                      <a:endParaRPr lang="en-US" sz="1000" b="0" i="0" u="none" strike="noStrike" kern="1200" cap="none" spc="0" normalizeH="0" baseline="0" noProof="0" dirty="0">
                        <a:ln>
                          <a:noFill/>
                        </a:ln>
                        <a:effectLst/>
                        <a:uLnTx/>
                        <a:uFillTx/>
                      </a:endParaRP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Effect of concentration on rate of reaction</a:t>
                      </a:r>
                      <a:endParaRPr lang="en-US" sz="1000" b="0" i="0" u="none" strike="noStrike" kern="1200" cap="none" spc="0" normalizeH="0" baseline="0" noProof="0" dirty="0">
                        <a:ln>
                          <a:noFill/>
                        </a:ln>
                        <a:effectLst/>
                        <a:uLnTx/>
                        <a:uFillTx/>
                      </a:endParaRP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Effect of Temperature of rate of reaction</a:t>
                      </a: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Effect of Surface area on rate of reaction</a:t>
                      </a: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Catalysts</a:t>
                      </a: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Practical investigation</a:t>
                      </a:r>
                    </a:p>
                    <a:p>
                      <a:pPr marL="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panose="020F0502020204030204"/>
                      </a:endParaRPr>
                    </a:p>
                    <a:p>
                      <a:pPr marL="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panose="020F0502020204030204"/>
                      </a:endParaRPr>
                    </a:p>
                    <a:p>
                      <a:pPr marL="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panose="020F0502020204030204"/>
                      </a:endParaRPr>
                    </a:p>
                    <a:p>
                      <a:pPr marL="0" lvl="0" indent="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Calibri" panose="020F0502020204030204"/>
                        </a:rPr>
                        <a:t>Speed</a:t>
                      </a: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Calculating speed</a:t>
                      </a: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Investigating speed</a:t>
                      </a: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Distance time graphs</a:t>
                      </a: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Velocity time graphs</a:t>
                      </a: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Acceleration</a:t>
                      </a:r>
                    </a:p>
                    <a:p>
                      <a:pPr marL="0" lvl="0" indent="0" algn="l">
                        <a:lnSpc>
                          <a:spcPct val="100000"/>
                        </a:lnSpc>
                        <a:spcBef>
                          <a:spcPts val="0"/>
                        </a:spcBef>
                        <a:spcAft>
                          <a:spcPts val="0"/>
                        </a:spcAft>
                        <a:buNone/>
                      </a:pPr>
                      <a:endParaRPr lang="en-GB" sz="1000" b="1" i="0" u="none" strike="noStrike" kern="1200" cap="none" spc="0" normalizeH="0" baseline="0" noProof="0" dirty="0">
                        <a:ln>
                          <a:noFill/>
                        </a:ln>
                        <a:effectLst/>
                        <a:uLnTx/>
                        <a:uFillTx/>
                        <a:latin typeface="Calibri" panose="020F0502020204030204"/>
                      </a:endParaRPr>
                    </a:p>
                    <a:p>
                      <a:pPr marL="0" lvl="0" indent="0" algn="l">
                        <a:lnSpc>
                          <a:spcPct val="100000"/>
                        </a:lnSpc>
                        <a:spcBef>
                          <a:spcPts val="0"/>
                        </a:spcBef>
                        <a:spcAft>
                          <a:spcPts val="0"/>
                        </a:spcAft>
                        <a:buNone/>
                      </a:pPr>
                      <a:endParaRPr lang="en-GB" sz="1000" b="1" i="0" u="none" strike="noStrike" kern="1200" cap="none" spc="0" normalizeH="0" baseline="0" noProof="0" dirty="0">
                        <a:ln>
                          <a:noFill/>
                        </a:ln>
                        <a:effectLst/>
                        <a:uLnTx/>
                        <a:uFillTx/>
                        <a:latin typeface="Calibri" panose="020F0502020204030204"/>
                      </a:endParaRPr>
                    </a:p>
                    <a:p>
                      <a:pPr marL="0" lvl="0" indent="0" algn="l">
                        <a:lnSpc>
                          <a:spcPct val="100000"/>
                        </a:lnSpc>
                        <a:spcBef>
                          <a:spcPts val="0"/>
                        </a:spcBef>
                        <a:spcAft>
                          <a:spcPts val="0"/>
                        </a:spcAft>
                        <a:buNone/>
                      </a:pPr>
                      <a:endParaRPr lang="en-US" sz="1000" b="1" i="0" u="none" strike="noStrike" kern="1200" cap="none" spc="0" normalizeH="0" baseline="0" noProof="0" dirty="0">
                        <a:ln>
                          <a:noFill/>
                        </a:ln>
                        <a:effectLst/>
                        <a:uLnTx/>
                        <a:uFillTx/>
                      </a:endParaRPr>
                    </a:p>
                    <a:p>
                      <a:pPr marL="0" lvl="0" indent="0" algn="l">
                        <a:lnSpc>
                          <a:spcPct val="100000"/>
                        </a:lnSpc>
                        <a:spcBef>
                          <a:spcPts val="0"/>
                        </a:spcBef>
                        <a:spcAft>
                          <a:spcPts val="0"/>
                        </a:spcAft>
                        <a:buNone/>
                      </a:pPr>
                      <a:endParaRPr lang="en-US" sz="1000" b="1" i="0" u="none" strike="noStrike" kern="1200" cap="none" spc="0" normalizeH="0" baseline="0" noProof="0" dirty="0">
                        <a:ln>
                          <a:noFill/>
                        </a:ln>
                        <a:effectLst/>
                        <a:uLnTx/>
                        <a:uFillTx/>
                      </a:endParaRPr>
                    </a:p>
                    <a:p>
                      <a:pPr marL="0" lvl="0" indent="0" algn="l">
                        <a:lnSpc>
                          <a:spcPct val="100000"/>
                        </a:lnSpc>
                        <a:spcBef>
                          <a:spcPts val="0"/>
                        </a:spcBef>
                        <a:spcAft>
                          <a:spcPts val="0"/>
                        </a:spcAft>
                        <a:buNone/>
                      </a:pPr>
                      <a:r>
                        <a:rPr lang="en-US" sz="1000" b="1" i="0" u="none" strike="noStrike" kern="1200" cap="none" spc="0" normalizeH="0" baseline="0" noProof="0" dirty="0">
                          <a:ln>
                            <a:noFill/>
                          </a:ln>
                          <a:effectLst/>
                          <a:uLnTx/>
                          <a:uFillTx/>
                        </a:rPr>
                        <a:t>Waves &amp; Radiation</a:t>
                      </a:r>
                    </a:p>
                    <a:p>
                      <a:pPr marL="228600" lvl="0" indent="-228600" algn="l">
                        <a:lnSpc>
                          <a:spcPct val="100000"/>
                        </a:lnSpc>
                        <a:spcBef>
                          <a:spcPts val="0"/>
                        </a:spcBef>
                        <a:spcAft>
                          <a:spcPts val="0"/>
                        </a:spcAft>
                        <a:buAutoNum type="arabicPeriod"/>
                      </a:pPr>
                      <a:r>
                        <a:rPr lang="en-US" sz="1000" b="0" i="0" u="none" strike="noStrike" kern="1200" cap="none" spc="0" normalizeH="0" baseline="0" noProof="0" dirty="0">
                          <a:ln>
                            <a:noFill/>
                          </a:ln>
                          <a:effectLst/>
                          <a:uLnTx/>
                          <a:uFillTx/>
                        </a:rPr>
                        <a:t>Types of waves</a:t>
                      </a:r>
                    </a:p>
                    <a:p>
                      <a:pPr marL="228600" lvl="0" indent="-228600" algn="l">
                        <a:lnSpc>
                          <a:spcPct val="100000"/>
                        </a:lnSpc>
                        <a:spcBef>
                          <a:spcPts val="0"/>
                        </a:spcBef>
                        <a:spcAft>
                          <a:spcPts val="0"/>
                        </a:spcAft>
                        <a:buAutoNum type="arabicPeriod"/>
                      </a:pPr>
                      <a:r>
                        <a:rPr lang="en-US" sz="1000" b="0" i="0" u="none" strike="noStrike" kern="1200" cap="none" spc="0" normalizeH="0" baseline="0" noProof="0" dirty="0">
                          <a:ln>
                            <a:noFill/>
                          </a:ln>
                          <a:effectLst/>
                          <a:uLnTx/>
                          <a:uFillTx/>
                        </a:rPr>
                        <a:t>Waves features</a:t>
                      </a:r>
                    </a:p>
                    <a:p>
                      <a:pPr marL="228600" lvl="0" indent="-228600" algn="l">
                        <a:lnSpc>
                          <a:spcPct val="100000"/>
                        </a:lnSpc>
                        <a:spcBef>
                          <a:spcPts val="0"/>
                        </a:spcBef>
                        <a:spcAft>
                          <a:spcPts val="0"/>
                        </a:spcAft>
                        <a:buAutoNum type="arabicPeriod"/>
                      </a:pPr>
                      <a:r>
                        <a:rPr lang="en-US" sz="1000" b="0" i="0" u="none" strike="noStrike" kern="1200" cap="none" spc="0" normalizeH="0" baseline="0" noProof="0" dirty="0">
                          <a:ln>
                            <a:noFill/>
                          </a:ln>
                          <a:effectLst/>
                          <a:uLnTx/>
                          <a:uFillTx/>
                        </a:rPr>
                        <a:t>Calculating wave speed</a:t>
                      </a:r>
                    </a:p>
                    <a:p>
                      <a:pPr marL="228600" lvl="0" indent="-228600" algn="l">
                        <a:lnSpc>
                          <a:spcPct val="100000"/>
                        </a:lnSpc>
                        <a:spcBef>
                          <a:spcPts val="0"/>
                        </a:spcBef>
                        <a:spcAft>
                          <a:spcPts val="0"/>
                        </a:spcAft>
                        <a:buAutoNum type="arabicPeriod"/>
                      </a:pPr>
                      <a:r>
                        <a:rPr lang="en-US" sz="1000" b="0" i="0" u="none" strike="noStrike" kern="1200" cap="none" spc="0" normalizeH="0" baseline="0" noProof="0" dirty="0">
                          <a:ln>
                            <a:noFill/>
                          </a:ln>
                          <a:effectLst/>
                          <a:uLnTx/>
                          <a:uFillTx/>
                        </a:rPr>
                        <a:t>Electromagnetic spectrum</a:t>
                      </a:r>
                    </a:p>
                    <a:p>
                      <a:pPr marL="228600" lvl="0" indent="-228600" algn="l">
                        <a:lnSpc>
                          <a:spcPct val="100000"/>
                        </a:lnSpc>
                        <a:spcBef>
                          <a:spcPts val="0"/>
                        </a:spcBef>
                        <a:spcAft>
                          <a:spcPts val="0"/>
                        </a:spcAft>
                        <a:buAutoNum type="arabicPeriod"/>
                      </a:pPr>
                      <a:r>
                        <a:rPr lang="en-US" sz="1000" b="0" i="0" u="none" strike="noStrike" kern="1200" cap="none" spc="0" normalizeH="0" baseline="0" noProof="0" dirty="0">
                          <a:ln>
                            <a:noFill/>
                          </a:ln>
                          <a:effectLst/>
                          <a:uLnTx/>
                          <a:uFillTx/>
                        </a:rPr>
                        <a:t>Atomic Structure</a:t>
                      </a:r>
                    </a:p>
                    <a:p>
                      <a:pPr marL="228600" lvl="0" indent="-228600" algn="l">
                        <a:lnSpc>
                          <a:spcPct val="100000"/>
                        </a:lnSpc>
                        <a:spcBef>
                          <a:spcPts val="0"/>
                        </a:spcBef>
                        <a:spcAft>
                          <a:spcPts val="0"/>
                        </a:spcAft>
                        <a:buAutoNum type="arabicPeriod"/>
                      </a:pPr>
                      <a:r>
                        <a:rPr lang="en-US" sz="1000" b="0" i="0" u="none" strike="noStrike" kern="1200" cap="none" spc="0" normalizeH="0" baseline="0" noProof="0" dirty="0">
                          <a:ln>
                            <a:noFill/>
                          </a:ln>
                          <a:effectLst/>
                          <a:uLnTx/>
                          <a:uFillTx/>
                        </a:rPr>
                        <a:t>Forming ions</a:t>
                      </a:r>
                    </a:p>
                    <a:p>
                      <a:pPr marL="228600" lvl="0" indent="-228600" algn="l">
                        <a:lnSpc>
                          <a:spcPct val="100000"/>
                        </a:lnSpc>
                        <a:spcBef>
                          <a:spcPts val="0"/>
                        </a:spcBef>
                        <a:spcAft>
                          <a:spcPts val="0"/>
                        </a:spcAft>
                        <a:buAutoNum type="arabicPeriod"/>
                      </a:pPr>
                      <a:r>
                        <a:rPr lang="en-US" sz="1000" b="0" i="0" u="none" strike="noStrike" kern="1200" cap="none" spc="0" normalizeH="0" baseline="0" noProof="0">
                          <a:ln>
                            <a:noFill/>
                          </a:ln>
                          <a:effectLst/>
                          <a:uLnTx/>
                          <a:uFillTx/>
                        </a:rPr>
                        <a:t>Alpha Beta Gamma</a:t>
                      </a:r>
                      <a:endParaRPr lang="en-US" sz="1000" b="0" i="0" u="none" strike="noStrike" kern="1200" cap="none" spc="0" normalizeH="0" baseline="0" noProof="0" dirty="0">
                        <a:ln>
                          <a:noFill/>
                        </a:ln>
                        <a:effectLst/>
                        <a:uLnTx/>
                        <a:uFillTx/>
                      </a:endParaRPr>
                    </a:p>
                    <a:p>
                      <a:pPr marL="228600" lvl="0" indent="-228600" algn="l">
                        <a:lnSpc>
                          <a:spcPct val="100000"/>
                        </a:lnSpc>
                        <a:spcBef>
                          <a:spcPts val="0"/>
                        </a:spcBef>
                        <a:spcAft>
                          <a:spcPts val="0"/>
                        </a:spcAft>
                        <a:buAutoNum type="arabicPeriod"/>
                      </a:pPr>
                      <a:r>
                        <a:rPr lang="en-US" sz="1000" b="0" i="0" u="none" strike="noStrike" kern="1200" cap="none" spc="0" normalizeH="0" baseline="0" noProof="0" dirty="0">
                          <a:ln>
                            <a:noFill/>
                          </a:ln>
                          <a:effectLst/>
                          <a:uLnTx/>
                          <a:uFillTx/>
                        </a:rPr>
                        <a:t>Half life</a:t>
                      </a:r>
                    </a:p>
                    <a:p>
                      <a:pPr marL="228600" lvl="0" indent="-228600" algn="l">
                        <a:lnSpc>
                          <a:spcPct val="100000"/>
                        </a:lnSpc>
                        <a:spcBef>
                          <a:spcPts val="0"/>
                        </a:spcBef>
                        <a:spcAft>
                          <a:spcPts val="0"/>
                        </a:spcAft>
                        <a:buAutoNum type="arabicPeriod"/>
                      </a:pPr>
                      <a:r>
                        <a:rPr lang="en-US" sz="1000" b="0" i="0" u="none" strike="noStrike" kern="1200" cap="none" spc="0" normalizeH="0" baseline="0" noProof="0" dirty="0">
                          <a:ln>
                            <a:noFill/>
                          </a:ln>
                          <a:effectLst/>
                          <a:uLnTx/>
                          <a:uFillTx/>
                        </a:rPr>
                        <a:t>Electron configurations</a:t>
                      </a:r>
                    </a:p>
                    <a:p>
                      <a:pPr marL="228600" lvl="0" indent="-228600" algn="l">
                        <a:lnSpc>
                          <a:spcPct val="100000"/>
                        </a:lnSpc>
                        <a:spcBef>
                          <a:spcPts val="0"/>
                        </a:spcBef>
                        <a:spcAft>
                          <a:spcPts val="0"/>
                        </a:spcAft>
                        <a:buAutoNum type="arabicPeriod"/>
                      </a:pPr>
                      <a:r>
                        <a:rPr lang="en-US" sz="1000" b="0" i="0" u="none" strike="noStrike" kern="1200" cap="none" spc="0" normalizeH="0" baseline="0" noProof="0" dirty="0">
                          <a:ln>
                            <a:noFill/>
                          </a:ln>
                          <a:effectLst/>
                          <a:uLnTx/>
                          <a:uFillTx/>
                        </a:rPr>
                        <a:t>Writing formulas</a:t>
                      </a:r>
                    </a:p>
                    <a:p>
                      <a:pPr marL="228600" lvl="0" indent="-228600" algn="l">
                        <a:lnSpc>
                          <a:spcPct val="100000"/>
                        </a:lnSpc>
                        <a:spcBef>
                          <a:spcPts val="0"/>
                        </a:spcBef>
                        <a:spcAft>
                          <a:spcPts val="0"/>
                        </a:spcAft>
                        <a:buAutoNum type="arabicPeriod"/>
                      </a:pPr>
                      <a:endParaRPr lang="en-US" sz="1000" b="0" i="0" u="none" strike="noStrike" kern="1200" cap="none" spc="0" normalizeH="0" baseline="0" noProof="0" dirty="0">
                        <a:ln>
                          <a:noFill/>
                        </a:ln>
                        <a:effectLst/>
                        <a:uLnTx/>
                        <a:uFillTx/>
                      </a:endParaRPr>
                    </a:p>
                    <a:p>
                      <a:pPr lvl="0" algn="l">
                        <a:lnSpc>
                          <a:spcPct val="100000"/>
                        </a:lnSpc>
                        <a:spcBef>
                          <a:spcPts val="0"/>
                        </a:spcBef>
                        <a:spcAft>
                          <a:spcPts val="0"/>
                        </a:spcAft>
                        <a:buNone/>
                      </a:pPr>
                      <a:endParaRPr lang="en-GB" sz="1000" b="0" i="0" u="none" strike="noStrike" kern="1200" cap="none" spc="0" normalizeH="0" baseline="0" noProof="0" dirty="0">
                        <a:ln>
                          <a:noFill/>
                        </a:ln>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effectLst/>
                        <a:uLnTx/>
                        <a:uFillTx/>
                      </a:endParaRPr>
                    </a:p>
                    <a:p>
                      <a:pPr lvl="0" algn="l">
                        <a:lnSpc>
                          <a:spcPct val="100000"/>
                        </a:lnSpc>
                        <a:spcBef>
                          <a:spcPts val="0"/>
                        </a:spcBef>
                        <a:spcAft>
                          <a:spcPts val="0"/>
                        </a:spcAft>
                        <a:buNone/>
                      </a:pPr>
                      <a:r>
                        <a:rPr lang="en-GB" sz="1000" b="1" i="0" u="none" strike="noStrike" kern="1200" cap="none" spc="0" normalizeH="0" baseline="0" noProof="0" dirty="0">
                          <a:ln>
                            <a:noFill/>
                          </a:ln>
                          <a:effectLst/>
                          <a:uLnTx/>
                          <a:uFillTx/>
                        </a:rPr>
                        <a:t>Pressure</a:t>
                      </a:r>
                      <a:endParaRPr lang="en-US" sz="1000" b="0" i="0" u="none" strike="noStrike" kern="1200" cap="none" spc="0" normalizeH="0" baseline="0" noProof="0" dirty="0">
                        <a:ln>
                          <a:noFill/>
                        </a:ln>
                        <a:effectLst/>
                        <a:uLnTx/>
                        <a:uFillTx/>
                      </a:endParaRP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Pressure and area</a:t>
                      </a: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Pressure in Liquid</a:t>
                      </a:r>
                      <a:endParaRPr lang="en-US" sz="1000" b="0" i="0" u="none" strike="noStrike" kern="1200" cap="none" spc="0" normalizeH="0" baseline="0" noProof="0" dirty="0">
                        <a:ln>
                          <a:noFill/>
                        </a:ln>
                        <a:effectLst/>
                        <a:uLnTx/>
                        <a:uFillTx/>
                      </a:endParaRP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Pressure in Gas</a:t>
                      </a:r>
                    </a:p>
                    <a:p>
                      <a:pPr marL="22860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panose="020F0502020204030204"/>
                        </a:rPr>
                        <a:t>Pressure calculations</a:t>
                      </a:r>
                      <a:endParaRPr lang="en-US" sz="1000" b="0" i="0" u="none" strike="noStrike" kern="1200" cap="none" spc="0" normalizeH="0" baseline="0" noProof="0" dirty="0">
                        <a:ln>
                          <a:noFill/>
                        </a:ln>
                        <a:effectLst/>
                        <a:uLnTx/>
                        <a:uFillTx/>
                      </a:endParaRPr>
                    </a:p>
                    <a:p>
                      <a:pPr marL="0" lvl="0" indent="0" algn="l">
                        <a:buNone/>
                      </a:pPr>
                      <a:endParaRPr lang="en-GB" sz="1000" b="0" i="0" u="none" strike="noStrike" kern="1200" cap="none" spc="0" normalizeH="0" baseline="0" noProof="0" dirty="0">
                        <a:ln>
                          <a:noFill/>
                        </a:ln>
                        <a:effectLst/>
                        <a:uLnTx/>
                        <a:uFillTx/>
                      </a:endParaRPr>
                    </a:p>
                    <a:p>
                      <a:pPr marL="0" lvl="0" indent="0" algn="l">
                        <a:buNone/>
                      </a:pPr>
                      <a:endParaRPr lang="en-GB" sz="1000" b="0" i="0" u="none" strike="noStrike" kern="1200" cap="none" spc="0" normalizeH="0" baseline="0" noProof="0" dirty="0">
                        <a:ln>
                          <a:noFill/>
                        </a:ln>
                        <a:effectLst/>
                        <a:uLnTx/>
                        <a:uFillTx/>
                        <a:latin typeface="Calibri"/>
                      </a:endParaRPr>
                    </a:p>
                    <a:p>
                      <a:pPr lvl="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txBody>
                  <a:tcPr/>
                </a:tc>
                <a:tc>
                  <a:txBody>
                    <a:bodyPr/>
                    <a:lstStyle/>
                    <a:p>
                      <a:pPr marL="0" marR="0" lvl="0" indent="0" algn="l">
                        <a:lnSpc>
                          <a:spcPct val="100000"/>
                        </a:lnSpc>
                        <a:spcBef>
                          <a:spcPts val="0"/>
                        </a:spcBef>
                        <a:spcAft>
                          <a:spcPts val="0"/>
                        </a:spcAft>
                        <a:buNone/>
                      </a:pPr>
                      <a:r>
                        <a:rPr lang="en-GB" sz="1000" b="0" i="0" u="none" strike="noStrike" noProof="0" dirty="0"/>
                        <a:t>KS2 Be able to: compare and group together everyday materials on the basis of their properties, mixing and changes of state are reversible changes explain that some changes result in the formation of new materials, and that this kind of change is not usually reversible, including changes associated with burning and the action of acid on bicarbonate of soda </a:t>
                      </a:r>
                      <a:endParaRPr lang="en-GB" dirty="0"/>
                    </a:p>
                    <a:p>
                      <a:pPr marL="0" marR="0" lvl="0" indent="0" algn="l">
                        <a:lnSpc>
                          <a:spcPct val="100000"/>
                        </a:lnSpc>
                        <a:spcBef>
                          <a:spcPts val="0"/>
                        </a:spcBef>
                        <a:spcAft>
                          <a:spcPts val="0"/>
                        </a:spcAft>
                        <a:buNone/>
                      </a:pPr>
                      <a:endParaRPr lang="en-GB" sz="1000" b="0" i="0" u="none" strike="noStrike" noProof="0" dirty="0">
                        <a:latin typeface="Calibri"/>
                      </a:endParaRPr>
                    </a:p>
                    <a:p>
                      <a:pPr marL="0" marR="0" lvl="0" indent="0" algn="l">
                        <a:lnSpc>
                          <a:spcPct val="100000"/>
                        </a:lnSpc>
                        <a:spcBef>
                          <a:spcPts val="0"/>
                        </a:spcBef>
                        <a:spcAft>
                          <a:spcPts val="0"/>
                        </a:spcAft>
                        <a:buNone/>
                      </a:pPr>
                      <a:r>
                        <a:rPr lang="en-GB" sz="1000" b="1" i="0" u="none" strike="noStrike" noProof="0" dirty="0">
                          <a:latin typeface="Calibri"/>
                        </a:rPr>
                        <a:t>KS3:</a:t>
                      </a:r>
                      <a:endParaRPr lang="en-US" sz="1000" b="0" i="0" u="none" strike="noStrike" noProof="0" dirty="0"/>
                    </a:p>
                    <a:p>
                      <a:pPr marL="171450" marR="0" lvl="0" indent="-171450" algn="l">
                        <a:lnSpc>
                          <a:spcPct val="100000"/>
                        </a:lnSpc>
                        <a:spcBef>
                          <a:spcPts val="0"/>
                        </a:spcBef>
                        <a:spcAft>
                          <a:spcPts val="0"/>
                        </a:spcAft>
                        <a:buClr>
                          <a:srgbClr val="000000"/>
                        </a:buClr>
                        <a:buFont typeface="Arial,Sans-Serif"/>
                        <a:buChar char="•"/>
                      </a:pPr>
                      <a:r>
                        <a:rPr lang="en-GB" sz="1000" b="0" i="0" u="none" strike="noStrike" noProof="0" dirty="0">
                          <a:latin typeface="Calibri"/>
                        </a:rPr>
                        <a:t>Particles (Year 7)</a:t>
                      </a:r>
                      <a:endParaRPr lang="en-US" sz="1000" b="0" i="0" u="none" strike="noStrike" noProof="0" dirty="0"/>
                    </a:p>
                    <a:p>
                      <a:pPr marL="171450" marR="0" lvl="0" indent="-171450" algn="l">
                        <a:lnSpc>
                          <a:spcPct val="100000"/>
                        </a:lnSpc>
                        <a:spcBef>
                          <a:spcPts val="0"/>
                        </a:spcBef>
                        <a:spcAft>
                          <a:spcPts val="0"/>
                        </a:spcAft>
                        <a:buClr>
                          <a:srgbClr val="000000"/>
                        </a:buClr>
                        <a:buFont typeface="Arial,Sans-Serif"/>
                        <a:buChar char="•"/>
                      </a:pPr>
                      <a:r>
                        <a:rPr lang="en-GB" sz="1000" b="0" i="0" u="none" strike="noStrike" noProof="0" dirty="0">
                          <a:latin typeface="Calibri"/>
                        </a:rPr>
                        <a:t>Acids and alkalis (Year 7)</a:t>
                      </a:r>
                    </a:p>
                    <a:p>
                      <a:pPr marL="171450" marR="0" lvl="0" indent="-171450" algn="l">
                        <a:lnSpc>
                          <a:spcPct val="100000"/>
                        </a:lnSpc>
                        <a:spcBef>
                          <a:spcPts val="0"/>
                        </a:spcBef>
                        <a:spcAft>
                          <a:spcPts val="0"/>
                        </a:spcAft>
                        <a:buClr>
                          <a:srgbClr val="000000"/>
                        </a:buClr>
                        <a:buFont typeface="Arial,Sans-Serif"/>
                        <a:buChar char="•"/>
                      </a:pPr>
                      <a:r>
                        <a:rPr lang="en-GB" sz="1000" b="0" i="0" u="none" strike="noStrike" noProof="0" dirty="0">
                          <a:latin typeface="Calibri"/>
                        </a:rPr>
                        <a:t>Elements  and the periodic table (Year 8)</a:t>
                      </a:r>
                      <a:endParaRPr lang="en-US" sz="1000" b="0" i="0" u="none" strike="noStrike" noProof="0" dirty="0"/>
                    </a:p>
                    <a:p>
                      <a:pPr marL="171450" marR="0" lvl="0" indent="-171450" algn="l">
                        <a:lnSpc>
                          <a:spcPct val="100000"/>
                        </a:lnSpc>
                        <a:spcBef>
                          <a:spcPts val="0"/>
                        </a:spcBef>
                        <a:spcAft>
                          <a:spcPts val="0"/>
                        </a:spcAft>
                        <a:buClr>
                          <a:srgbClr val="000000"/>
                        </a:buClr>
                        <a:buFont typeface="Arial,Sans-Serif"/>
                        <a:buChar char="•"/>
                      </a:pPr>
                      <a:r>
                        <a:rPr lang="en-GB" sz="1000" b="0" i="0" u="none" strike="noStrike" noProof="0" dirty="0">
                          <a:latin typeface="Calibri"/>
                        </a:rPr>
                        <a:t>Metals and non- metals (year 8)</a:t>
                      </a:r>
                    </a:p>
                    <a:p>
                      <a:pPr marL="171450" marR="0" lvl="0" indent="-171450" algn="l">
                        <a:lnSpc>
                          <a:spcPct val="100000"/>
                        </a:lnSpc>
                        <a:spcBef>
                          <a:spcPts val="0"/>
                        </a:spcBef>
                        <a:spcAft>
                          <a:spcPts val="0"/>
                        </a:spcAft>
                        <a:buClr>
                          <a:srgbClr val="000000"/>
                        </a:buClr>
                        <a:buFont typeface="Arial,Sans-Serif"/>
                        <a:buChar char="•"/>
                      </a:pPr>
                      <a:endParaRPr lang="en-GB" sz="1000" b="0" i="0" u="none" strike="noStrike" noProof="0" dirty="0"/>
                    </a:p>
                    <a:p>
                      <a:pPr marL="171450" marR="0" lvl="0" indent="-171450" algn="l">
                        <a:lnSpc>
                          <a:spcPct val="100000"/>
                        </a:lnSpc>
                        <a:spcBef>
                          <a:spcPts val="0"/>
                        </a:spcBef>
                        <a:spcAft>
                          <a:spcPts val="0"/>
                        </a:spcAft>
                        <a:buClr>
                          <a:srgbClr val="000000"/>
                        </a:buClr>
                        <a:buFont typeface="Arial,Sans-Serif"/>
                        <a:buChar char="•"/>
                      </a:pPr>
                      <a:endParaRPr lang="en-GB" sz="1000" b="0" i="0" u="none" strike="noStrike" noProof="0" dirty="0">
                        <a:latin typeface="Calibri"/>
                      </a:endParaRPr>
                    </a:p>
                    <a:p>
                      <a:pPr marL="171450" marR="0" lvl="0" indent="-171450" algn="l">
                        <a:lnSpc>
                          <a:spcPct val="100000"/>
                        </a:lnSpc>
                        <a:spcBef>
                          <a:spcPts val="0"/>
                        </a:spcBef>
                        <a:spcAft>
                          <a:spcPts val="0"/>
                        </a:spcAft>
                        <a:buClr>
                          <a:srgbClr val="000000"/>
                        </a:buClr>
                        <a:buFont typeface="Arial,Sans-Serif"/>
                        <a:buChar char="•"/>
                      </a:pPr>
                      <a:endParaRPr lang="en-GB" sz="1000" b="0" i="0" u="none" strike="noStrike" noProof="0" dirty="0">
                        <a:latin typeface="Calibri"/>
                      </a:endParaRPr>
                    </a:p>
                    <a:p>
                      <a:pPr marL="171450" marR="0" lvl="0" indent="-171450" algn="l">
                        <a:lnSpc>
                          <a:spcPct val="100000"/>
                        </a:lnSpc>
                        <a:spcBef>
                          <a:spcPts val="0"/>
                        </a:spcBef>
                        <a:spcAft>
                          <a:spcPts val="0"/>
                        </a:spcAft>
                        <a:buClr>
                          <a:srgbClr val="000000"/>
                        </a:buClr>
                        <a:buFont typeface="Arial,Sans-Serif"/>
                        <a:buChar char="•"/>
                      </a:pPr>
                      <a:endParaRPr lang="en-GB" sz="1000" b="0" i="0" u="none" strike="noStrike" noProof="0" dirty="0">
                        <a:latin typeface="Calibri"/>
                      </a:endParaRPr>
                    </a:p>
                    <a:p>
                      <a:pPr marL="171450" marR="0" lvl="0" indent="-171450" algn="l">
                        <a:lnSpc>
                          <a:spcPct val="100000"/>
                        </a:lnSpc>
                        <a:spcBef>
                          <a:spcPts val="0"/>
                        </a:spcBef>
                        <a:spcAft>
                          <a:spcPts val="0"/>
                        </a:spcAft>
                        <a:buClr>
                          <a:srgbClr val="000000"/>
                        </a:buClr>
                        <a:buFont typeface="Arial,Sans-Serif"/>
                        <a:buChar char="•"/>
                      </a:pPr>
                      <a:endParaRPr lang="en-GB" sz="1000" b="0" i="0" u="none" strike="noStrike" noProof="0" dirty="0">
                        <a:latin typeface="Calibri"/>
                      </a:endParaRPr>
                    </a:p>
                    <a:p>
                      <a:pPr marL="171450" marR="0" lvl="0" indent="-171450" algn="l">
                        <a:lnSpc>
                          <a:spcPct val="100000"/>
                        </a:lnSpc>
                        <a:spcBef>
                          <a:spcPts val="0"/>
                        </a:spcBef>
                        <a:spcAft>
                          <a:spcPts val="0"/>
                        </a:spcAft>
                        <a:buClr>
                          <a:srgbClr val="000000"/>
                        </a:buClr>
                        <a:buFont typeface="Arial,Sans-Serif"/>
                        <a:buChar char="•"/>
                      </a:pPr>
                      <a:endParaRPr lang="en-GB" sz="1000" b="0" i="0" u="none" strike="noStrike" noProof="0" dirty="0">
                        <a:latin typeface="Calibri"/>
                      </a:endParaRPr>
                    </a:p>
                    <a:p>
                      <a:pPr marL="171450" marR="0" lvl="0" indent="-171450" algn="l">
                        <a:lnSpc>
                          <a:spcPct val="100000"/>
                        </a:lnSpc>
                        <a:spcBef>
                          <a:spcPts val="0"/>
                        </a:spcBef>
                        <a:spcAft>
                          <a:spcPts val="0"/>
                        </a:spcAft>
                        <a:buClr>
                          <a:srgbClr val="000000"/>
                        </a:buClr>
                        <a:buFont typeface="Arial,Sans-Serif"/>
                        <a:buChar char="•"/>
                      </a:pPr>
                      <a:endParaRPr lang="en-GB" sz="1000" b="0" i="0" u="none" strike="noStrike" noProof="0" dirty="0">
                        <a:latin typeface="Calibri"/>
                      </a:endParaRPr>
                    </a:p>
                    <a:p>
                      <a:pPr marL="171450" marR="0" lvl="0" indent="-171450" algn="l">
                        <a:lnSpc>
                          <a:spcPct val="100000"/>
                        </a:lnSpc>
                        <a:spcBef>
                          <a:spcPts val="0"/>
                        </a:spcBef>
                        <a:spcAft>
                          <a:spcPts val="0"/>
                        </a:spcAft>
                        <a:buClr>
                          <a:srgbClr val="000000"/>
                        </a:buClr>
                        <a:buFont typeface="Arial,Sans-Serif"/>
                        <a:buChar char="•"/>
                      </a:pPr>
                      <a:endParaRPr lang="en-GB" sz="1000" b="0" i="0" u="none" strike="noStrike" noProof="0" dirty="0">
                        <a:latin typeface="Calibri"/>
                      </a:endParaRPr>
                    </a:p>
                    <a:p>
                      <a:pPr marL="171450" marR="0" lvl="0" indent="-171450" algn="l">
                        <a:lnSpc>
                          <a:spcPct val="100000"/>
                        </a:lnSpc>
                        <a:spcBef>
                          <a:spcPts val="0"/>
                        </a:spcBef>
                        <a:spcAft>
                          <a:spcPts val="0"/>
                        </a:spcAft>
                        <a:buClr>
                          <a:srgbClr val="000000"/>
                        </a:buClr>
                        <a:buFont typeface="Arial,Sans-Serif"/>
                        <a:buChar char="•"/>
                      </a:pPr>
                      <a:endParaRPr lang="en-GB" sz="1000" b="0" i="0" u="none" strike="noStrike" noProof="0" dirty="0">
                        <a:latin typeface="Calibri"/>
                      </a:endParaRPr>
                    </a:p>
                    <a:p>
                      <a:pPr marL="171450" marR="0" lvl="0" indent="-171450" algn="l">
                        <a:lnSpc>
                          <a:spcPct val="100000"/>
                        </a:lnSpc>
                        <a:spcBef>
                          <a:spcPts val="0"/>
                        </a:spcBef>
                        <a:spcAft>
                          <a:spcPts val="0"/>
                        </a:spcAft>
                        <a:buClr>
                          <a:srgbClr val="000000"/>
                        </a:buClr>
                        <a:buFont typeface="Arial,Sans-Serif"/>
                        <a:buChar char="•"/>
                      </a:pPr>
                      <a:endParaRPr lang="en-GB" sz="1000" b="0" i="0" u="none" strike="noStrike" noProof="0" dirty="0">
                        <a:latin typeface="Calibri"/>
                      </a:endParaRPr>
                    </a:p>
                    <a:p>
                      <a:pPr marL="171450" marR="0" lvl="0" indent="-171450" algn="l">
                        <a:lnSpc>
                          <a:spcPct val="100000"/>
                        </a:lnSpc>
                        <a:spcBef>
                          <a:spcPts val="0"/>
                        </a:spcBef>
                        <a:spcAft>
                          <a:spcPts val="0"/>
                        </a:spcAft>
                        <a:buClr>
                          <a:srgbClr val="000000"/>
                        </a:buClr>
                        <a:buFont typeface="Arial,Sans-Serif"/>
                        <a:buChar char="•"/>
                      </a:pPr>
                      <a:endParaRPr lang="en-GB" sz="1000" b="0" i="0" u="none" strike="noStrike" noProof="0" dirty="0">
                        <a:latin typeface="Calibri"/>
                      </a:endParaRPr>
                    </a:p>
                    <a:p>
                      <a:pPr lvl="0" algn="l">
                        <a:lnSpc>
                          <a:spcPct val="100000"/>
                        </a:lnSpc>
                        <a:spcBef>
                          <a:spcPts val="0"/>
                        </a:spcBef>
                        <a:spcAft>
                          <a:spcPts val="0"/>
                        </a:spcAft>
                        <a:buNone/>
                      </a:pPr>
                      <a:r>
                        <a:rPr lang="en-GB" sz="1000" b="0" i="0" u="none" strike="noStrike" noProof="0" dirty="0"/>
                        <a:t>KS2 - Explain that unsupported objects fall towards the Earth because of the force of gravity acting between the Earth and the falling object</a:t>
                      </a:r>
                    </a:p>
                    <a:p>
                      <a:pPr lvl="0" algn="l">
                        <a:lnSpc>
                          <a:spcPct val="100000"/>
                        </a:lnSpc>
                        <a:spcBef>
                          <a:spcPts val="0"/>
                        </a:spcBef>
                        <a:spcAft>
                          <a:spcPts val="0"/>
                        </a:spcAft>
                        <a:buNone/>
                      </a:pPr>
                      <a:r>
                        <a:rPr lang="en-GB" sz="1000" b="0" i="0" u="none" strike="noStrike" noProof="0" dirty="0"/>
                        <a:t>Identify the effects of air resistance, water resistance and friction, that act between moving surfaces</a:t>
                      </a:r>
                    </a:p>
                    <a:p>
                      <a:pPr marL="0" marR="0" lvl="0" indent="0" algn="l">
                        <a:lnSpc>
                          <a:spcPct val="100000"/>
                        </a:lnSpc>
                        <a:spcBef>
                          <a:spcPts val="0"/>
                        </a:spcBef>
                        <a:spcAft>
                          <a:spcPts val="0"/>
                        </a:spcAft>
                        <a:buNone/>
                      </a:pPr>
                      <a:r>
                        <a:rPr lang="en-GB" sz="1000" b="0" i="0" u="none" strike="noStrike" noProof="0" dirty="0">
                          <a:latin typeface="Calibri"/>
                        </a:rPr>
                        <a:t>Forces can act over a distance. </a:t>
                      </a:r>
                      <a:endParaRPr lang="en-US" dirty="0"/>
                    </a:p>
                    <a:p>
                      <a:pPr marL="0" marR="0" lvl="0" indent="0" algn="l">
                        <a:lnSpc>
                          <a:spcPct val="100000"/>
                        </a:lnSpc>
                        <a:spcBef>
                          <a:spcPts val="0"/>
                        </a:spcBef>
                        <a:spcAft>
                          <a:spcPts val="0"/>
                        </a:spcAft>
                        <a:buNone/>
                      </a:pPr>
                      <a:r>
                        <a:rPr lang="en-GB" sz="1000" b="0" i="0" u="none" strike="noStrike" noProof="0" dirty="0">
                          <a:latin typeface="Calibri"/>
                        </a:rPr>
                        <a:t>Effects of air resistance, water resistance &amp; friction Levers / pulleys / gears (force magnifiers). Friction investigations. </a:t>
                      </a:r>
                      <a:endParaRPr kumimoji="0" lang="en-US" dirty="0"/>
                    </a:p>
                    <a:p>
                      <a:pPr marL="0" marR="0" lvl="0" indent="0" algn="l">
                        <a:lnSpc>
                          <a:spcPct val="100000"/>
                        </a:lnSpc>
                        <a:spcBef>
                          <a:spcPts val="0"/>
                        </a:spcBef>
                        <a:spcAft>
                          <a:spcPts val="0"/>
                        </a:spcAft>
                        <a:buClrTx/>
                        <a:buSzTx/>
                        <a:buFontTx/>
                        <a:buNone/>
                      </a:pPr>
                      <a:br>
                        <a:rPr lang="en-GB" sz="1000" b="1" i="0" u="none" strike="noStrike" noProof="0" dirty="0">
                          <a:latin typeface="Calibri"/>
                        </a:rPr>
                      </a:br>
                      <a:r>
                        <a:rPr lang="en-GB" sz="1000" b="1" i="0" u="none" strike="noStrike" noProof="0" dirty="0">
                          <a:latin typeface="Calibri"/>
                        </a:rPr>
                        <a:t>KS3</a:t>
                      </a:r>
                      <a:endParaRPr lang="en-US" sz="1000" b="0" i="0" u="none" strike="noStrike" noProof="0" dirty="0">
                        <a:latin typeface="Calibri"/>
                      </a:endParaRPr>
                    </a:p>
                    <a:p>
                      <a:pPr marL="171450" marR="0" lvl="0" indent="-171450" algn="l" defTabSz="1280160" rtl="0" eaLnBrk="1" fontAlgn="auto" latinLnBrk="0" hangingPunct="1">
                        <a:lnSpc>
                          <a:spcPct val="100000"/>
                        </a:lnSpc>
                        <a:spcBef>
                          <a:spcPts val="0"/>
                        </a:spcBef>
                        <a:spcAft>
                          <a:spcPts val="0"/>
                        </a:spcAft>
                        <a:buClr>
                          <a:srgbClr val="000000"/>
                        </a:buClr>
                        <a:buSzTx/>
                        <a:buFont typeface="Arial,Sans-Serif"/>
                        <a:buChar char="•"/>
                        <a:tabLst/>
                        <a:defRPr/>
                      </a:pPr>
                      <a:r>
                        <a:rPr lang="en-GB" sz="1000" b="0" i="0" u="none" strike="noStrike" noProof="0" dirty="0">
                          <a:latin typeface="+mn-lt"/>
                        </a:rPr>
                        <a:t>Sound and light (Year 8)</a:t>
                      </a:r>
                    </a:p>
                    <a:p>
                      <a:pPr marL="171450" marR="0" lvl="0" indent="-171450" algn="l">
                        <a:lnSpc>
                          <a:spcPct val="100000"/>
                        </a:lnSpc>
                        <a:spcBef>
                          <a:spcPts val="0"/>
                        </a:spcBef>
                        <a:spcAft>
                          <a:spcPts val="0"/>
                        </a:spcAft>
                        <a:buClr>
                          <a:srgbClr val="000000"/>
                        </a:buClr>
                        <a:buFont typeface="Arial,Sans-Serif"/>
                        <a:buChar char="•"/>
                      </a:pPr>
                      <a:r>
                        <a:rPr lang="en-GB" sz="1000" b="0" i="0" u="none" strike="noStrike" noProof="0" dirty="0">
                          <a:latin typeface="Calibri"/>
                        </a:rPr>
                        <a:t>Forces (Year 7)</a:t>
                      </a:r>
                    </a:p>
                    <a:p>
                      <a:pPr marL="0" marR="0" lvl="0" indent="0" algn="l">
                        <a:lnSpc>
                          <a:spcPct val="100000"/>
                        </a:lnSpc>
                        <a:spcBef>
                          <a:spcPts val="0"/>
                        </a:spcBef>
                        <a:spcAft>
                          <a:spcPts val="0"/>
                        </a:spcAft>
                        <a:buNone/>
                      </a:pPr>
                      <a:endParaRPr lang="en-GB" sz="1000" b="0" i="0" u="none" strike="noStrike" noProof="0" dirty="0">
                        <a:latin typeface="Calibri"/>
                      </a:endParaRPr>
                    </a:p>
                    <a:p>
                      <a:pPr marL="0" marR="0" lvl="0" indent="0" algn="l">
                        <a:lnSpc>
                          <a:spcPct val="100000"/>
                        </a:lnSpc>
                        <a:spcBef>
                          <a:spcPts val="0"/>
                        </a:spcBef>
                        <a:spcAft>
                          <a:spcPts val="0"/>
                        </a:spcAft>
                        <a:buNone/>
                      </a:pPr>
                      <a:endParaRPr lang="en-GB" sz="1000" dirty="0"/>
                    </a:p>
                    <a:p>
                      <a:pPr marL="0" marR="0" lvl="0" indent="0" algn="l">
                        <a:lnSpc>
                          <a:spcPct val="100000"/>
                        </a:lnSpc>
                        <a:spcBef>
                          <a:spcPts val="0"/>
                        </a:spcBef>
                        <a:spcAft>
                          <a:spcPts val="0"/>
                        </a:spcAft>
                        <a:buClrTx/>
                        <a:buSzTx/>
                        <a:buFontTx/>
                        <a:buNone/>
                      </a:pPr>
                      <a:endParaRPr lang="en-GB" sz="3400" dirty="0"/>
                    </a:p>
                    <a:p>
                      <a:pPr marL="0" marR="0" lvl="0" indent="0" algn="l">
                        <a:lnSpc>
                          <a:spcPct val="100000"/>
                        </a:lnSpc>
                        <a:spcBef>
                          <a:spcPts val="0"/>
                        </a:spcBef>
                        <a:spcAft>
                          <a:spcPts val="0"/>
                        </a:spcAft>
                        <a:buClrTx/>
                        <a:buSzTx/>
                        <a:buFontTx/>
                        <a:buNone/>
                      </a:pPr>
                      <a:endParaRPr lang="en-GB" sz="3400" dirty="0"/>
                    </a:p>
                    <a:p>
                      <a:pPr marL="0" marR="0" lvl="0" indent="0" algn="l">
                        <a:lnSpc>
                          <a:spcPct val="100000"/>
                        </a:lnSpc>
                        <a:spcBef>
                          <a:spcPts val="0"/>
                        </a:spcBef>
                        <a:spcAft>
                          <a:spcPts val="0"/>
                        </a:spcAft>
                        <a:buClrTx/>
                        <a:buSzTx/>
                        <a:buFontTx/>
                        <a:buNone/>
                      </a:pPr>
                      <a:endParaRPr lang="en-GB" sz="3400" dirty="0"/>
                    </a:p>
                  </a:txBody>
                  <a:tcPr/>
                </a:tc>
                <a:tc>
                  <a:txBody>
                    <a:bodyPr/>
                    <a:lstStyle/>
                    <a:p>
                      <a:pPr marL="0" marR="0" lvl="0" indent="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Calibri"/>
                        </a:rPr>
                        <a:t>Atom: </a:t>
                      </a:r>
                      <a:r>
                        <a:rPr lang="en-GB" sz="1000" b="0" i="0" u="none" strike="noStrike" kern="1200" cap="none" spc="0" normalizeH="0" baseline="0" noProof="0" dirty="0">
                          <a:ln>
                            <a:noFill/>
                          </a:ln>
                          <a:effectLst/>
                          <a:uLnTx/>
                          <a:uFillTx/>
                          <a:latin typeface="Calibri"/>
                        </a:rPr>
                        <a:t>A neutral particle, everything is made up of atoms.</a:t>
                      </a:r>
                    </a:p>
                    <a:p>
                      <a:pPr marL="0" marR="0" lvl="0" indent="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Calibri"/>
                        </a:rPr>
                        <a:t>Collision theory: </a:t>
                      </a:r>
                      <a:r>
                        <a:rPr lang="en-GB" sz="1000" b="0" i="0" u="none" strike="noStrike" kern="1200" cap="none" spc="0" normalizeH="0" baseline="0" noProof="0" dirty="0">
                          <a:ln>
                            <a:noFill/>
                          </a:ln>
                          <a:effectLst/>
                          <a:uLnTx/>
                          <a:uFillTx/>
                          <a:latin typeface="Calibri"/>
                        </a:rPr>
                        <a:t>way of describing how particles behave in reactions</a:t>
                      </a:r>
                      <a:endParaRPr lang="en-GB" sz="1000" b="1" i="0" u="none" strike="noStrike" kern="1200" cap="none" spc="0" normalizeH="0" baseline="0" noProof="0" dirty="0">
                        <a:ln>
                          <a:noFill/>
                        </a:ln>
                        <a:effectLst/>
                        <a:uLnTx/>
                        <a:uFillTx/>
                        <a:latin typeface="Calibri"/>
                      </a:endParaRPr>
                    </a:p>
                    <a:p>
                      <a:pPr marL="0" marR="0" lvl="0" indent="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Calibri"/>
                        </a:rPr>
                        <a:t>Catalyst: </a:t>
                      </a:r>
                      <a:r>
                        <a:rPr lang="en-GB" sz="1000" b="0" i="0" u="none" strike="noStrike" kern="1200" cap="none" spc="0" normalizeH="0" baseline="0" noProof="0" dirty="0">
                          <a:ln>
                            <a:noFill/>
                          </a:ln>
                          <a:effectLst/>
                          <a:uLnTx/>
                          <a:uFillTx/>
                          <a:latin typeface="Calibri"/>
                        </a:rPr>
                        <a:t>molecule that increases the rate of a reaction but does not take part in the reaction so can be reused. </a:t>
                      </a:r>
                      <a:endParaRPr lang="en-GB" sz="1000" b="1" i="0" u="none" strike="noStrike" kern="1200" cap="none" spc="0" normalizeH="0" baseline="0" noProof="0" dirty="0">
                        <a:ln>
                          <a:noFill/>
                        </a:ln>
                        <a:effectLst/>
                        <a:uLnTx/>
                        <a:uFillTx/>
                        <a:latin typeface="Calibri"/>
                      </a:endParaRPr>
                    </a:p>
                    <a:p>
                      <a:pPr marL="0" marR="0" lvl="0" indent="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Calibri"/>
                        </a:rPr>
                        <a:t>Rate: </a:t>
                      </a:r>
                      <a:r>
                        <a:rPr lang="en-GB" sz="1000" b="0" i="0" u="none" strike="noStrike" kern="1200" cap="none" spc="0" normalizeH="0" baseline="0" noProof="0" dirty="0">
                          <a:ln>
                            <a:noFill/>
                          </a:ln>
                          <a:effectLst/>
                          <a:uLnTx/>
                          <a:uFillTx/>
                          <a:latin typeface="Calibri"/>
                        </a:rPr>
                        <a:t>how fast a reaction takes place</a:t>
                      </a:r>
                      <a:endParaRPr lang="en-GB" sz="1000" b="1" i="0" u="none" strike="noStrike" kern="1200" cap="none" spc="0" normalizeH="0" baseline="0" noProof="0" dirty="0">
                        <a:ln>
                          <a:noFill/>
                        </a:ln>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p>
                      <a:pPr marL="0" marR="0" lvl="0" indent="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Calibri"/>
                        </a:rPr>
                        <a:t>Speed = distance / time</a:t>
                      </a:r>
                    </a:p>
                    <a:p>
                      <a:pPr marL="0" marR="0" lvl="0" indent="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Calibri"/>
                        </a:rPr>
                        <a:t>Velocity: </a:t>
                      </a:r>
                      <a:r>
                        <a:rPr lang="en-GB" sz="1000" b="0" i="0" u="none" strike="noStrike" kern="1200" cap="none" spc="0" normalizeH="0" baseline="0" noProof="0" dirty="0">
                          <a:ln>
                            <a:noFill/>
                          </a:ln>
                          <a:effectLst/>
                          <a:uLnTx/>
                          <a:uFillTx/>
                          <a:latin typeface="Calibri"/>
                        </a:rPr>
                        <a:t>speed in a given direction</a:t>
                      </a:r>
                    </a:p>
                    <a:p>
                      <a:pPr marL="0" marR="0" lvl="0" indent="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Calibri"/>
                        </a:rPr>
                        <a:t>Acceleration: </a:t>
                      </a:r>
                      <a:r>
                        <a:rPr lang="en-GB" sz="1000" b="0" i="0" u="none" strike="noStrike" kern="1200" cap="none" spc="0" normalizeH="0" baseline="0" noProof="0" dirty="0">
                          <a:ln>
                            <a:noFill/>
                          </a:ln>
                          <a:effectLst/>
                          <a:uLnTx/>
                          <a:uFillTx/>
                          <a:latin typeface="Calibri"/>
                        </a:rPr>
                        <a:t>change of speed</a:t>
                      </a: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p>
                      <a:pPr marL="0" marR="0" lvl="0" indent="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mn-lt"/>
                        </a:rPr>
                        <a:t>Pressure:  </a:t>
                      </a:r>
                      <a:r>
                        <a:rPr lang="en-GB" sz="1000" b="0" i="0" u="none" strike="noStrike" kern="1200" cap="none" spc="0" normalizeH="0" baseline="0" noProof="0" dirty="0">
                          <a:ln>
                            <a:noFill/>
                          </a:ln>
                          <a:effectLst/>
                          <a:uLnTx/>
                          <a:uFillTx/>
                          <a:latin typeface="+mn-lt"/>
                        </a:rPr>
                        <a:t>The force caused by particles hitting a certain area. </a:t>
                      </a:r>
                    </a:p>
                    <a:p>
                      <a:pPr marL="0" marR="0" lvl="0" indent="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mn-lt"/>
                        </a:rPr>
                        <a:t>Fluid: </a:t>
                      </a:r>
                      <a:r>
                        <a:rPr lang="en-GB" sz="1000" b="0" i="0" u="none" strike="noStrike" kern="1200" cap="none" spc="0" normalizeH="0" baseline="0" noProof="0" dirty="0">
                          <a:ln>
                            <a:noFill/>
                          </a:ln>
                          <a:effectLst/>
                          <a:uLnTx/>
                          <a:uFillTx/>
                          <a:latin typeface="+mn-lt"/>
                        </a:rPr>
                        <a:t>A gas or a liquid</a:t>
                      </a:r>
                    </a:p>
                    <a:p>
                      <a:pPr marL="0" marR="0" lvl="0" indent="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mn-lt"/>
                        </a:rPr>
                        <a:t>Hooke's Law: </a:t>
                      </a:r>
                      <a:r>
                        <a:rPr lang="en-GB" sz="1000" b="0" i="0" u="none" strike="noStrike" kern="1200" cap="none" spc="0" normalizeH="0" baseline="0" noProof="0" dirty="0">
                          <a:ln>
                            <a:noFill/>
                          </a:ln>
                          <a:effectLst/>
                          <a:uLnTx/>
                          <a:uFillTx/>
                          <a:latin typeface="+mn-lt"/>
                        </a:rPr>
                        <a:t>Below the limit of proportionality, the extension is proportional to the force.  </a:t>
                      </a:r>
                    </a:p>
                    <a:p>
                      <a:pPr marL="0" marR="0" lvl="0" indent="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mn-lt"/>
                        </a:rPr>
                        <a:t>Hydraulic: </a:t>
                      </a:r>
                      <a:r>
                        <a:rPr lang="en-GB" sz="1000" b="0" i="0" u="none" strike="noStrike" kern="1200" cap="none" spc="0" normalizeH="0" baseline="0" noProof="0" dirty="0">
                          <a:ln>
                            <a:noFill/>
                          </a:ln>
                          <a:effectLst/>
                          <a:uLnTx/>
                          <a:uFillTx/>
                          <a:latin typeface="+mn-lt"/>
                        </a:rPr>
                        <a:t>A system which works by transmitting pressure through pipes containing a liquid. </a:t>
                      </a: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txBody>
                  <a:tcPr/>
                </a:tc>
                <a:tc>
                  <a:txBody>
                    <a:bodyPr/>
                    <a:lstStyle/>
                    <a:p>
                      <a:pPr lvl="0" algn="l">
                        <a:lnSpc>
                          <a:spcPct val="100000"/>
                        </a:lnSpc>
                        <a:spcBef>
                          <a:spcPts val="0"/>
                        </a:spcBef>
                        <a:spcAft>
                          <a:spcPts val="0"/>
                        </a:spcAft>
                        <a:buNone/>
                      </a:pPr>
                      <a:r>
                        <a:rPr lang="en-GB" sz="1000" b="0" i="0" u="none" strike="noStrike" noProof="0" dirty="0">
                          <a:latin typeface="Calibri"/>
                        </a:rPr>
                        <a:t>Describe the process of bond breaking as requiring energy and the making of bonds as releasing energy. </a:t>
                      </a:r>
                      <a:endParaRPr lang="en-GB" dirty="0"/>
                    </a:p>
                    <a:p>
                      <a:pPr lvl="0" algn="l">
                        <a:lnSpc>
                          <a:spcPct val="100000"/>
                        </a:lnSpc>
                        <a:spcBef>
                          <a:spcPts val="0"/>
                        </a:spcBef>
                        <a:spcAft>
                          <a:spcPts val="0"/>
                        </a:spcAft>
                        <a:buNone/>
                      </a:pPr>
                      <a:r>
                        <a:rPr lang="en-GB" sz="1000" dirty="0"/>
                        <a:t>Describe factors effecting the rate of reactions</a:t>
                      </a:r>
                    </a:p>
                    <a:p>
                      <a:pPr lvl="0" algn="l">
                        <a:lnSpc>
                          <a:spcPct val="100000"/>
                        </a:lnSpc>
                        <a:spcBef>
                          <a:spcPts val="0"/>
                        </a:spcBef>
                        <a:spcAft>
                          <a:spcPts val="0"/>
                        </a:spcAft>
                        <a:buNone/>
                      </a:pPr>
                      <a:r>
                        <a:rPr lang="en-GB" sz="1000" dirty="0"/>
                        <a:t>Explain why rates of reaction increase when temperature, concentration, surface area or catalysts are used. </a:t>
                      </a:r>
                    </a:p>
                    <a:p>
                      <a:pPr lvl="0" algn="l">
                        <a:lnSpc>
                          <a:spcPct val="100000"/>
                        </a:lnSpc>
                        <a:spcBef>
                          <a:spcPts val="0"/>
                        </a:spcBef>
                        <a:spcAft>
                          <a:spcPts val="0"/>
                        </a:spcAft>
                        <a:buNone/>
                      </a:pPr>
                      <a:r>
                        <a:rPr lang="en-GB" sz="1000" dirty="0"/>
                        <a:t>Measure rates of Reaction</a:t>
                      </a:r>
                    </a:p>
                    <a:p>
                      <a:pPr lvl="0" algn="l">
                        <a:lnSpc>
                          <a:spcPct val="100000"/>
                        </a:lnSpc>
                        <a:spcBef>
                          <a:spcPts val="0"/>
                        </a:spcBef>
                        <a:spcAft>
                          <a:spcPts val="0"/>
                        </a:spcAft>
                        <a:buNone/>
                      </a:pPr>
                      <a:r>
                        <a:rPr lang="en-GB" sz="1000" dirty="0"/>
                        <a:t>Present data graphically showing rates of reaction</a:t>
                      </a:r>
                    </a:p>
                    <a:p>
                      <a:pPr lvl="0" algn="l">
                        <a:lnSpc>
                          <a:spcPct val="100000"/>
                        </a:lnSpc>
                        <a:spcBef>
                          <a:spcPts val="0"/>
                        </a:spcBef>
                        <a:spcAft>
                          <a:spcPts val="0"/>
                        </a:spcAft>
                        <a:buNone/>
                      </a:pPr>
                      <a:endParaRPr lang="en-GB" sz="1000" dirty="0"/>
                    </a:p>
                    <a:p>
                      <a:pPr lvl="0" algn="l">
                        <a:lnSpc>
                          <a:spcPct val="100000"/>
                        </a:lnSpc>
                        <a:spcBef>
                          <a:spcPts val="0"/>
                        </a:spcBef>
                        <a:spcAft>
                          <a:spcPts val="0"/>
                        </a:spcAft>
                        <a:buNone/>
                      </a:pPr>
                      <a:endParaRPr lang="en-GB" sz="1000" dirty="0"/>
                    </a:p>
                    <a:p>
                      <a:pPr rtl="0" fontAlgn="base"/>
                      <a:r>
                        <a:rPr lang="en-GB" sz="1000" b="0" i="0" u="none" strike="noStrike" kern="1200" dirty="0">
                          <a:solidFill>
                            <a:schemeClr val="tx1"/>
                          </a:solidFill>
                          <a:effectLst/>
                          <a:latin typeface="+mn-lt"/>
                          <a:ea typeface="+mn-ea"/>
                          <a:cs typeface="+mn-cs"/>
                        </a:rPr>
                        <a:t>Calculate the average speed for a journey.</a:t>
                      </a:r>
                      <a:r>
                        <a:rPr lang="en-US" sz="1000" b="0" i="0" kern="1200" dirty="0">
                          <a:solidFill>
                            <a:schemeClr val="tx1"/>
                          </a:solidFill>
                          <a:effectLst/>
                          <a:latin typeface="+mn-lt"/>
                          <a:ea typeface="+mn-ea"/>
                          <a:cs typeface="+mn-cs"/>
                        </a:rPr>
                        <a:t>​</a:t>
                      </a:r>
                      <a:r>
                        <a:rPr lang="en-GB" sz="1000" b="0" i="0" kern="1200" dirty="0">
                          <a:solidFill>
                            <a:schemeClr val="tx1"/>
                          </a:solidFill>
                          <a:effectLst/>
                          <a:latin typeface="+mn-lt"/>
                          <a:ea typeface="+mn-ea"/>
                          <a:cs typeface="+mn-cs"/>
                        </a:rPr>
                        <a:t>​</a:t>
                      </a:r>
                    </a:p>
                    <a:p>
                      <a:pPr rtl="0" fontAlgn="base"/>
                      <a:r>
                        <a:rPr lang="en-GB" sz="1000" b="0" i="0" u="none" strike="noStrike" kern="1200" dirty="0">
                          <a:solidFill>
                            <a:schemeClr val="tx1"/>
                          </a:solidFill>
                          <a:effectLst/>
                          <a:latin typeface="+mn-lt"/>
                          <a:ea typeface="+mn-ea"/>
                          <a:cs typeface="+mn-cs"/>
                        </a:rPr>
                        <a:t>Explain why the average speed for a journey</a:t>
                      </a:r>
                      <a:r>
                        <a:rPr lang="en-US" sz="1000" b="0" i="0" kern="1200" dirty="0">
                          <a:solidFill>
                            <a:schemeClr val="tx1"/>
                          </a:solidFill>
                          <a:effectLst/>
                          <a:latin typeface="+mn-lt"/>
                          <a:ea typeface="+mn-ea"/>
                          <a:cs typeface="+mn-cs"/>
                        </a:rPr>
                        <a:t>​</a:t>
                      </a:r>
                    </a:p>
                    <a:p>
                      <a:pPr rtl="0" fontAlgn="base"/>
                      <a:r>
                        <a:rPr lang="en-GB" sz="1000" b="0" i="0" u="none" strike="noStrike" kern="1200" dirty="0">
                          <a:solidFill>
                            <a:schemeClr val="tx1"/>
                          </a:solidFill>
                          <a:effectLst/>
                          <a:latin typeface="+mn-lt"/>
                          <a:ea typeface="+mn-ea"/>
                          <a:cs typeface="+mn-cs"/>
                        </a:rPr>
                        <a:t>may be different to speed at a point during the</a:t>
                      </a:r>
                      <a:r>
                        <a:rPr lang="en-US" sz="1000" b="0" i="0" kern="1200" dirty="0">
                          <a:solidFill>
                            <a:schemeClr val="tx1"/>
                          </a:solidFill>
                          <a:effectLst/>
                          <a:latin typeface="+mn-lt"/>
                          <a:ea typeface="+mn-ea"/>
                          <a:cs typeface="+mn-cs"/>
                        </a:rPr>
                        <a:t>​</a:t>
                      </a:r>
                    </a:p>
                    <a:p>
                      <a:pPr rtl="0" fontAlgn="base"/>
                      <a:r>
                        <a:rPr lang="en-GB" sz="1000" b="0" i="0" u="none" strike="noStrike" kern="1200" dirty="0">
                          <a:solidFill>
                            <a:schemeClr val="tx1"/>
                          </a:solidFill>
                          <a:effectLst/>
                          <a:latin typeface="+mn-lt"/>
                          <a:ea typeface="+mn-ea"/>
                          <a:cs typeface="+mn-cs"/>
                        </a:rPr>
                        <a:t>journey.</a:t>
                      </a:r>
                      <a:r>
                        <a:rPr lang="en-US" sz="1000" b="0" i="0" kern="1200" dirty="0">
                          <a:solidFill>
                            <a:schemeClr val="tx1"/>
                          </a:solidFill>
                          <a:effectLst/>
                          <a:latin typeface="+mn-lt"/>
                          <a:ea typeface="+mn-ea"/>
                          <a:cs typeface="+mn-cs"/>
                        </a:rPr>
                        <a:t>​</a:t>
                      </a:r>
                    </a:p>
                    <a:p>
                      <a:pPr rtl="0" fontAlgn="base"/>
                      <a:r>
                        <a:rPr lang="en-GB" sz="1000" b="0" i="0" kern="1200" dirty="0">
                          <a:solidFill>
                            <a:schemeClr val="tx1"/>
                          </a:solidFill>
                          <a:effectLst/>
                          <a:latin typeface="+mn-lt"/>
                          <a:ea typeface="+mn-ea"/>
                          <a:cs typeface="+mn-cs"/>
                        </a:rPr>
                        <a:t>​</a:t>
                      </a:r>
                      <a:r>
                        <a:rPr lang="en-GB" sz="1000" b="0" i="0" u="none" strike="noStrike" kern="1200" dirty="0">
                          <a:solidFill>
                            <a:schemeClr val="tx1"/>
                          </a:solidFill>
                          <a:effectLst/>
                          <a:latin typeface="+mn-lt"/>
                          <a:ea typeface="+mn-ea"/>
                          <a:cs typeface="+mn-cs"/>
                        </a:rPr>
                        <a:t>Explain, and give examples of relative motion.</a:t>
                      </a:r>
                      <a:r>
                        <a:rPr lang="en-US" sz="1000" b="0" i="0" kern="1200" dirty="0">
                          <a:solidFill>
                            <a:schemeClr val="tx1"/>
                          </a:solidFill>
                          <a:effectLst/>
                          <a:latin typeface="+mn-lt"/>
                          <a:ea typeface="+mn-ea"/>
                          <a:cs typeface="+mn-cs"/>
                        </a:rPr>
                        <a:t>​</a:t>
                      </a:r>
                    </a:p>
                    <a:p>
                      <a:pPr rtl="0" fontAlgn="base"/>
                      <a:r>
                        <a:rPr lang="en-GB" sz="1000" b="0" i="0" u="none" strike="noStrike" kern="1200" dirty="0">
                          <a:solidFill>
                            <a:schemeClr val="tx1"/>
                          </a:solidFill>
                          <a:effectLst/>
                          <a:latin typeface="+mn-lt"/>
                          <a:ea typeface="+mn-ea"/>
                          <a:cs typeface="+mn-cs"/>
                        </a:rPr>
                        <a:t>Use motion graphs to describe a journey.</a:t>
                      </a:r>
                      <a:r>
                        <a:rPr lang="en-US" sz="1000" b="0" i="0" kern="1200" dirty="0">
                          <a:solidFill>
                            <a:schemeClr val="tx1"/>
                          </a:solidFill>
                          <a:effectLst/>
                          <a:latin typeface="+mn-lt"/>
                          <a:ea typeface="+mn-ea"/>
                          <a:cs typeface="+mn-cs"/>
                        </a:rPr>
                        <a:t>​</a:t>
                      </a:r>
                    </a:p>
                    <a:p>
                      <a:pPr rtl="0" fontAlgn="base"/>
                      <a:r>
                        <a:rPr lang="en-GB" sz="1000" b="0" i="0" u="none" strike="noStrike" kern="1200" dirty="0">
                          <a:solidFill>
                            <a:schemeClr val="tx1"/>
                          </a:solidFill>
                          <a:effectLst/>
                          <a:latin typeface="+mn-lt"/>
                          <a:ea typeface="+mn-ea"/>
                          <a:cs typeface="+mn-cs"/>
                        </a:rPr>
                        <a:t>Use motion graphs to calculate speed and</a:t>
                      </a:r>
                      <a:r>
                        <a:rPr lang="en-US" sz="1000" b="0" i="0" kern="1200" dirty="0">
                          <a:solidFill>
                            <a:schemeClr val="tx1"/>
                          </a:solidFill>
                          <a:effectLst/>
                          <a:latin typeface="+mn-lt"/>
                          <a:ea typeface="+mn-ea"/>
                          <a:cs typeface="+mn-cs"/>
                        </a:rPr>
                        <a:t>​</a:t>
                      </a:r>
                    </a:p>
                    <a:p>
                      <a:pPr rtl="0" fontAlgn="base"/>
                      <a:r>
                        <a:rPr lang="en-GB" sz="1000" b="0" i="0" u="none" strike="noStrike" kern="1200" dirty="0">
                          <a:solidFill>
                            <a:schemeClr val="tx1"/>
                          </a:solidFill>
                          <a:effectLst/>
                          <a:latin typeface="+mn-lt"/>
                          <a:ea typeface="+mn-ea"/>
                          <a:cs typeface="+mn-cs"/>
                        </a:rPr>
                        <a:t>acceleration.</a:t>
                      </a:r>
                      <a:r>
                        <a:rPr lang="en-US" sz="1000" b="0" i="0" kern="1200" dirty="0">
                          <a:solidFill>
                            <a:schemeClr val="tx1"/>
                          </a:solidFill>
                          <a:effectLst/>
                          <a:latin typeface="+mn-lt"/>
                          <a:ea typeface="+mn-ea"/>
                          <a:cs typeface="+mn-cs"/>
                        </a:rPr>
                        <a:t>​</a:t>
                      </a: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000" b="0" i="0" u="none" strike="noStrike" noProof="0" dirty="0">
                        <a:latin typeface="+mn-lt"/>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000" b="0" i="0" u="none" strike="noStrike" noProof="0" dirty="0">
                        <a:latin typeface="+mn-lt"/>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000" b="0" i="0" u="none" strike="noStrike" noProof="0" dirty="0">
                        <a:latin typeface="+mn-lt"/>
                      </a:endParaRPr>
                    </a:p>
                    <a:p>
                      <a:pPr lvl="0" algn="l">
                        <a:lnSpc>
                          <a:spcPct val="100000"/>
                        </a:lnSpc>
                        <a:spcBef>
                          <a:spcPts val="0"/>
                        </a:spcBef>
                        <a:spcAft>
                          <a:spcPts val="0"/>
                        </a:spcAft>
                        <a:buNone/>
                      </a:pPr>
                      <a:endParaRPr lang="en-GB" sz="1000" dirty="0"/>
                    </a:p>
                    <a:p>
                      <a:pPr lvl="0" algn="l">
                        <a:lnSpc>
                          <a:spcPct val="100000"/>
                        </a:lnSpc>
                        <a:spcBef>
                          <a:spcPts val="0"/>
                        </a:spcBef>
                        <a:spcAft>
                          <a:spcPts val="0"/>
                        </a:spcAft>
                        <a:buNone/>
                      </a:pPr>
                      <a:endParaRPr lang="en-GB" sz="1000" dirty="0"/>
                    </a:p>
                    <a:p>
                      <a:pPr lvl="0" algn="l">
                        <a:lnSpc>
                          <a:spcPct val="100000"/>
                        </a:lnSpc>
                        <a:spcBef>
                          <a:spcPts val="0"/>
                        </a:spcBef>
                        <a:spcAft>
                          <a:spcPts val="0"/>
                        </a:spcAft>
                        <a:buNone/>
                      </a:pPr>
                      <a:endParaRPr lang="en-GB" sz="1000" dirty="0"/>
                    </a:p>
                    <a:p>
                      <a:pPr lvl="0" algn="l">
                        <a:lnSpc>
                          <a:spcPct val="100000"/>
                        </a:lnSpc>
                        <a:spcBef>
                          <a:spcPts val="0"/>
                        </a:spcBef>
                        <a:spcAft>
                          <a:spcPts val="0"/>
                        </a:spcAft>
                        <a:buNone/>
                      </a:pPr>
                      <a:r>
                        <a:rPr lang="en-GB" sz="1000" dirty="0"/>
                        <a:t>Describe the features of longitudinal and transverse waves</a:t>
                      </a:r>
                    </a:p>
                    <a:p>
                      <a:pPr lvl="0" algn="l">
                        <a:lnSpc>
                          <a:spcPct val="100000"/>
                        </a:lnSpc>
                        <a:spcBef>
                          <a:spcPts val="0"/>
                        </a:spcBef>
                        <a:spcAft>
                          <a:spcPts val="0"/>
                        </a:spcAft>
                        <a:buNone/>
                      </a:pPr>
                      <a:r>
                        <a:rPr lang="en-GB" sz="1000" dirty="0"/>
                        <a:t>Calculate the speed of waves</a:t>
                      </a:r>
                    </a:p>
                    <a:p>
                      <a:pPr lvl="0" algn="l">
                        <a:lnSpc>
                          <a:spcPct val="100000"/>
                        </a:lnSpc>
                        <a:spcBef>
                          <a:spcPts val="0"/>
                        </a:spcBef>
                        <a:spcAft>
                          <a:spcPts val="0"/>
                        </a:spcAft>
                        <a:buNone/>
                      </a:pPr>
                      <a:r>
                        <a:rPr lang="en-GB" sz="1000" dirty="0"/>
                        <a:t>Define the electromagnetic spectrum and describe its features. </a:t>
                      </a:r>
                    </a:p>
                    <a:p>
                      <a:pPr lvl="0" algn="l">
                        <a:lnSpc>
                          <a:spcPct val="100000"/>
                        </a:lnSpc>
                        <a:spcBef>
                          <a:spcPts val="0"/>
                        </a:spcBef>
                        <a:spcAft>
                          <a:spcPts val="0"/>
                        </a:spcAft>
                        <a:buNone/>
                      </a:pPr>
                      <a:r>
                        <a:rPr lang="en-GB" sz="1000" dirty="0"/>
                        <a:t>Outline uses and dangers of waves in the electromagnetic spectrum.</a:t>
                      </a:r>
                    </a:p>
                    <a:p>
                      <a:pPr lvl="0" algn="l">
                        <a:lnSpc>
                          <a:spcPct val="100000"/>
                        </a:lnSpc>
                        <a:spcBef>
                          <a:spcPts val="0"/>
                        </a:spcBef>
                        <a:spcAft>
                          <a:spcPts val="0"/>
                        </a:spcAft>
                        <a:buNone/>
                      </a:pPr>
                      <a:endParaRPr lang="en-GB" sz="1000" dirty="0"/>
                    </a:p>
                    <a:p>
                      <a:pPr lvl="0" algn="l">
                        <a:lnSpc>
                          <a:spcPct val="100000"/>
                        </a:lnSpc>
                        <a:spcBef>
                          <a:spcPts val="0"/>
                        </a:spcBef>
                        <a:spcAft>
                          <a:spcPts val="0"/>
                        </a:spcAft>
                        <a:buNone/>
                      </a:pPr>
                      <a:endParaRPr lang="en-GB" sz="1000" dirty="0"/>
                    </a:p>
                    <a:p>
                      <a:pPr lvl="0" algn="l">
                        <a:lnSpc>
                          <a:spcPct val="100000"/>
                        </a:lnSpc>
                        <a:spcBef>
                          <a:spcPts val="0"/>
                        </a:spcBef>
                        <a:spcAft>
                          <a:spcPts val="0"/>
                        </a:spcAft>
                        <a:buNone/>
                      </a:pPr>
                      <a:r>
                        <a:rPr lang="en-GB" sz="1000" b="0" i="0" u="none" strike="noStrike" noProof="0" dirty="0">
                          <a:latin typeface="+mn-lt"/>
                        </a:rPr>
                        <a:t>Explain observations where the effects of forces are different because of differences in the area over which they apply. </a:t>
                      </a:r>
                      <a:endParaRPr lang="en-US" sz="1000" b="0" i="0" u="none" strike="noStrike" noProof="0" dirty="0"/>
                    </a:p>
                    <a:p>
                      <a:pPr lvl="0" algn="l">
                        <a:lnSpc>
                          <a:spcPct val="100000"/>
                        </a:lnSpc>
                        <a:spcBef>
                          <a:spcPts val="0"/>
                        </a:spcBef>
                        <a:spcAft>
                          <a:spcPts val="0"/>
                        </a:spcAft>
                        <a:buNone/>
                      </a:pPr>
                      <a:r>
                        <a:rPr lang="en-GB" sz="1000" b="0" i="0" u="none" strike="noStrike" noProof="0" dirty="0">
                          <a:latin typeface="+mn-lt"/>
                        </a:rPr>
                        <a:t>Use diagrams to explain observations of fluids in terms of unequal pressure.</a:t>
                      </a:r>
                      <a:endParaRPr lang="en-US" sz="1000" b="0" i="0" u="none" strike="noStrike" noProof="0" dirty="0"/>
                    </a:p>
                    <a:p>
                      <a:pPr lvl="0" algn="l">
                        <a:lnSpc>
                          <a:spcPct val="100000"/>
                        </a:lnSpc>
                        <a:spcBef>
                          <a:spcPts val="0"/>
                        </a:spcBef>
                        <a:spcAft>
                          <a:spcPts val="0"/>
                        </a:spcAft>
                        <a:buNone/>
                      </a:pPr>
                      <a:r>
                        <a:rPr lang="en-GB" sz="1000" b="0" i="0" u="none" strike="noStrike" noProof="0" dirty="0">
                          <a:latin typeface="+mn-lt"/>
                        </a:rPr>
                        <a:t>on a surface.</a:t>
                      </a:r>
                      <a:endParaRPr lang="en-GB" sz="1000" b="0" i="0" u="none" strike="noStrike" noProof="0" dirty="0"/>
                    </a:p>
                  </a:txBody>
                  <a:tcPr/>
                </a:tc>
                <a:extLst>
                  <a:ext uri="{0D108BD9-81ED-4DB2-BD59-A6C34878D82A}">
                    <a16:rowId xmlns:a16="http://schemas.microsoft.com/office/drawing/2014/main" val="724015701"/>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26886643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4289797768"/>
              </p:ext>
            </p:extLst>
          </p:nvPr>
        </p:nvGraphicFramePr>
        <p:xfrm>
          <a:off x="119578" y="997680"/>
          <a:ext cx="12562443" cy="8578597"/>
        </p:xfrm>
        <a:graphic>
          <a:graphicData uri="http://schemas.openxmlformats.org/drawingml/2006/table">
            <a:tbl>
              <a:tblPr firstRow="1" bandRow="1">
                <a:tableStyleId>{BDBED569-4797-4DF1-A0F4-6AAB3CD982D8}</a:tableStyleId>
              </a:tblPr>
              <a:tblGrid>
                <a:gridCol w="682056">
                  <a:extLst>
                    <a:ext uri="{9D8B030D-6E8A-4147-A177-3AD203B41FA5}">
                      <a16:colId xmlns:a16="http://schemas.microsoft.com/office/drawing/2014/main" val="1234613420"/>
                    </a:ext>
                  </a:extLst>
                </a:gridCol>
                <a:gridCol w="3037618">
                  <a:extLst>
                    <a:ext uri="{9D8B030D-6E8A-4147-A177-3AD203B41FA5}">
                      <a16:colId xmlns:a16="http://schemas.microsoft.com/office/drawing/2014/main" val="252381314"/>
                    </a:ext>
                  </a:extLst>
                </a:gridCol>
                <a:gridCol w="3065744">
                  <a:extLst>
                    <a:ext uri="{9D8B030D-6E8A-4147-A177-3AD203B41FA5}">
                      <a16:colId xmlns:a16="http://schemas.microsoft.com/office/drawing/2014/main" val="3243530804"/>
                    </a:ext>
                  </a:extLst>
                </a:gridCol>
                <a:gridCol w="2116172">
                  <a:extLst>
                    <a:ext uri="{9D8B030D-6E8A-4147-A177-3AD203B41FA5}">
                      <a16:colId xmlns:a16="http://schemas.microsoft.com/office/drawing/2014/main" val="2834096157"/>
                    </a:ext>
                  </a:extLst>
                </a:gridCol>
                <a:gridCol w="3660853">
                  <a:extLst>
                    <a:ext uri="{9D8B030D-6E8A-4147-A177-3AD203B41FA5}">
                      <a16:colId xmlns:a16="http://schemas.microsoft.com/office/drawing/2014/main" val="3312309300"/>
                    </a:ext>
                  </a:extLst>
                </a:gridCol>
              </a:tblGrid>
              <a:tr h="221222">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8182357">
                <a:tc>
                  <a:txBody>
                    <a:bodyPr/>
                    <a:lstStyle/>
                    <a:p>
                      <a:pPr algn="ctr"/>
                      <a:r>
                        <a:rPr lang="en-GB" sz="3600" b="1"/>
                        <a:t>10</a:t>
                      </a:r>
                    </a:p>
                  </a:txBody>
                  <a:tcPr anchor="ctr"/>
                </a:tc>
                <a:tc>
                  <a:txBody>
                    <a:bodyPr/>
                    <a:lstStyle/>
                    <a:p>
                      <a:pPr lvl="0" algn="l">
                        <a:lnSpc>
                          <a:spcPct val="100000"/>
                        </a:lnSpc>
                        <a:spcBef>
                          <a:spcPts val="0"/>
                        </a:spcBef>
                        <a:spcAft>
                          <a:spcPts val="0"/>
                        </a:spcAft>
                        <a:buNone/>
                      </a:pPr>
                      <a:r>
                        <a:rPr lang="en-GB" sz="1000" b="1" i="0" u="none" strike="noStrike" kern="1200" cap="none" spc="0" normalizeH="0" baseline="0" noProof="0" dirty="0">
                          <a:ln>
                            <a:noFill/>
                          </a:ln>
                          <a:effectLst/>
                          <a:uLnTx/>
                          <a:uFillTx/>
                          <a:latin typeface="Calibri" panose="020F0502020204030204"/>
                        </a:rPr>
                        <a:t>C3 Quantitative chemistry</a:t>
                      </a: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Calibri"/>
                        </a:rPr>
                        <a:t>L1 RFM</a:t>
                      </a: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Calibri"/>
                        </a:rPr>
                        <a:t>L2 Conservation of mass</a:t>
                      </a: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Calibri"/>
                        </a:rPr>
                        <a:t>L3 Changing masses</a:t>
                      </a: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Calibri"/>
                        </a:rPr>
                        <a:t>L4 Moles and </a:t>
                      </a:r>
                      <a:r>
                        <a:rPr lang="en-GB" sz="1000" b="0" i="0" u="none" strike="noStrike" kern="1200" cap="none" spc="0" normalizeH="0" baseline="0" noProof="0" dirty="0" err="1">
                          <a:ln>
                            <a:noFill/>
                          </a:ln>
                          <a:effectLst/>
                          <a:uLnTx/>
                          <a:uFillTx/>
                          <a:latin typeface="Calibri"/>
                        </a:rPr>
                        <a:t>Avagadros</a:t>
                      </a:r>
                      <a:r>
                        <a:rPr lang="en-GB" sz="1000" b="0" i="0" u="none" strike="noStrike" kern="1200" cap="none" spc="0" normalizeH="0" baseline="0" noProof="0" dirty="0">
                          <a:ln>
                            <a:noFill/>
                          </a:ln>
                          <a:effectLst/>
                          <a:uLnTx/>
                          <a:uFillTx/>
                          <a:latin typeface="Calibri"/>
                        </a:rPr>
                        <a:t> constant  (HT)</a:t>
                      </a: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Calibri"/>
                        </a:rPr>
                        <a:t>L2 Concentration of solutions </a:t>
                      </a: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Calibri"/>
                        </a:rPr>
                        <a:t>L3 Titration calculations (T) </a:t>
                      </a: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Calibri"/>
                        </a:rPr>
                        <a:t>L4 Titration to work out concentration of an unknown solution (T) </a:t>
                      </a: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Calibri"/>
                        </a:rPr>
                        <a:t>L4 Volumes of gases (T)</a:t>
                      </a: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Calibri"/>
                        </a:rPr>
                        <a:t>L5 Reacting masses (HT) </a:t>
                      </a: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Calibri"/>
                        </a:rPr>
                        <a:t>L6 Limiting reagents</a:t>
                      </a:r>
                    </a:p>
                    <a:p>
                      <a:pPr lvl="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Calibri"/>
                        </a:rPr>
                        <a:t>L7 Atom economy and % Yield (T)</a:t>
                      </a:r>
                    </a:p>
                    <a:p>
                      <a:pPr lvl="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solidFill>
                            <a:schemeClr val="tx1"/>
                          </a:solidFill>
                          <a:effectLst/>
                          <a:uLnTx/>
                          <a:uFillTx/>
                          <a:latin typeface="Calibri"/>
                          <a:ea typeface="+mn-ea"/>
                          <a:cs typeface="+mn-cs"/>
                        </a:rPr>
                        <a:t>National curriculum KS3 – Students will have experienced weighing out substances in measuring cylinders and weighing boats during previous practical work. Students will have also covered states of matter so will be aware of the properties of solids liquids and gases. </a:t>
                      </a: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schemeClr val="tx1"/>
                          </a:solidFill>
                          <a:effectLst/>
                          <a:uLnTx/>
                          <a:uFillTx/>
                          <a:latin typeface="Calibri"/>
                          <a:ea typeface="+mn-ea"/>
                          <a:cs typeface="+mn-cs"/>
                        </a:rPr>
                        <a:t>Equation triangles will have previously been introduced as an aid to students rearranging formulas during calculations. The terms volume will be known from KS3 and interpreted as how much of a liquid there is. Concentration will have been previously mentioned and students will associate with the misconception of 'how strong a solution is'  </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00" b="1" i="0" u="none" strike="noStrike" kern="1200" cap="none" spc="0" normalizeH="0" baseline="0">
                          <a:ln>
                            <a:noFill/>
                          </a:ln>
                          <a:solidFill>
                            <a:schemeClr val="tx1"/>
                          </a:solidFill>
                          <a:effectLst/>
                          <a:uLnTx/>
                          <a:uFillTx/>
                          <a:latin typeface="Calibri"/>
                          <a:ea typeface="+mn-ea"/>
                          <a:cs typeface="+mn-cs"/>
                        </a:rPr>
                        <a:t>Volume</a:t>
                      </a:r>
                      <a:r>
                        <a:rPr lang="en-GB" sz="1000" b="0" i="0" u="none" strike="noStrike" kern="1200" cap="none" spc="0" normalizeH="0" baseline="0">
                          <a:ln>
                            <a:noFill/>
                          </a:ln>
                          <a:solidFill>
                            <a:schemeClr val="tx1"/>
                          </a:solidFill>
                          <a:effectLst/>
                          <a:uLnTx/>
                          <a:uFillTx/>
                          <a:latin typeface="Calibri"/>
                          <a:ea typeface="+mn-ea"/>
                          <a:cs typeface="+mn-cs"/>
                        </a:rPr>
                        <a:t> – how much substance there is in a specific space</a:t>
                      </a:r>
                    </a:p>
                    <a:p>
                      <a:pPr marL="0" marR="0" lvl="0" indent="0" algn="l">
                        <a:lnSpc>
                          <a:spcPct val="100000"/>
                        </a:lnSpc>
                        <a:spcBef>
                          <a:spcPts val="0"/>
                        </a:spcBef>
                        <a:spcAft>
                          <a:spcPts val="0"/>
                        </a:spcAft>
                        <a:buClrTx/>
                        <a:buSzTx/>
                        <a:buFontTx/>
                        <a:buNone/>
                      </a:pPr>
                      <a:endParaRPr lang="en-GB" sz="1000" b="0" i="0" u="none" strike="noStrike" kern="1200" cap="none" spc="0" normalizeH="0" baseline="0">
                        <a:ln>
                          <a:noFill/>
                        </a:ln>
                        <a:solidFill>
                          <a:schemeClr val="tx1"/>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a:ln>
                            <a:noFill/>
                          </a:ln>
                          <a:solidFill>
                            <a:schemeClr val="tx1"/>
                          </a:solidFill>
                          <a:effectLst/>
                          <a:uLnTx/>
                          <a:uFillTx/>
                          <a:latin typeface="Calibri"/>
                          <a:ea typeface="+mn-ea"/>
                          <a:cs typeface="+mn-cs"/>
                        </a:rPr>
                        <a:t>Concentration</a:t>
                      </a:r>
                      <a:r>
                        <a:rPr lang="en-GB" sz="1000" b="0" i="0" u="none" strike="noStrike" kern="1200" cap="none" spc="0" normalizeH="0" baseline="0">
                          <a:ln>
                            <a:noFill/>
                          </a:ln>
                          <a:solidFill>
                            <a:schemeClr val="tx1"/>
                          </a:solidFill>
                          <a:effectLst/>
                          <a:uLnTx/>
                          <a:uFillTx/>
                          <a:latin typeface="Calibri"/>
                          <a:ea typeface="+mn-ea"/>
                          <a:cs typeface="+mn-cs"/>
                        </a:rPr>
                        <a:t> – how many particles of a specific reagent are in a specific volume. </a:t>
                      </a:r>
                    </a:p>
                    <a:p>
                      <a:pPr marL="0" marR="0" lvl="0" indent="0" algn="l">
                        <a:lnSpc>
                          <a:spcPct val="100000"/>
                        </a:lnSpc>
                        <a:spcBef>
                          <a:spcPts val="0"/>
                        </a:spcBef>
                        <a:spcAft>
                          <a:spcPts val="0"/>
                        </a:spcAft>
                        <a:buClrTx/>
                        <a:buSzTx/>
                        <a:buFontTx/>
                        <a:buNone/>
                      </a:pPr>
                      <a:endParaRPr lang="en-GB" sz="1000" b="0" i="0" u="none" strike="noStrike" kern="1200" cap="none" spc="0" normalizeH="0" baseline="0">
                        <a:ln>
                          <a:noFill/>
                        </a:ln>
                        <a:solidFill>
                          <a:schemeClr val="tx1"/>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a:ln>
                            <a:noFill/>
                          </a:ln>
                          <a:solidFill>
                            <a:schemeClr val="tx1"/>
                          </a:solidFill>
                          <a:effectLst/>
                          <a:uLnTx/>
                          <a:uFillTx/>
                          <a:latin typeface="Calibri"/>
                          <a:ea typeface="+mn-ea"/>
                          <a:cs typeface="+mn-cs"/>
                        </a:rPr>
                        <a:t>Moles</a:t>
                      </a:r>
                      <a:r>
                        <a:rPr lang="en-GB" sz="1000" b="0" i="0" u="none" strike="noStrike" kern="1200" cap="none" spc="0" normalizeH="0" baseline="0">
                          <a:ln>
                            <a:noFill/>
                          </a:ln>
                          <a:solidFill>
                            <a:schemeClr val="tx1"/>
                          </a:solidFill>
                          <a:effectLst/>
                          <a:uLnTx/>
                          <a:uFillTx/>
                          <a:latin typeface="Calibri"/>
                          <a:ea typeface="+mn-ea"/>
                          <a:cs typeface="+mn-cs"/>
                        </a:rPr>
                        <a:t> - </a:t>
                      </a:r>
                      <a:r>
                        <a:rPr lang="en-GB" sz="1000" b="0" i="0" u="none" strike="noStrike" kern="1200" cap="none" spc="0" normalizeH="0" baseline="0" noProof="0">
                          <a:ln>
                            <a:noFill/>
                          </a:ln>
                          <a:solidFill>
                            <a:schemeClr val="tx1"/>
                          </a:solidFill>
                          <a:effectLst/>
                          <a:uLnTx/>
                          <a:uFillTx/>
                          <a:latin typeface="Calibri"/>
                          <a:ea typeface="+mn-ea"/>
                          <a:cs typeface="+mn-cs"/>
                        </a:rPr>
                        <a:t>the amount of substance that contains as many elementary entities as there are atoms in exactly 12 g of carbon-12</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a:ln>
                          <a:noFill/>
                        </a:ln>
                        <a:solidFill>
                          <a:schemeClr val="tx1"/>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noProof="0">
                          <a:ln>
                            <a:noFill/>
                          </a:ln>
                          <a:solidFill>
                            <a:schemeClr val="tx1"/>
                          </a:solidFill>
                          <a:effectLst/>
                          <a:uLnTx/>
                          <a:uFillTx/>
                          <a:latin typeface="Calibri"/>
                          <a:ea typeface="+mn-ea"/>
                          <a:cs typeface="+mn-cs"/>
                        </a:rPr>
                        <a:t>Mass</a:t>
                      </a:r>
                      <a:r>
                        <a:rPr lang="en-GB" sz="1000" b="0" i="0" u="none" strike="noStrike" kern="1200" cap="none" spc="0" normalizeH="0" baseline="0" noProof="0">
                          <a:ln>
                            <a:noFill/>
                          </a:ln>
                          <a:solidFill>
                            <a:schemeClr val="tx1"/>
                          </a:solidFill>
                          <a:effectLst/>
                          <a:uLnTx/>
                          <a:uFillTx/>
                          <a:latin typeface="Calibri"/>
                          <a:ea typeface="+mn-ea"/>
                          <a:cs typeface="+mn-cs"/>
                        </a:rPr>
                        <a:t> – Number of particles measured in kg </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a:ln>
                          <a:noFill/>
                        </a:ln>
                        <a:solidFill>
                          <a:schemeClr val="tx1"/>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noProof="0">
                          <a:ln>
                            <a:noFill/>
                          </a:ln>
                          <a:solidFill>
                            <a:schemeClr val="tx1"/>
                          </a:solidFill>
                          <a:effectLst/>
                          <a:uLnTx/>
                          <a:uFillTx/>
                          <a:latin typeface="Calibri"/>
                          <a:ea typeface="+mn-ea"/>
                          <a:cs typeface="+mn-cs"/>
                        </a:rPr>
                        <a:t>Solution</a:t>
                      </a:r>
                      <a:r>
                        <a:rPr lang="en-GB" sz="1000" b="0" i="0" u="none" strike="noStrike" kern="1200" cap="none" spc="0" normalizeH="0" baseline="0" noProof="0">
                          <a:ln>
                            <a:noFill/>
                          </a:ln>
                          <a:solidFill>
                            <a:schemeClr val="tx1"/>
                          </a:solidFill>
                          <a:effectLst/>
                          <a:uLnTx/>
                          <a:uFillTx/>
                          <a:latin typeface="Calibri"/>
                          <a:ea typeface="+mn-ea"/>
                          <a:cs typeface="+mn-cs"/>
                        </a:rPr>
                        <a:t> – a mixture of a solute dissolved in a solvent </a:t>
                      </a:r>
                    </a:p>
                    <a:p>
                      <a:pPr marL="0" marR="0" lvl="0" indent="0" algn="l">
                        <a:lnSpc>
                          <a:spcPct val="100000"/>
                        </a:lnSpc>
                        <a:spcBef>
                          <a:spcPts val="0"/>
                        </a:spcBef>
                        <a:spcAft>
                          <a:spcPts val="0"/>
                        </a:spcAft>
                        <a:buClrTx/>
                        <a:buSzTx/>
                        <a:buFontTx/>
                        <a:buNone/>
                      </a:pPr>
                      <a:endParaRPr lang="en-GB" sz="1000" b="1" i="0" u="none" strike="noStrike" kern="1200" cap="none" spc="0" normalizeH="0" baseline="0" noProof="0">
                        <a:ln>
                          <a:noFill/>
                        </a:ln>
                        <a:solidFill>
                          <a:schemeClr val="tx1"/>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noProof="0">
                          <a:ln>
                            <a:noFill/>
                          </a:ln>
                          <a:solidFill>
                            <a:schemeClr val="tx1"/>
                          </a:solidFill>
                          <a:effectLst/>
                          <a:uLnTx/>
                          <a:uFillTx/>
                          <a:latin typeface="Calibri"/>
                          <a:ea typeface="+mn-ea"/>
                          <a:cs typeface="+mn-cs"/>
                        </a:rPr>
                        <a:t>Gas pressure </a:t>
                      </a:r>
                      <a:r>
                        <a:rPr lang="en-GB" sz="1000" b="0" i="0" u="none" strike="noStrike" kern="1200" cap="none" spc="0" normalizeH="0" baseline="0" noProof="0">
                          <a:ln>
                            <a:noFill/>
                          </a:ln>
                          <a:solidFill>
                            <a:schemeClr val="tx1"/>
                          </a:solidFill>
                          <a:effectLst/>
                          <a:uLnTx/>
                          <a:uFillTx/>
                          <a:latin typeface="Calibri"/>
                          <a:ea typeface="+mn-ea"/>
                          <a:cs typeface="+mn-cs"/>
                        </a:rPr>
                        <a:t>– the force exerted on a surface by high energy gaseous particles </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a:ln>
                          <a:noFill/>
                        </a:ln>
                        <a:solidFill>
                          <a:schemeClr val="tx1"/>
                        </a:solidFill>
                        <a:effectLst/>
                        <a:uLnTx/>
                        <a:uFillTx/>
                        <a:latin typeface="Calibri"/>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State that mass is conserved and explain why, including describing balanced equations in terms of conservation of mass</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Explain the use of the multipliers in equations in normal script before a formula and in subscript within a formula</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Describe what the relative formula mass (Mr) of a compound is and calculate the relative formula mass of a compound, given its formula</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Calculate the relative formula masses of reactants and products to prove that mass is conserved in a balanced chemical equation</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Explain observed changes of mass during chemical reactions in non-enclosed systems using the particle model when given the balanced symbol equation</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Explain why whenever a measurement is made there is always some uncertainty about the result obtained</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HT ONLY: State that chemical amounts are measured in moles (mol) and explain what a mol is with reference to relative formula mass and Avogadro's constant</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HT ONLY: Use the relative formula mass of a substance to calculate the number of moles in a given mass of the substance</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HT ONLY: Calculate the masses of reactants and products when given a balanced symbol equation</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HT ONLY: Use moles to write a balanced equation when given the masses of reactants and products (</a:t>
                      </a:r>
                      <a:r>
                        <a:rPr lang="en-GB" sz="1000" b="0" i="0" u="none" strike="noStrike" kern="1200" cap="none" spc="0" normalizeH="0" baseline="0" noProof="0" dirty="0" err="1">
                          <a:ln>
                            <a:noFill/>
                          </a:ln>
                          <a:effectLst/>
                          <a:uLnTx/>
                          <a:uFillTx/>
                          <a:latin typeface="+mn-lt"/>
                          <a:ea typeface="+mn-ea"/>
                          <a:cs typeface="+mn-cs"/>
                        </a:rPr>
                        <a:t>inc</a:t>
                      </a:r>
                      <a:r>
                        <a:rPr lang="en-GB" sz="1000" b="0" i="0" u="none" strike="noStrike" kern="1200" cap="none" spc="0" normalizeH="0" baseline="0" noProof="0" dirty="0">
                          <a:ln>
                            <a:noFill/>
                          </a:ln>
                          <a:effectLst/>
                          <a:uLnTx/>
                          <a:uFillTx/>
                          <a:latin typeface="+mn-lt"/>
                          <a:ea typeface="+mn-ea"/>
                          <a:cs typeface="+mn-cs"/>
                        </a:rPr>
                        <a:t> changing the subject of the equation)</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HT ONLY: Explain the effect of limiting the quantity of a reactant on the amount of products in terms of moles or masses in grams</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Calculate the mass of solute in a given volume of solution of known concentration in terms of mass per given volume of solution</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HT ONLY:  Explain how the mass of a solute and the volume of a solution is related to the concentration of the solution</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Chem ONLY: Explain why it is not always possible to obtain the calculated or expected amount of a product</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Chem ONLY: Calculate the theoretical amount of a product and percentage yield of a product using the formula % yield = mass of product made/max theoretical mass of product x 100</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Chem &amp; HT ONLY: Calculate the theoretical mass of a product from a given mass of reactant and the balanced equation for the reaction</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Chem ONLY: Describe atom economy as a measure of the amount of reactants that end up as useful products</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Chem ONLY: Calculate the percentage atom economy of a reaction to form a desired product using the equation % atom economy =</a:t>
                      </a:r>
                      <a:r>
                        <a:rPr lang="en-GB" sz="1000" b="0" i="0" u="none" strike="noStrike" kern="1200" cap="none" spc="0" normalizeH="0" baseline="0" noProof="0" dirty="0" err="1">
                          <a:ln>
                            <a:noFill/>
                          </a:ln>
                          <a:effectLst/>
                          <a:uLnTx/>
                          <a:uFillTx/>
                          <a:latin typeface="+mn-lt"/>
                          <a:ea typeface="+mn-ea"/>
                          <a:cs typeface="+mn-cs"/>
                        </a:rPr>
                        <a:t>RfM</a:t>
                      </a:r>
                      <a:r>
                        <a:rPr lang="en-GB" sz="1000" b="0" i="0" u="none" strike="noStrike" kern="1200" cap="none" spc="0" normalizeH="0" baseline="0" noProof="0" dirty="0">
                          <a:ln>
                            <a:noFill/>
                          </a:ln>
                          <a:effectLst/>
                          <a:uLnTx/>
                          <a:uFillTx/>
                          <a:latin typeface="+mn-lt"/>
                          <a:ea typeface="+mn-ea"/>
                          <a:cs typeface="+mn-cs"/>
                        </a:rPr>
                        <a:t> of desired product/sum of </a:t>
                      </a:r>
                      <a:r>
                        <a:rPr lang="en-GB" sz="1000" b="0" i="0" u="none" strike="noStrike" kern="1200" cap="none" spc="0" normalizeH="0" baseline="0" noProof="0" dirty="0" err="1">
                          <a:ln>
                            <a:noFill/>
                          </a:ln>
                          <a:effectLst/>
                          <a:uLnTx/>
                          <a:uFillTx/>
                          <a:latin typeface="+mn-lt"/>
                          <a:ea typeface="+mn-ea"/>
                          <a:cs typeface="+mn-cs"/>
                        </a:rPr>
                        <a:t>RfM</a:t>
                      </a:r>
                      <a:r>
                        <a:rPr lang="en-GB" sz="1000" b="0" i="0" u="none" strike="noStrike" kern="1200" cap="none" spc="0" normalizeH="0" baseline="0" noProof="0" dirty="0">
                          <a:ln>
                            <a:noFill/>
                          </a:ln>
                          <a:effectLst/>
                          <a:uLnTx/>
                          <a:uFillTx/>
                          <a:latin typeface="+mn-lt"/>
                          <a:ea typeface="+mn-ea"/>
                          <a:cs typeface="+mn-cs"/>
                        </a:rPr>
                        <a:t> of all reactants x 100</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Chem &amp; HT ONLY: Explain why a particular reaction pathway is chosen to produce a specified product, given appropriate data</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Chem &amp; HT ONLY: Calculate the amount of solute (in moles or grams) in a solution from its concentration in mol/dm3</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Chem &amp; HT ONLY: Calculate the concentration of a solution when it reacts completely with another solution of a known concentration</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Chem &amp; HT ONLY: Describe how to carry out titrations of strong acids and strong alkalis and calculate quantities in titrations involving concentrations in mol/dm3 and g/dm3</a:t>
                      </a:r>
                    </a:p>
                  </a:txBody>
                  <a:tcPr/>
                </a:tc>
                <a:extLst>
                  <a:ext uri="{0D108BD9-81ED-4DB2-BD59-A6C34878D82A}">
                    <a16:rowId xmlns:a16="http://schemas.microsoft.com/office/drawing/2014/main" val="3752173402"/>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1784363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365771433"/>
              </p:ext>
            </p:extLst>
          </p:nvPr>
        </p:nvGraphicFramePr>
        <p:xfrm>
          <a:off x="119580" y="1084593"/>
          <a:ext cx="12562432" cy="8511379"/>
        </p:xfrm>
        <a:graphic>
          <a:graphicData uri="http://schemas.openxmlformats.org/drawingml/2006/table">
            <a:tbl>
              <a:tblPr firstRow="1" bandRow="1">
                <a:tableStyleId>{BDBED569-4797-4DF1-A0F4-6AAB3CD982D8}</a:tableStyleId>
              </a:tblPr>
              <a:tblGrid>
                <a:gridCol w="682056">
                  <a:extLst>
                    <a:ext uri="{9D8B030D-6E8A-4147-A177-3AD203B41FA5}">
                      <a16:colId xmlns:a16="http://schemas.microsoft.com/office/drawing/2014/main" val="1234613420"/>
                    </a:ext>
                  </a:extLst>
                </a:gridCol>
                <a:gridCol w="2393340">
                  <a:extLst>
                    <a:ext uri="{9D8B030D-6E8A-4147-A177-3AD203B41FA5}">
                      <a16:colId xmlns:a16="http://schemas.microsoft.com/office/drawing/2014/main" val="252381314"/>
                    </a:ext>
                  </a:extLst>
                </a:gridCol>
                <a:gridCol w="1808920">
                  <a:extLst>
                    <a:ext uri="{9D8B030D-6E8A-4147-A177-3AD203B41FA5}">
                      <a16:colId xmlns:a16="http://schemas.microsoft.com/office/drawing/2014/main" val="3243530804"/>
                    </a:ext>
                  </a:extLst>
                </a:gridCol>
                <a:gridCol w="2629893">
                  <a:extLst>
                    <a:ext uri="{9D8B030D-6E8A-4147-A177-3AD203B41FA5}">
                      <a16:colId xmlns:a16="http://schemas.microsoft.com/office/drawing/2014/main" val="2834096157"/>
                    </a:ext>
                  </a:extLst>
                </a:gridCol>
                <a:gridCol w="5048223">
                  <a:extLst>
                    <a:ext uri="{9D8B030D-6E8A-4147-A177-3AD203B41FA5}">
                      <a16:colId xmlns:a16="http://schemas.microsoft.com/office/drawing/2014/main" val="3312309300"/>
                    </a:ext>
                  </a:extLst>
                </a:gridCol>
              </a:tblGrid>
              <a:tr h="677427">
                <a:tc>
                  <a:txBody>
                    <a:bodyPr/>
                    <a:lstStyle/>
                    <a:p>
                      <a:pPr algn="ctr"/>
                      <a:r>
                        <a:rPr lang="en-GB" sz="2000" dirty="0"/>
                        <a:t>Year</a:t>
                      </a:r>
                    </a:p>
                  </a:txBody>
                  <a:tcPr anchor="ctr"/>
                </a:tc>
                <a:tc>
                  <a:txBody>
                    <a:bodyPr/>
                    <a:lstStyle/>
                    <a:p>
                      <a:pPr algn="ctr"/>
                      <a:r>
                        <a:rPr lang="en-GB" sz="2000" dirty="0"/>
                        <a:t>Topic Detail</a:t>
                      </a:r>
                      <a:r>
                        <a:rPr lang="en-GB" sz="2000" baseline="0" dirty="0"/>
                        <a:t> and Sequence</a:t>
                      </a:r>
                      <a:endParaRPr lang="en-GB" sz="2000" dirty="0"/>
                    </a:p>
                  </a:txBody>
                  <a:tcPr/>
                </a:tc>
                <a:tc>
                  <a:txBody>
                    <a:bodyPr/>
                    <a:lstStyle/>
                    <a:p>
                      <a:pPr algn="ctr"/>
                      <a:r>
                        <a:rPr lang="en-GB" sz="2000" dirty="0"/>
                        <a:t>Pre-requisite Knowledge</a:t>
                      </a:r>
                    </a:p>
                  </a:txBody>
                  <a:tcPr/>
                </a:tc>
                <a:tc>
                  <a:txBody>
                    <a:bodyPr/>
                    <a:lstStyle/>
                    <a:p>
                      <a:pPr algn="ctr"/>
                      <a:r>
                        <a:rPr lang="en-GB" sz="2000" dirty="0"/>
                        <a:t>Key</a:t>
                      </a:r>
                      <a:r>
                        <a:rPr lang="en-GB" sz="2000" baseline="0" dirty="0"/>
                        <a:t> Vocabulary</a:t>
                      </a:r>
                      <a:endParaRPr lang="en-GB" sz="2000" dirty="0"/>
                    </a:p>
                  </a:txBody>
                  <a:tcPr/>
                </a:tc>
                <a:tc>
                  <a:txBody>
                    <a:bodyPr/>
                    <a:lstStyle/>
                    <a:p>
                      <a:pPr algn="ctr"/>
                      <a:r>
                        <a:rPr lang="en-GB" sz="2000" dirty="0"/>
                        <a:t>Demonstrable Skills</a:t>
                      </a:r>
                    </a:p>
                  </a:txBody>
                  <a:tcPr/>
                </a:tc>
                <a:extLst>
                  <a:ext uri="{0D108BD9-81ED-4DB2-BD59-A6C34878D82A}">
                    <a16:rowId xmlns:a16="http://schemas.microsoft.com/office/drawing/2014/main" val="1654645317"/>
                  </a:ext>
                </a:extLst>
              </a:tr>
              <a:tr h="7810339">
                <a:tc>
                  <a:txBody>
                    <a:bodyPr/>
                    <a:lstStyle/>
                    <a:p>
                      <a:pPr algn="ctr"/>
                      <a:r>
                        <a:rPr lang="en-GB" sz="3600" b="1" dirty="0"/>
                        <a:t>10</a:t>
                      </a:r>
                    </a:p>
                  </a:txBody>
                  <a:tcPr anchor="ctr"/>
                </a:tc>
                <a:tc>
                  <a:txBody>
                    <a:bodyPr/>
                    <a:lstStyle/>
                    <a:p>
                      <a:pPr marL="0" marR="0" lvl="0" indent="0" algn="l">
                        <a:lnSpc>
                          <a:spcPct val="100000"/>
                        </a:lnSpc>
                        <a:spcBef>
                          <a:spcPts val="0"/>
                        </a:spcBef>
                        <a:spcAft>
                          <a:spcPts val="0"/>
                        </a:spcAft>
                        <a:buNone/>
                      </a:pPr>
                      <a:r>
                        <a:rPr lang="en-GB" sz="1000" b="1" i="0" u="none" strike="noStrike" kern="1200" cap="none" spc="0" normalizeH="0" baseline="0" noProof="0" dirty="0">
                          <a:ln>
                            <a:noFill/>
                          </a:ln>
                          <a:solidFill>
                            <a:srgbClr val="000000"/>
                          </a:solidFill>
                          <a:effectLst/>
                          <a:uLnTx/>
                          <a:uFillTx/>
                          <a:latin typeface="Calibri"/>
                        </a:rPr>
                        <a:t>C4 Chemical changes</a:t>
                      </a:r>
                      <a:endParaRPr lang="en-US" sz="1000" b="0" i="0" u="none" strike="noStrike" kern="1200" cap="none" spc="0" normalizeH="0" baseline="0" noProof="0" dirty="0">
                        <a:ln>
                          <a:noFill/>
                        </a:ln>
                        <a:solidFill>
                          <a:srgbClr val="000000"/>
                        </a:solidFill>
                        <a:effectLst/>
                        <a:uLnTx/>
                        <a:uFillTx/>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kern="1200" cap="none" spc="0" normalizeH="0" baseline="0" noProof="0" dirty="0">
                          <a:ln>
                            <a:noFill/>
                          </a:ln>
                          <a:solidFill>
                            <a:srgbClr val="000000"/>
                          </a:solidFill>
                          <a:effectLst/>
                          <a:uLnTx/>
                          <a:uFillTx/>
                          <a:latin typeface="Calibri"/>
                        </a:rPr>
                        <a:t>Reactivity series</a:t>
                      </a:r>
                      <a:endParaRPr lang="en-US" sz="1000" b="0" i="0" u="none" strike="noStrike" kern="1200" cap="none" spc="0" normalizeH="0" baseline="0" noProof="0" dirty="0">
                        <a:ln>
                          <a:noFill/>
                        </a:ln>
                        <a:solidFill>
                          <a:srgbClr val="000000"/>
                        </a:solidFill>
                        <a:effectLst/>
                        <a:uLnTx/>
                        <a:uFillTx/>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kern="1200" cap="none" spc="0" normalizeH="0" baseline="0" noProof="0" dirty="0">
                          <a:ln>
                            <a:noFill/>
                          </a:ln>
                          <a:solidFill>
                            <a:srgbClr val="000000"/>
                          </a:solidFill>
                          <a:effectLst/>
                          <a:uLnTx/>
                          <a:uFillTx/>
                          <a:latin typeface="Calibri"/>
                        </a:rPr>
                        <a:t>Displacement reactions</a:t>
                      </a:r>
                      <a:endParaRPr lang="en-US" sz="1000" b="0" i="0" u="none" strike="noStrike" kern="1200" cap="none" spc="0" normalizeH="0" baseline="0" noProof="0" dirty="0">
                        <a:ln>
                          <a:noFill/>
                        </a:ln>
                        <a:solidFill>
                          <a:srgbClr val="000000"/>
                        </a:solidFill>
                        <a:effectLst/>
                        <a:uLnTx/>
                        <a:uFillTx/>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kern="1200" cap="none" spc="0" normalizeH="0" baseline="0" noProof="0" dirty="0">
                          <a:ln>
                            <a:noFill/>
                          </a:ln>
                          <a:solidFill>
                            <a:srgbClr val="000000"/>
                          </a:solidFill>
                          <a:effectLst/>
                          <a:uLnTx/>
                          <a:uFillTx/>
                          <a:latin typeface="Calibri"/>
                        </a:rPr>
                        <a:t>Extracting metals</a:t>
                      </a:r>
                      <a:endParaRPr lang="en-US" sz="1000" b="0" i="0" u="none" strike="noStrike" kern="1200" cap="none" spc="0" normalizeH="0" baseline="0" noProof="0" dirty="0">
                        <a:ln>
                          <a:noFill/>
                        </a:ln>
                        <a:solidFill>
                          <a:srgbClr val="000000"/>
                        </a:solidFill>
                        <a:effectLst/>
                        <a:uLnTx/>
                        <a:uFillTx/>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kern="1200" cap="none" spc="0" normalizeH="0" baseline="0" noProof="0" dirty="0">
                          <a:ln>
                            <a:noFill/>
                          </a:ln>
                          <a:solidFill>
                            <a:srgbClr val="000000"/>
                          </a:solidFill>
                          <a:effectLst/>
                          <a:uLnTx/>
                          <a:uFillTx/>
                          <a:latin typeface="Calibri"/>
                        </a:rPr>
                        <a:t>Making salts</a:t>
                      </a:r>
                      <a:endParaRPr lang="en-US" sz="1000" b="0" i="0" u="none" strike="noStrike" kern="1200" cap="none" spc="0" normalizeH="0" baseline="0" noProof="0" dirty="0">
                        <a:ln>
                          <a:noFill/>
                        </a:ln>
                        <a:solidFill>
                          <a:srgbClr val="000000"/>
                        </a:solidFill>
                        <a:effectLst/>
                        <a:uLnTx/>
                        <a:uFillTx/>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kern="1200" cap="none" spc="0" normalizeH="0" baseline="0" noProof="0" dirty="0">
                          <a:ln>
                            <a:noFill/>
                          </a:ln>
                          <a:solidFill>
                            <a:srgbClr val="000000"/>
                          </a:solidFill>
                          <a:effectLst/>
                          <a:uLnTx/>
                          <a:uFillTx/>
                          <a:latin typeface="Calibri"/>
                        </a:rPr>
                        <a:t>Salts from insoluble bases</a:t>
                      </a:r>
                      <a:endParaRPr lang="en-US" sz="1000" b="0" i="0" u="none" strike="noStrike" kern="1200" cap="none" spc="0" normalizeH="0" baseline="0" noProof="0" dirty="0">
                        <a:ln>
                          <a:noFill/>
                        </a:ln>
                        <a:solidFill>
                          <a:srgbClr val="000000"/>
                        </a:solidFill>
                        <a:effectLst/>
                        <a:uLnTx/>
                        <a:uFillTx/>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kern="1200" cap="none" spc="0" normalizeH="0" baseline="0" noProof="0" dirty="0">
                          <a:ln>
                            <a:noFill/>
                          </a:ln>
                          <a:solidFill>
                            <a:srgbClr val="000000"/>
                          </a:solidFill>
                          <a:effectLst/>
                          <a:uLnTx/>
                          <a:uFillTx/>
                          <a:latin typeface="Calibri"/>
                        </a:rPr>
                        <a:t>Neutralisation</a:t>
                      </a:r>
                      <a:endParaRPr lang="en-US" sz="1000" b="0" i="0" u="none" strike="noStrike" kern="1200" cap="none" spc="0" normalizeH="0" baseline="0" noProof="0" dirty="0">
                        <a:ln>
                          <a:noFill/>
                        </a:ln>
                        <a:solidFill>
                          <a:srgbClr val="000000"/>
                        </a:solidFill>
                        <a:effectLst/>
                        <a:uLnTx/>
                        <a:uFillTx/>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kern="1200" cap="none" spc="0" normalizeH="0" baseline="0" noProof="0" dirty="0">
                          <a:ln>
                            <a:noFill/>
                          </a:ln>
                          <a:solidFill>
                            <a:srgbClr val="000000"/>
                          </a:solidFill>
                          <a:effectLst/>
                          <a:uLnTx/>
                          <a:uFillTx/>
                          <a:latin typeface="Calibri"/>
                        </a:rPr>
                        <a:t>Strong and weak acids HT</a:t>
                      </a:r>
                      <a:endParaRPr lang="en-US" sz="1000" b="0" i="0" u="none" strike="noStrike" kern="1200" cap="none" spc="0" normalizeH="0" baseline="0" noProof="0" dirty="0">
                        <a:ln>
                          <a:noFill/>
                        </a:ln>
                        <a:solidFill>
                          <a:srgbClr val="000000"/>
                        </a:solidFill>
                        <a:effectLst/>
                        <a:uLnTx/>
                        <a:uFillTx/>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kern="1200" cap="none" spc="0" normalizeH="0" baseline="0" noProof="0" dirty="0">
                          <a:ln>
                            <a:noFill/>
                          </a:ln>
                          <a:solidFill>
                            <a:srgbClr val="000000"/>
                          </a:solidFill>
                          <a:effectLst/>
                          <a:uLnTx/>
                          <a:uFillTx/>
                          <a:latin typeface="Calibri"/>
                        </a:rPr>
                        <a:t>TS Titrations</a:t>
                      </a:r>
                      <a:endParaRPr lang="en-US" sz="1000" b="0" i="0" u="none" strike="noStrike" kern="1200" cap="none" spc="0" normalizeH="0" baseline="0" noProof="0" dirty="0">
                        <a:ln>
                          <a:noFill/>
                        </a:ln>
                        <a:solidFill>
                          <a:srgbClr val="000000"/>
                        </a:solidFill>
                        <a:effectLst/>
                        <a:uLnTx/>
                        <a:uFillTx/>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kern="1200" cap="none" spc="0" normalizeH="0" baseline="0" noProof="0" dirty="0">
                          <a:ln>
                            <a:noFill/>
                          </a:ln>
                          <a:solidFill>
                            <a:srgbClr val="000000"/>
                          </a:solidFill>
                          <a:effectLst/>
                          <a:uLnTx/>
                          <a:uFillTx/>
                          <a:latin typeface="Calibri"/>
                        </a:rPr>
                        <a:t>Electrolysis </a:t>
                      </a:r>
                      <a:endParaRPr lang="en-US" sz="1000" b="0" i="0" u="none" strike="noStrike" kern="1200" cap="none" spc="0" normalizeH="0" baseline="0" noProof="0" dirty="0">
                        <a:ln>
                          <a:noFill/>
                        </a:ln>
                        <a:solidFill>
                          <a:srgbClr val="000000"/>
                        </a:solidFill>
                        <a:effectLst/>
                        <a:uLnTx/>
                        <a:uFillTx/>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kern="1200" cap="none" spc="0" normalizeH="0" baseline="0" noProof="0" dirty="0">
                          <a:ln>
                            <a:noFill/>
                          </a:ln>
                          <a:solidFill>
                            <a:srgbClr val="000000"/>
                          </a:solidFill>
                          <a:effectLst/>
                          <a:uLnTx/>
                          <a:uFillTx/>
                          <a:latin typeface="Calibri"/>
                        </a:rPr>
                        <a:t>Electrolysis of molten substances</a:t>
                      </a:r>
                      <a:endParaRPr lang="en-US" sz="1000" b="0" i="0" u="none" strike="noStrike" kern="1200" cap="none" spc="0" normalizeH="0" baseline="0" noProof="0" dirty="0">
                        <a:ln>
                          <a:noFill/>
                        </a:ln>
                        <a:solidFill>
                          <a:srgbClr val="000000"/>
                        </a:solidFill>
                        <a:effectLst/>
                        <a:uLnTx/>
                        <a:uFillTx/>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kern="1200" cap="none" spc="0" normalizeH="0" baseline="0" noProof="0" dirty="0">
                          <a:ln>
                            <a:noFill/>
                          </a:ln>
                          <a:solidFill>
                            <a:srgbClr val="000000"/>
                          </a:solidFill>
                          <a:effectLst/>
                          <a:uLnTx/>
                          <a:uFillTx/>
                          <a:latin typeface="Calibri"/>
                        </a:rPr>
                        <a:t>Electrolysis of aqueous substances</a:t>
                      </a:r>
                      <a:endParaRPr lang="en-US" sz="1000" b="0" i="0" u="none" strike="noStrike" kern="1200" cap="none" spc="0" normalizeH="0" baseline="0" noProof="0" dirty="0">
                        <a:ln>
                          <a:noFill/>
                        </a:ln>
                        <a:solidFill>
                          <a:srgbClr val="000000"/>
                        </a:solidFill>
                        <a:effectLst/>
                        <a:uLnTx/>
                        <a:uFillTx/>
                        <a:latin typeface="Calibri"/>
                      </a:endParaRPr>
                    </a:p>
                    <a:p>
                      <a:pPr marL="228600" marR="0" lvl="0" indent="-228600" algn="l">
                        <a:lnSpc>
                          <a:spcPct val="100000"/>
                        </a:lnSpc>
                        <a:spcBef>
                          <a:spcPts val="0"/>
                        </a:spcBef>
                        <a:spcAft>
                          <a:spcPts val="0"/>
                        </a:spcAft>
                        <a:buClr>
                          <a:srgbClr val="000000"/>
                        </a:buClr>
                        <a:buAutoNum type="arabicPeriod"/>
                      </a:pPr>
                      <a:r>
                        <a:rPr lang="en-GB" sz="1000" b="0" i="0" u="none" strike="noStrike" kern="1200" cap="none" spc="0" normalizeH="0" baseline="0" noProof="0" dirty="0">
                          <a:ln>
                            <a:noFill/>
                          </a:ln>
                          <a:solidFill>
                            <a:srgbClr val="000000"/>
                          </a:solidFill>
                          <a:effectLst/>
                          <a:uLnTx/>
                          <a:uFillTx/>
                          <a:latin typeface="Calibri"/>
                        </a:rPr>
                        <a:t>Changes at the electrode</a:t>
                      </a:r>
                      <a:endParaRPr lang="en-US" sz="1000" b="0" i="0" u="none" strike="noStrike" kern="1200" cap="none" spc="0" normalizeH="0" baseline="0" noProof="0" dirty="0">
                        <a:ln>
                          <a:noFill/>
                        </a:ln>
                        <a:solidFill>
                          <a:srgbClr val="000000"/>
                        </a:solidFill>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effectLst/>
                        <a:uLnTx/>
                        <a:uFillTx/>
                        <a:latin typeface="Calibri"/>
                      </a:endParaRPr>
                    </a:p>
                  </a:txBody>
                  <a:tcPr/>
                </a:tc>
                <a:tc>
                  <a:txBody>
                    <a:bodyPr/>
                    <a:lstStyle/>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latin typeface="Calibri"/>
                        </a:rPr>
                        <a:t>Expected from KS2</a:t>
                      </a:r>
                      <a:endParaRPr lang="en-US" sz="1000" b="0" i="0" u="none" strike="noStrike" kern="1200" cap="none" spc="0" normalizeH="0" baseline="0" noProof="0" dirty="0">
                        <a:ln>
                          <a:noFill/>
                        </a:ln>
                        <a:solidFill>
                          <a:srgbClr val="000000"/>
                        </a:solidFill>
                        <a:effectLst/>
                        <a:uLnTx/>
                        <a:uFillTx/>
                        <a:latin typeface="Calibri"/>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schemeClr val="tx1"/>
                          </a:solidFill>
                          <a:effectLst/>
                          <a:uLnTx/>
                          <a:uFillTx/>
                          <a:latin typeface="Calibri"/>
                        </a:rPr>
                        <a:t>Use recognised symbols when representing a simple circuit in a diagram</a:t>
                      </a:r>
                      <a:endParaRPr lang="en-US" sz="1000" b="0" i="0" u="none" strike="noStrike" kern="1200" cap="none" spc="0" normalizeH="0" baseline="0" noProof="0">
                        <a:ln>
                          <a:noFill/>
                        </a:ln>
                        <a:solidFill>
                          <a:srgbClr val="000000"/>
                        </a:solidFill>
                        <a:effectLst/>
                        <a:uLnTx/>
                        <a:uFillTx/>
                        <a:latin typeface="Calibri"/>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schemeClr val="tx1"/>
                          </a:solidFill>
                          <a:effectLst/>
                          <a:uLnTx/>
                          <a:uFillTx/>
                          <a:latin typeface="Calibri"/>
                        </a:rPr>
                        <a:t>Explain that some changes result in the formation of new materials, and that this kind of change is not usually reversible, including changes associated with burning and the action of acid on bicarbonate of soda</a:t>
                      </a:r>
                      <a:endParaRPr lang="en-GB" dirty="0"/>
                    </a:p>
                  </a:txBody>
                  <a:tcPr/>
                </a:tc>
                <a:tc>
                  <a:txBody>
                    <a:bodyPr/>
                    <a:lstStyle/>
                    <a:p>
                      <a:pPr marL="0" marR="0" lvl="0" indent="0" algn="l">
                        <a:lnSpc>
                          <a:spcPct val="100000"/>
                        </a:lnSpc>
                        <a:spcBef>
                          <a:spcPts val="0"/>
                        </a:spcBef>
                        <a:spcAft>
                          <a:spcPts val="0"/>
                        </a:spcAft>
                        <a:buNone/>
                      </a:pPr>
                      <a:r>
                        <a:rPr lang="en-GB" sz="1000" b="1" i="0" u="none" strike="noStrike" kern="1200" cap="none" spc="0" normalizeH="0" baseline="0" noProof="0" dirty="0">
                          <a:ln>
                            <a:noFill/>
                          </a:ln>
                          <a:solidFill>
                            <a:srgbClr val="000000"/>
                          </a:solidFill>
                          <a:effectLst/>
                          <a:uLnTx/>
                          <a:uFillTx/>
                          <a:latin typeface="Calibri"/>
                        </a:rPr>
                        <a:t>Displacement reaction </a:t>
                      </a:r>
                      <a:r>
                        <a:rPr lang="en-GB" sz="1000" b="0" i="0" u="none" strike="noStrike" kern="1200" cap="none" spc="0" normalizeH="0" baseline="0" noProof="0" dirty="0">
                          <a:ln>
                            <a:noFill/>
                          </a:ln>
                          <a:solidFill>
                            <a:srgbClr val="000000"/>
                          </a:solidFill>
                          <a:effectLst/>
                          <a:uLnTx/>
                          <a:uFillTx/>
                          <a:latin typeface="Calibri"/>
                        </a:rPr>
                        <a:t>– A reaction in which a more reactive element displaces a less reactive one.</a:t>
                      </a:r>
                      <a:endParaRPr lang="en-US" sz="1000" b="0" i="0" u="none" strike="noStrike" kern="1200" cap="none" spc="0" normalizeH="0" baseline="0" noProof="0">
                        <a:ln>
                          <a:noFill/>
                        </a:ln>
                        <a:solidFill>
                          <a:srgbClr val="000000"/>
                        </a:solidFill>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Calibri"/>
                      </a:endParaRPr>
                    </a:p>
                    <a:p>
                      <a:pPr marL="0" marR="0" lvl="0" indent="0" algn="l">
                        <a:lnSpc>
                          <a:spcPct val="100000"/>
                        </a:lnSpc>
                        <a:spcBef>
                          <a:spcPts val="0"/>
                        </a:spcBef>
                        <a:spcAft>
                          <a:spcPts val="0"/>
                        </a:spcAft>
                        <a:buNone/>
                      </a:pPr>
                      <a:r>
                        <a:rPr lang="en-GB" sz="1000" b="1" i="0" u="none" strike="noStrike" kern="1200" cap="none" spc="0" normalizeH="0" baseline="0" noProof="0" dirty="0">
                          <a:ln>
                            <a:noFill/>
                          </a:ln>
                          <a:solidFill>
                            <a:srgbClr val="000000"/>
                          </a:solidFill>
                          <a:effectLst/>
                          <a:uLnTx/>
                          <a:uFillTx/>
                          <a:latin typeface="Calibri"/>
                        </a:rPr>
                        <a:t>Base</a:t>
                      </a:r>
                      <a:r>
                        <a:rPr lang="en-GB" sz="1000" b="0" i="0" u="none" strike="noStrike" kern="1200" cap="none" spc="0" normalizeH="0" baseline="0" noProof="0" dirty="0">
                          <a:ln>
                            <a:noFill/>
                          </a:ln>
                          <a:solidFill>
                            <a:srgbClr val="000000"/>
                          </a:solidFill>
                          <a:effectLst/>
                          <a:uLnTx/>
                          <a:uFillTx/>
                          <a:latin typeface="Calibri"/>
                        </a:rPr>
                        <a:t> - </a:t>
                      </a:r>
                      <a:r>
                        <a:rPr lang="en-GB" sz="1000" b="0" i="0" u="none" strike="noStrike" kern="1200" cap="none" spc="0" normalizeH="0" baseline="0" noProof="0" dirty="0">
                          <a:ln>
                            <a:noFill/>
                          </a:ln>
                          <a:solidFill>
                            <a:schemeClr val="tx1"/>
                          </a:solidFill>
                          <a:effectLst/>
                          <a:uLnTx/>
                          <a:uFillTx/>
                          <a:latin typeface="Calibri"/>
                        </a:rPr>
                        <a:t>any substance that reacts with an acid to form a salt and water only</a:t>
                      </a:r>
                      <a:endParaRPr lang="en-US" sz="1000" b="0" i="0" u="none" strike="noStrike" kern="1200" cap="none" spc="0" normalizeH="0" baseline="0" noProof="0">
                        <a:ln>
                          <a:noFill/>
                        </a:ln>
                        <a:solidFill>
                          <a:srgbClr val="000000"/>
                        </a:solidFill>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Calibri"/>
                      </a:endParaRPr>
                    </a:p>
                    <a:p>
                      <a:pPr marL="0" marR="0" lvl="0" indent="0" algn="l">
                        <a:lnSpc>
                          <a:spcPct val="100000"/>
                        </a:lnSpc>
                        <a:spcBef>
                          <a:spcPts val="0"/>
                        </a:spcBef>
                        <a:spcAft>
                          <a:spcPts val="0"/>
                        </a:spcAft>
                        <a:buNone/>
                      </a:pPr>
                      <a:r>
                        <a:rPr lang="en-GB" sz="1000" b="1" i="0" u="none" strike="noStrike" kern="1200" cap="none" spc="0" normalizeH="0" baseline="0" noProof="0" dirty="0">
                          <a:ln>
                            <a:noFill/>
                          </a:ln>
                          <a:solidFill>
                            <a:srgbClr val="000000"/>
                          </a:solidFill>
                          <a:effectLst/>
                          <a:uLnTx/>
                          <a:uFillTx/>
                          <a:latin typeface="Calibri"/>
                        </a:rPr>
                        <a:t>Alkali</a:t>
                      </a:r>
                      <a:r>
                        <a:rPr lang="en-GB" sz="1000" b="0" i="0" u="none" strike="noStrike" kern="1200" cap="none" spc="0" normalizeH="0" baseline="0" noProof="0" dirty="0">
                          <a:ln>
                            <a:noFill/>
                          </a:ln>
                          <a:solidFill>
                            <a:srgbClr val="000000"/>
                          </a:solidFill>
                          <a:effectLst/>
                          <a:uLnTx/>
                          <a:uFillTx/>
                          <a:latin typeface="Calibri"/>
                        </a:rPr>
                        <a:t> - </a:t>
                      </a:r>
                      <a:r>
                        <a:rPr lang="en-GB" sz="1000" b="0" i="0" u="none" strike="noStrike" kern="1200" cap="none" spc="0" normalizeH="0" baseline="0" noProof="0" dirty="0">
                          <a:ln>
                            <a:noFill/>
                          </a:ln>
                          <a:solidFill>
                            <a:schemeClr val="tx1"/>
                          </a:solidFill>
                          <a:effectLst/>
                          <a:uLnTx/>
                          <a:uFillTx/>
                          <a:latin typeface="Calibri"/>
                        </a:rPr>
                        <a:t>a substance that produces hydroxide ions, OH </a:t>
                      </a:r>
                      <a:r>
                        <a:rPr lang="en-GB" sz="700" b="0" i="0" u="none" strike="noStrike" kern="1200" cap="none" spc="0" normalizeH="0" baseline="30000" noProof="0" dirty="0">
                          <a:ln>
                            <a:noFill/>
                          </a:ln>
                          <a:solidFill>
                            <a:schemeClr val="tx1"/>
                          </a:solidFill>
                          <a:effectLst/>
                          <a:uLnTx/>
                          <a:uFillTx/>
                          <a:latin typeface="Calibri"/>
                        </a:rPr>
                        <a:t>-</a:t>
                      </a:r>
                      <a:r>
                        <a:rPr lang="en-GB" sz="1000" b="0" i="0" u="none" strike="noStrike" kern="1200" cap="none" spc="0" normalizeH="0" baseline="0" noProof="0" dirty="0">
                          <a:ln>
                            <a:noFill/>
                          </a:ln>
                          <a:solidFill>
                            <a:schemeClr val="tx1"/>
                          </a:solidFill>
                          <a:effectLst/>
                          <a:uLnTx/>
                          <a:uFillTx/>
                          <a:latin typeface="Calibri"/>
                        </a:rPr>
                        <a:t>(aq), when dissolved in water.</a:t>
                      </a:r>
                      <a:endParaRPr lang="en-US" sz="1000" b="0" i="0" u="none" strike="noStrike" kern="1200" cap="none" spc="0" normalizeH="0" baseline="0" noProof="0" dirty="0">
                        <a:ln>
                          <a:noFill/>
                        </a:ln>
                        <a:solidFill>
                          <a:srgbClr val="000000"/>
                        </a:solidFill>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Calibri"/>
                      </a:endParaRPr>
                    </a:p>
                    <a:p>
                      <a:pPr marL="0" marR="0" lvl="0" indent="0" algn="l">
                        <a:lnSpc>
                          <a:spcPct val="100000"/>
                        </a:lnSpc>
                        <a:spcBef>
                          <a:spcPts val="0"/>
                        </a:spcBef>
                        <a:spcAft>
                          <a:spcPts val="0"/>
                        </a:spcAft>
                        <a:buNone/>
                      </a:pPr>
                      <a:r>
                        <a:rPr lang="en-GB" sz="1000" b="1" i="0" u="none" strike="noStrike" kern="1200" cap="none" spc="0" normalizeH="0" baseline="0" noProof="0" dirty="0">
                          <a:ln>
                            <a:noFill/>
                          </a:ln>
                          <a:solidFill>
                            <a:srgbClr val="000000"/>
                          </a:solidFill>
                          <a:effectLst/>
                          <a:uLnTx/>
                          <a:uFillTx/>
                          <a:latin typeface="Calibri"/>
                        </a:rPr>
                        <a:t>Aqueous</a:t>
                      </a:r>
                      <a:r>
                        <a:rPr lang="en-GB" sz="1000" b="0" i="0" u="none" strike="noStrike" kern="1200" cap="none" spc="0" normalizeH="0" baseline="0" noProof="0" dirty="0">
                          <a:ln>
                            <a:noFill/>
                          </a:ln>
                          <a:solidFill>
                            <a:srgbClr val="000000"/>
                          </a:solidFill>
                          <a:effectLst/>
                          <a:uLnTx/>
                          <a:uFillTx/>
                          <a:latin typeface="Calibri"/>
                        </a:rPr>
                        <a:t> – A substance dissolved in water</a:t>
                      </a:r>
                      <a:endParaRPr lang="en-US" sz="1000" b="0" i="0" u="none" strike="noStrike" kern="1200" cap="none" spc="0" normalizeH="0" baseline="0" noProof="0" dirty="0">
                        <a:ln>
                          <a:noFill/>
                        </a:ln>
                        <a:solidFill>
                          <a:srgbClr val="000000"/>
                        </a:solidFill>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Calibri"/>
                      </a:endParaRPr>
                    </a:p>
                    <a:p>
                      <a:pPr marL="0" marR="0" lvl="0" indent="0" algn="l">
                        <a:lnSpc>
                          <a:spcPct val="100000"/>
                        </a:lnSpc>
                        <a:spcBef>
                          <a:spcPts val="0"/>
                        </a:spcBef>
                        <a:spcAft>
                          <a:spcPts val="0"/>
                        </a:spcAft>
                        <a:buNone/>
                      </a:pPr>
                      <a:r>
                        <a:rPr lang="en-GB" sz="1000" b="1" i="0" u="none" strike="noStrike" kern="1200" cap="none" spc="0" normalizeH="0" baseline="0" noProof="0" dirty="0">
                          <a:ln>
                            <a:noFill/>
                          </a:ln>
                          <a:solidFill>
                            <a:srgbClr val="000000"/>
                          </a:solidFill>
                          <a:effectLst/>
                          <a:uLnTx/>
                          <a:uFillTx/>
                          <a:latin typeface="Calibri"/>
                        </a:rPr>
                        <a:t>Electrolysis</a:t>
                      </a:r>
                      <a:r>
                        <a:rPr lang="en-GB" sz="1000" b="0" i="0" u="none" strike="noStrike" kern="1200" cap="none" spc="0" normalizeH="0" baseline="0" noProof="0" dirty="0">
                          <a:ln>
                            <a:noFill/>
                          </a:ln>
                          <a:solidFill>
                            <a:srgbClr val="000000"/>
                          </a:solidFill>
                          <a:effectLst/>
                          <a:uLnTx/>
                          <a:uFillTx/>
                          <a:latin typeface="Calibri"/>
                        </a:rPr>
                        <a:t> – Using electricity to separate the elements in a compound</a:t>
                      </a:r>
                      <a:endParaRPr lang="en-GB" dirty="0"/>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Chem &amp; HT ONLY: Explain how the concentration of a solution in mol/dm3 is related to the mass of the solute and the volume of the solution</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Chem &amp; HT ONLY: Explain what the volume of one mole of any gas at room temperature is </a:t>
                      </a:r>
                    </a:p>
                    <a:p>
                      <a:pPr marL="0" marR="0" lvl="0" indent="0" algn="l" defTabSz="1280160"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mn-lt"/>
                          <a:ea typeface="+mn-ea"/>
                          <a:cs typeface="+mn-cs"/>
                        </a:rPr>
                        <a:t> Chem &amp; HT ONLY: Calculate the volume of a gas at room temperature and pressure from its mass and relative formula mass</a:t>
                      </a:r>
                    </a:p>
                    <a:p>
                      <a:pPr marL="0" marR="0" lvl="0" indent="0" algn="l" defTabSz="1280160" rtl="0" eaLnBrk="1" fontAlgn="auto" latinLnBrk="0" hangingPunct="1">
                        <a:lnSpc>
                          <a:spcPct val="100000"/>
                        </a:lnSpc>
                        <a:spcBef>
                          <a:spcPts val="0"/>
                        </a:spcBef>
                        <a:spcAft>
                          <a:spcPts val="0"/>
                        </a:spcAft>
                        <a:buClrTx/>
                        <a:buSzTx/>
                        <a:buFontTx/>
                        <a:buNone/>
                      </a:pPr>
                      <a:endParaRPr lang="en-GB" sz="1000" b="0" i="0" u="none" strike="noStrike" kern="1200" cap="none" spc="0" normalizeH="0" baseline="0" noProof="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Describe how metals react with oxygen and state the compound they form, define oxidation and reduction</a:t>
                      </a: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Describe the arrangement of metals in the reactivity series, including carbon and hydrogen, and use the reactivity series to predict the outcome of displacement reactions</a:t>
                      </a: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Recall and describe the reactions, if any, of potassium, sodium, lithium, calcium, magnesium, zinc, iron and copper with water or dilute acids</a:t>
                      </a: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Relate the reactivity of metals to its tendency to form positive ions and be able to deduce an order of reactivity of metals based on experimental results</a:t>
                      </a: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Recall what native metals are and explain how metals can be extracted from the compounds in which they are found in nature by reduction with carbon</a:t>
                      </a: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Evaluate specific metal extraction processes when given appropriate information and identify which species are oxidised or reduced</a:t>
                      </a:r>
                    </a:p>
                    <a:p>
                      <a:pPr lvl="0">
                        <a:buNone/>
                      </a:pPr>
                      <a:r>
                        <a:rPr lang="en-GB" sz="900" b="1" i="0" u="none" strike="noStrike" kern="1200" cap="none" spc="0" normalizeH="0" baseline="0" noProof="0" dirty="0">
                          <a:ln>
                            <a:noFill/>
                          </a:ln>
                          <a:solidFill>
                            <a:srgbClr val="000000"/>
                          </a:solidFill>
                          <a:effectLst/>
                          <a:uLnTx/>
                          <a:uFillTx/>
                          <a:latin typeface="Calibri" panose="020F0502020204030204"/>
                        </a:rPr>
                        <a:t>HT ONLY: Describe oxidation and reduction in terms of loss and gain of electrons</a:t>
                      </a:r>
                      <a:endParaRPr lang="en-GB" sz="900" b="0" i="0" u="none" strike="noStrike" kern="1200" cap="none" spc="0" normalizeH="0" baseline="0" noProof="0" dirty="0">
                        <a:ln>
                          <a:noFill/>
                        </a:ln>
                        <a:solidFill>
                          <a:srgbClr val="000000"/>
                        </a:solidFill>
                        <a:effectLst/>
                        <a:uLnTx/>
                        <a:uFillTx/>
                        <a:latin typeface="Calibri" panose="020F0502020204030204"/>
                      </a:endParaRPr>
                    </a:p>
                    <a:p>
                      <a:pPr lvl="0">
                        <a:buNone/>
                      </a:pPr>
                      <a:r>
                        <a:rPr lang="en-GB" sz="900" b="1" i="0" u="none" strike="noStrike" kern="1200" cap="none" spc="0" normalizeH="0" baseline="0" noProof="0" dirty="0">
                          <a:ln>
                            <a:noFill/>
                          </a:ln>
                          <a:solidFill>
                            <a:srgbClr val="000000"/>
                          </a:solidFill>
                          <a:effectLst/>
                          <a:uLnTx/>
                          <a:uFillTx/>
                          <a:latin typeface="Calibri" panose="020F0502020204030204"/>
                        </a:rPr>
                        <a:t>HT ONLY: Write ionic equations for displacement reactions, and identify which species are oxidised and reduced from a symbol or half equation</a:t>
                      </a:r>
                      <a:endParaRPr lang="en-GB" sz="900" b="0" i="0" u="none" strike="noStrike" kern="1200" cap="none" spc="0" normalizeH="0" baseline="0" noProof="0">
                        <a:ln>
                          <a:noFill/>
                        </a:ln>
                        <a:solidFill>
                          <a:srgbClr val="000000"/>
                        </a:solidFill>
                        <a:effectLst/>
                        <a:uLnTx/>
                        <a:uFillTx/>
                        <a:latin typeface="Calibri" panose="020F0502020204030204"/>
                      </a:endParaRPr>
                    </a:p>
                    <a:p>
                      <a:pPr lvl="0">
                        <a:buNone/>
                      </a:pPr>
                      <a:r>
                        <a:rPr lang="en-GB" sz="900" b="1" i="0" u="none" strike="noStrike" kern="1200" cap="none" spc="0" normalizeH="0" baseline="0" noProof="0" dirty="0">
                          <a:ln>
                            <a:noFill/>
                          </a:ln>
                          <a:solidFill>
                            <a:srgbClr val="000000"/>
                          </a:solidFill>
                          <a:effectLst/>
                          <a:uLnTx/>
                          <a:uFillTx/>
                          <a:latin typeface="Calibri" panose="020F0502020204030204"/>
                        </a:rPr>
                        <a:t>HT ONLY: Explain in terms of gain or loss of electrons that the reactions between acids and some metals are redox reactions, and identify which species are oxidised and which are reduced (Mg, Zn, Fe + HCl &amp; H</a:t>
                      </a:r>
                      <a:r>
                        <a:rPr lang="en-GB" sz="600" b="1" i="0" u="none" strike="noStrike" kern="1200" cap="none" spc="0" normalizeH="0" baseline="-25000" noProof="0" dirty="0">
                          <a:ln>
                            <a:noFill/>
                          </a:ln>
                          <a:solidFill>
                            <a:srgbClr val="000000"/>
                          </a:solidFill>
                          <a:effectLst/>
                          <a:uLnTx/>
                          <a:uFillTx/>
                          <a:latin typeface="Calibri" panose="020F0502020204030204"/>
                        </a:rPr>
                        <a:t>2</a:t>
                      </a:r>
                      <a:r>
                        <a:rPr lang="en-GB" sz="900" b="1" i="0" u="none" strike="noStrike" kern="1200" cap="none" spc="0" normalizeH="0" baseline="0" noProof="0" dirty="0">
                          <a:ln>
                            <a:noFill/>
                          </a:ln>
                          <a:solidFill>
                            <a:srgbClr val="000000"/>
                          </a:solidFill>
                          <a:effectLst/>
                          <a:uLnTx/>
                          <a:uFillTx/>
                          <a:latin typeface="Calibri" panose="020F0502020204030204"/>
                        </a:rPr>
                        <a:t>SO</a:t>
                      </a:r>
                      <a:r>
                        <a:rPr lang="en-GB" sz="600" b="1" i="0" u="none" strike="noStrike" kern="1200" cap="none" spc="0" normalizeH="0" baseline="-25000" noProof="0" dirty="0">
                          <a:ln>
                            <a:noFill/>
                          </a:ln>
                          <a:solidFill>
                            <a:srgbClr val="000000"/>
                          </a:solidFill>
                          <a:effectLst/>
                          <a:uLnTx/>
                          <a:uFillTx/>
                          <a:latin typeface="Calibri" panose="020F0502020204030204"/>
                        </a:rPr>
                        <a:t>4</a:t>
                      </a:r>
                      <a:r>
                        <a:rPr lang="en-GB" sz="900" b="1" i="0" u="none" strike="noStrike" kern="1200" cap="none" spc="0" normalizeH="0" baseline="0" noProof="0" dirty="0">
                          <a:ln>
                            <a:noFill/>
                          </a:ln>
                          <a:solidFill>
                            <a:srgbClr val="000000"/>
                          </a:solidFill>
                          <a:effectLst/>
                          <a:uLnTx/>
                          <a:uFillTx/>
                          <a:latin typeface="Calibri" panose="020F0502020204030204"/>
                        </a:rPr>
                        <a:t>)</a:t>
                      </a:r>
                      <a:endParaRPr lang="en-GB" sz="900" b="0" i="0" u="none" strike="noStrike" kern="1200" cap="none" spc="0" normalizeH="0" baseline="0" noProof="0" dirty="0">
                        <a:ln>
                          <a:noFill/>
                        </a:ln>
                        <a:solidFill>
                          <a:srgbClr val="000000"/>
                        </a:solidFill>
                        <a:effectLst/>
                        <a:uLnTx/>
                        <a:uFillTx/>
                        <a:latin typeface="Calibri" panose="020F0502020204030204"/>
                      </a:endParaRP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Explain that acids can be neutralised by alkalis, bases and metal carbonates and list the products of each of these reactions</a:t>
                      </a: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Predict the salt produced in a neutralisation reaction based on the acid used and the positive ions in the base, alkali or carbonate and use the formulae of common ions to deduce the formulae of the salt</a:t>
                      </a: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Describe how soluble salts can be made from acids and how pure, dry samples of salts can be obtained</a:t>
                      </a:r>
                    </a:p>
                    <a:p>
                      <a:pPr lvl="0">
                        <a:buNone/>
                      </a:pPr>
                      <a:r>
                        <a:rPr lang="en-GB" sz="900" b="1" i="1" u="none" strike="noStrike" kern="1200" cap="none" spc="0" normalizeH="0" baseline="0" noProof="0" dirty="0">
                          <a:ln>
                            <a:noFill/>
                          </a:ln>
                          <a:solidFill>
                            <a:srgbClr val="000000"/>
                          </a:solidFill>
                          <a:effectLst/>
                          <a:uLnTx/>
                          <a:uFillTx/>
                          <a:latin typeface="Calibri" panose="020F0502020204030204"/>
                        </a:rPr>
                        <a:t>Required practical 1:</a:t>
                      </a:r>
                      <a:r>
                        <a:rPr lang="en-GB" sz="900" b="0" i="1" u="none" strike="noStrike" kern="1200" cap="none" spc="0" normalizeH="0" baseline="0" noProof="0" dirty="0">
                          <a:ln>
                            <a:noFill/>
                          </a:ln>
                          <a:solidFill>
                            <a:srgbClr val="000000"/>
                          </a:solidFill>
                          <a:effectLst/>
                          <a:uLnTx/>
                          <a:uFillTx/>
                          <a:latin typeface="Calibri" panose="020F0502020204030204"/>
                        </a:rPr>
                        <a:t> preparation of a pure, dry sample of a soluble salt from an insoluble oxide or carbonate using a Bunsen burner to heat dilute acid and a water bath or electric heater to evaporate the solution</a:t>
                      </a:r>
                      <a:endParaRPr lang="en-GB" sz="900" b="0" i="0" u="none" strike="noStrike" kern="1200" cap="none" spc="0" normalizeH="0" baseline="0" noProof="0" dirty="0">
                        <a:ln>
                          <a:noFill/>
                        </a:ln>
                        <a:solidFill>
                          <a:srgbClr val="000000"/>
                        </a:solidFill>
                        <a:effectLst/>
                        <a:uLnTx/>
                        <a:uFillTx/>
                        <a:latin typeface="Calibri" panose="020F0502020204030204"/>
                      </a:endParaRP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Recall what the pH scale measures and describe the scale used to identify acidic, neutral or alkaline solutions</a:t>
                      </a: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Define the terms acid and alkali in terms of production of hydrogen ions or hydroxide ions (in solution), define the term base</a:t>
                      </a: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Describe the use of universal indicator to measure the approximate pH of a solution and use the pH scale to identify acidic or alkaline solutions</a:t>
                      </a:r>
                    </a:p>
                    <a:p>
                      <a:pPr lvl="0">
                        <a:buNone/>
                      </a:pPr>
                      <a:r>
                        <a:rPr lang="en-GB" sz="900" b="0" i="1" u="none" strike="noStrike" kern="1200" cap="none" spc="0" normalizeH="0" baseline="0" noProof="0" dirty="0">
                          <a:ln>
                            <a:noFill/>
                          </a:ln>
                          <a:solidFill>
                            <a:srgbClr val="000000"/>
                          </a:solidFill>
                          <a:effectLst/>
                          <a:uLnTx/>
                          <a:uFillTx/>
                          <a:latin typeface="Calibri" panose="020F0502020204030204"/>
                        </a:rPr>
                        <a:t>Chem ONLY: Describe how to carry out titrations using strong acids and strong alkalis only (sulfuric, hydrochloric and nitric acids to find the reacting volumes accurately </a:t>
                      </a:r>
                      <a:endParaRPr lang="en-GB" sz="900" b="0" i="0" u="none" strike="noStrike" kern="1200" cap="none" spc="0" normalizeH="0" baseline="0" noProof="0" dirty="0">
                        <a:ln>
                          <a:noFill/>
                        </a:ln>
                        <a:solidFill>
                          <a:srgbClr val="000000"/>
                        </a:solidFill>
                        <a:effectLst/>
                        <a:uLnTx/>
                        <a:uFillTx/>
                        <a:latin typeface="Calibri" panose="020F0502020204030204"/>
                      </a:endParaRPr>
                    </a:p>
                    <a:p>
                      <a:pPr lvl="0">
                        <a:buNone/>
                      </a:pPr>
                      <a:r>
                        <a:rPr lang="en-GB" sz="900" b="1" i="1" u="none" strike="noStrike" kern="1200" cap="none" spc="0" normalizeH="0" baseline="0" noProof="0" dirty="0">
                          <a:ln>
                            <a:noFill/>
                          </a:ln>
                          <a:solidFill>
                            <a:srgbClr val="000000"/>
                          </a:solidFill>
                          <a:effectLst/>
                          <a:uLnTx/>
                          <a:uFillTx/>
                          <a:latin typeface="Calibri" panose="020F0502020204030204"/>
                        </a:rPr>
                        <a:t>Chem &amp; HT ONLY: Calculate the chemical quantities in titrations involving concentrations in mol/dm</a:t>
                      </a:r>
                      <a:r>
                        <a:rPr lang="en-GB" sz="600" b="1" i="1" u="none" strike="noStrike" kern="1200" cap="none" spc="0" normalizeH="0" baseline="30000" noProof="0" dirty="0">
                          <a:ln>
                            <a:noFill/>
                          </a:ln>
                          <a:solidFill>
                            <a:srgbClr val="000000"/>
                          </a:solidFill>
                          <a:effectLst/>
                          <a:uLnTx/>
                          <a:uFillTx/>
                          <a:latin typeface="Calibri" panose="020F0502020204030204"/>
                        </a:rPr>
                        <a:t>3</a:t>
                      </a:r>
                      <a:r>
                        <a:rPr lang="en-GB" sz="900" b="1" i="1" u="none" strike="noStrike" kern="1200" cap="none" spc="0" normalizeH="0" baseline="0" noProof="0" dirty="0">
                          <a:ln>
                            <a:noFill/>
                          </a:ln>
                          <a:solidFill>
                            <a:srgbClr val="000000"/>
                          </a:solidFill>
                          <a:effectLst/>
                          <a:uLnTx/>
                          <a:uFillTx/>
                          <a:latin typeface="Calibri" panose="020F0502020204030204"/>
                        </a:rPr>
                        <a:t> and in g/dm</a:t>
                      </a:r>
                      <a:r>
                        <a:rPr lang="en-GB" sz="600" b="1" i="1" u="none" strike="noStrike" kern="1200" cap="none" spc="0" normalizeH="0" baseline="30000" noProof="0" dirty="0">
                          <a:ln>
                            <a:noFill/>
                          </a:ln>
                          <a:solidFill>
                            <a:srgbClr val="000000"/>
                          </a:solidFill>
                          <a:effectLst/>
                          <a:uLnTx/>
                          <a:uFillTx/>
                          <a:latin typeface="Calibri" panose="020F0502020204030204"/>
                        </a:rPr>
                        <a:t>3</a:t>
                      </a:r>
                      <a:endParaRPr lang="en-GB" sz="600" b="0" i="0" u="none" strike="noStrike" kern="1200" cap="none" spc="0" normalizeH="0" baseline="0" noProof="0" dirty="0">
                        <a:ln>
                          <a:noFill/>
                        </a:ln>
                        <a:solidFill>
                          <a:srgbClr val="000000"/>
                        </a:solidFill>
                        <a:effectLst/>
                        <a:uLnTx/>
                        <a:uFillTx/>
                        <a:latin typeface="Calibri" panose="020F0502020204030204"/>
                      </a:endParaRPr>
                    </a:p>
                    <a:p>
                      <a:pPr lvl="0">
                        <a:buNone/>
                      </a:pPr>
                      <a:r>
                        <a:rPr lang="en-GB" sz="900" b="0" i="1" u="none" strike="noStrike" kern="1200" cap="none" spc="0" normalizeH="0" baseline="0" noProof="0" dirty="0">
                          <a:ln>
                            <a:noFill/>
                          </a:ln>
                          <a:solidFill>
                            <a:srgbClr val="000000"/>
                          </a:solidFill>
                          <a:effectLst/>
                          <a:uLnTx/>
                          <a:uFillTx/>
                          <a:latin typeface="Calibri" panose="020F0502020204030204"/>
                        </a:rPr>
                        <a:t>Chem ONLY: </a:t>
                      </a:r>
                      <a:r>
                        <a:rPr lang="en-GB" sz="900" b="1" i="1" u="none" strike="noStrike" kern="1200" cap="none" spc="0" normalizeH="0" baseline="0" noProof="0" dirty="0">
                          <a:ln>
                            <a:noFill/>
                          </a:ln>
                          <a:solidFill>
                            <a:srgbClr val="000000"/>
                          </a:solidFill>
                          <a:effectLst/>
                          <a:uLnTx/>
                          <a:uFillTx/>
                          <a:latin typeface="Calibri" panose="020F0502020204030204"/>
                        </a:rPr>
                        <a:t>Required practical 2:</a:t>
                      </a:r>
                      <a:r>
                        <a:rPr lang="en-GB" sz="900" b="0" i="1" u="none" strike="noStrike" kern="1200" cap="none" spc="0" normalizeH="0" baseline="0" noProof="0" dirty="0">
                          <a:ln>
                            <a:noFill/>
                          </a:ln>
                          <a:solidFill>
                            <a:srgbClr val="000000"/>
                          </a:solidFill>
                          <a:effectLst/>
                          <a:uLnTx/>
                          <a:uFillTx/>
                          <a:latin typeface="Calibri" panose="020F0502020204030204"/>
                        </a:rPr>
                        <a:t> determination of the reacting volumes of solutions of a strong acid and a strong alkali by titration</a:t>
                      </a:r>
                      <a:endParaRPr lang="en-GB" sz="900" b="0" i="0" u="none" strike="noStrike" kern="1200" cap="none" spc="0" normalizeH="0" baseline="0" noProof="0">
                        <a:ln>
                          <a:noFill/>
                        </a:ln>
                        <a:solidFill>
                          <a:srgbClr val="000000"/>
                        </a:solidFill>
                        <a:effectLst/>
                        <a:uLnTx/>
                        <a:uFillTx/>
                        <a:latin typeface="Calibri" panose="020F0502020204030204"/>
                      </a:endParaRPr>
                    </a:p>
                    <a:p>
                      <a:pPr lvl="0">
                        <a:buNone/>
                      </a:pPr>
                      <a:r>
                        <a:rPr lang="en-GB" sz="900" b="1" i="0" u="none" strike="noStrike" kern="1200" cap="none" spc="0" normalizeH="0" baseline="0" noProof="0" dirty="0">
                          <a:ln>
                            <a:noFill/>
                          </a:ln>
                          <a:solidFill>
                            <a:srgbClr val="000000"/>
                          </a:solidFill>
                          <a:effectLst/>
                          <a:uLnTx/>
                          <a:uFillTx/>
                          <a:latin typeface="Calibri" panose="020F0502020204030204"/>
                        </a:rPr>
                        <a:t>HT ONLY: Use and explain the terms dilute and concentrated (in terms of amount of substance) and weak and strong (in terms of the degree of ionisation) in relation to acids</a:t>
                      </a:r>
                      <a:endParaRPr lang="en-GB" sz="900" b="0" i="0" u="none" strike="noStrike" kern="1200" cap="none" spc="0" normalizeH="0" baseline="0" noProof="0">
                        <a:ln>
                          <a:noFill/>
                        </a:ln>
                        <a:solidFill>
                          <a:srgbClr val="000000"/>
                        </a:solidFill>
                        <a:effectLst/>
                        <a:uLnTx/>
                        <a:uFillTx/>
                        <a:latin typeface="Calibri" panose="020F0502020204030204"/>
                      </a:endParaRPr>
                    </a:p>
                    <a:p>
                      <a:pPr lvl="0">
                        <a:buNone/>
                      </a:pPr>
                      <a:r>
                        <a:rPr lang="en-GB" sz="900" b="1" i="0" u="none" strike="noStrike" kern="1200" cap="none" spc="0" normalizeH="0" baseline="0" noProof="0" dirty="0">
                          <a:ln>
                            <a:noFill/>
                          </a:ln>
                          <a:solidFill>
                            <a:srgbClr val="000000"/>
                          </a:solidFill>
                          <a:effectLst/>
                          <a:uLnTx/>
                          <a:uFillTx/>
                          <a:latin typeface="Calibri" panose="020F0502020204030204"/>
                        </a:rPr>
                        <a:t>HT ONLY: Explain how the concentration of an aqueous solution and the strength of an acid affects the pH of the solution and how pH is related to the hydrogen ion concentration of a solution</a:t>
                      </a:r>
                      <a:endParaRPr lang="en-GB" sz="900" b="0" i="0" u="none" strike="noStrike" kern="1200" cap="none" spc="0" normalizeH="0" baseline="0" noProof="0">
                        <a:ln>
                          <a:noFill/>
                        </a:ln>
                        <a:solidFill>
                          <a:srgbClr val="000000"/>
                        </a:solidFill>
                        <a:effectLst/>
                        <a:uLnTx/>
                        <a:uFillTx/>
                        <a:latin typeface="Calibri" panose="020F0502020204030204"/>
                      </a:endParaRP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Describe how ionic compounds can conduct electricity when dissolved in water and describe these solutions as electrolytes</a:t>
                      </a: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Describe the process of electrolysis</a:t>
                      </a:r>
                    </a:p>
                    <a:p>
                      <a:pPr lvl="0">
                        <a:buNone/>
                      </a:pPr>
                      <a:r>
                        <a:rPr lang="en-GB" sz="900" b="0" i="0" u="none" strike="noStrike" kern="1200" cap="none" spc="0" normalizeH="0" baseline="0" noProof="0" dirty="0">
                          <a:ln>
                            <a:noFill/>
                          </a:ln>
                          <a:solidFill>
                            <a:srgbClr val="000000"/>
                          </a:solidFill>
                          <a:effectLst/>
                          <a:uLnTx/>
                          <a:uFillTx/>
                          <a:latin typeface="Calibri" panose="020F0502020204030204"/>
                        </a:rPr>
                        <a:t>Describe the electrolysis of molten ionic compounds and predict the products at each electrode of the electrolysis of binary ionic compounds</a:t>
                      </a:r>
                      <a:endParaRPr lang="en-GB" dirty="0"/>
                    </a:p>
                  </a:txBody>
                  <a:tcPr/>
                </a:tc>
                <a:extLst>
                  <a:ext uri="{0D108BD9-81ED-4DB2-BD59-A6C34878D82A}">
                    <a16:rowId xmlns:a16="http://schemas.microsoft.com/office/drawing/2014/main" val="3752173402"/>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11608603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2646118167"/>
              </p:ext>
            </p:extLst>
          </p:nvPr>
        </p:nvGraphicFramePr>
        <p:xfrm>
          <a:off x="119580" y="1084593"/>
          <a:ext cx="12562432" cy="8511379"/>
        </p:xfrm>
        <a:graphic>
          <a:graphicData uri="http://schemas.openxmlformats.org/drawingml/2006/table">
            <a:tbl>
              <a:tblPr firstRow="1" bandRow="1">
                <a:tableStyleId>{BDBED569-4797-4DF1-A0F4-6AAB3CD982D8}</a:tableStyleId>
              </a:tblPr>
              <a:tblGrid>
                <a:gridCol w="682056">
                  <a:extLst>
                    <a:ext uri="{9D8B030D-6E8A-4147-A177-3AD203B41FA5}">
                      <a16:colId xmlns:a16="http://schemas.microsoft.com/office/drawing/2014/main" val="1234613420"/>
                    </a:ext>
                  </a:extLst>
                </a:gridCol>
                <a:gridCol w="2393340">
                  <a:extLst>
                    <a:ext uri="{9D8B030D-6E8A-4147-A177-3AD203B41FA5}">
                      <a16:colId xmlns:a16="http://schemas.microsoft.com/office/drawing/2014/main" val="252381314"/>
                    </a:ext>
                  </a:extLst>
                </a:gridCol>
                <a:gridCol w="1808920">
                  <a:extLst>
                    <a:ext uri="{9D8B030D-6E8A-4147-A177-3AD203B41FA5}">
                      <a16:colId xmlns:a16="http://schemas.microsoft.com/office/drawing/2014/main" val="3243530804"/>
                    </a:ext>
                  </a:extLst>
                </a:gridCol>
                <a:gridCol w="2629893">
                  <a:extLst>
                    <a:ext uri="{9D8B030D-6E8A-4147-A177-3AD203B41FA5}">
                      <a16:colId xmlns:a16="http://schemas.microsoft.com/office/drawing/2014/main" val="2834096157"/>
                    </a:ext>
                  </a:extLst>
                </a:gridCol>
                <a:gridCol w="5048223">
                  <a:extLst>
                    <a:ext uri="{9D8B030D-6E8A-4147-A177-3AD203B41FA5}">
                      <a16:colId xmlns:a16="http://schemas.microsoft.com/office/drawing/2014/main" val="3312309300"/>
                    </a:ext>
                  </a:extLst>
                </a:gridCol>
              </a:tblGrid>
              <a:tr h="677427">
                <a:tc>
                  <a:txBody>
                    <a:bodyPr/>
                    <a:lstStyle/>
                    <a:p>
                      <a:pPr algn="ctr"/>
                      <a:r>
                        <a:rPr lang="en-GB" sz="2000" dirty="0"/>
                        <a:t>Year</a:t>
                      </a:r>
                    </a:p>
                  </a:txBody>
                  <a:tcPr anchor="ctr"/>
                </a:tc>
                <a:tc>
                  <a:txBody>
                    <a:bodyPr/>
                    <a:lstStyle/>
                    <a:p>
                      <a:pPr algn="ctr"/>
                      <a:r>
                        <a:rPr lang="en-GB" sz="2000" dirty="0"/>
                        <a:t>Topic Detail</a:t>
                      </a:r>
                      <a:r>
                        <a:rPr lang="en-GB" sz="2000" baseline="0" dirty="0"/>
                        <a:t> and Sequence</a:t>
                      </a:r>
                      <a:endParaRPr lang="en-GB" sz="2000" dirty="0"/>
                    </a:p>
                  </a:txBody>
                  <a:tcPr/>
                </a:tc>
                <a:tc>
                  <a:txBody>
                    <a:bodyPr/>
                    <a:lstStyle/>
                    <a:p>
                      <a:pPr algn="ctr"/>
                      <a:r>
                        <a:rPr lang="en-GB" sz="2000" dirty="0"/>
                        <a:t>Pre-requisite Knowledge</a:t>
                      </a:r>
                    </a:p>
                  </a:txBody>
                  <a:tcPr/>
                </a:tc>
                <a:tc>
                  <a:txBody>
                    <a:bodyPr/>
                    <a:lstStyle/>
                    <a:p>
                      <a:pPr algn="ctr"/>
                      <a:r>
                        <a:rPr lang="en-GB" sz="2000" dirty="0"/>
                        <a:t>Key</a:t>
                      </a:r>
                      <a:r>
                        <a:rPr lang="en-GB" sz="2000" baseline="0" dirty="0"/>
                        <a:t> Vocabulary</a:t>
                      </a:r>
                      <a:endParaRPr lang="en-GB" sz="2000" dirty="0"/>
                    </a:p>
                  </a:txBody>
                  <a:tcPr/>
                </a:tc>
                <a:tc>
                  <a:txBody>
                    <a:bodyPr/>
                    <a:lstStyle/>
                    <a:p>
                      <a:pPr algn="ctr"/>
                      <a:r>
                        <a:rPr lang="en-GB" sz="2000" dirty="0"/>
                        <a:t>Demonstrable Skills</a:t>
                      </a:r>
                    </a:p>
                  </a:txBody>
                  <a:tcPr/>
                </a:tc>
                <a:extLst>
                  <a:ext uri="{0D108BD9-81ED-4DB2-BD59-A6C34878D82A}">
                    <a16:rowId xmlns:a16="http://schemas.microsoft.com/office/drawing/2014/main" val="1654645317"/>
                  </a:ext>
                </a:extLst>
              </a:tr>
              <a:tr h="7810339">
                <a:tc>
                  <a:txBody>
                    <a:bodyPr/>
                    <a:lstStyle/>
                    <a:p>
                      <a:pPr algn="ctr"/>
                      <a:r>
                        <a:rPr lang="en-GB" sz="3600" b="1" dirty="0"/>
                        <a:t>10</a:t>
                      </a:r>
                    </a:p>
                  </a:txBody>
                  <a:tcPr anchor="ctr"/>
                </a:tc>
                <a:tc>
                  <a:txBody>
                    <a:bodyPr/>
                    <a:lstStyle/>
                    <a:p>
                      <a:pPr marL="0" marR="0" lvl="0" indent="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latin typeface="Calibri"/>
                      </a:endParaRPr>
                    </a:p>
                  </a:txBody>
                  <a:tcPr/>
                </a:tc>
                <a:tc>
                  <a:txBody>
                    <a:bodyPr/>
                    <a:lstStyle/>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Calibri"/>
                      </a:endParaRPr>
                    </a:p>
                  </a:txBody>
                  <a:tcPr/>
                </a:tc>
                <a:tc>
                  <a:txBody>
                    <a:bodyPr/>
                    <a:lstStyle/>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Calibri"/>
                      </a:endParaRPr>
                    </a:p>
                  </a:txBody>
                  <a:tcPr/>
                </a:tc>
                <a:tc>
                  <a:txBody>
                    <a:bodyPr/>
                    <a:lstStyle/>
                    <a:p>
                      <a:pPr lvl="0">
                        <a:buNone/>
                      </a:pPr>
                      <a:r>
                        <a:rPr lang="en-GB" sz="900" b="0" i="0" u="none" strike="noStrike" kern="1200" cap="none" spc="0" normalizeH="0" baseline="0" noProof="0">
                          <a:ln>
                            <a:noFill/>
                          </a:ln>
                          <a:solidFill>
                            <a:srgbClr val="000000"/>
                          </a:solidFill>
                          <a:effectLst/>
                          <a:uLnTx/>
                          <a:uFillTx/>
                          <a:latin typeface="Calibri"/>
                        </a:rPr>
                        <a:t>Explain how metals are extracted from molten compounds using electrolysis and use the reactivity series to explain why some metals are extracted with electrolysis instead of carbon</a:t>
                      </a:r>
                    </a:p>
                    <a:p>
                      <a:pPr lvl="0">
                        <a:buNone/>
                      </a:pPr>
                      <a:r>
                        <a:rPr lang="en-GB" sz="900" b="0" i="0" u="none" strike="noStrike" kern="1200" cap="none" spc="0" normalizeH="0" baseline="0" noProof="0">
                          <a:ln>
                            <a:noFill/>
                          </a:ln>
                          <a:solidFill>
                            <a:srgbClr val="000000"/>
                          </a:solidFill>
                          <a:effectLst/>
                          <a:uLnTx/>
                          <a:uFillTx/>
                          <a:latin typeface="Calibri"/>
                        </a:rPr>
                        <a:t>Describe the electrolysis of aqueous solutions and predict the products of the electrolysis of aqueous solutions containing single ionic compounds</a:t>
                      </a:r>
                    </a:p>
                    <a:p>
                      <a:pPr lvl="0">
                        <a:buNone/>
                      </a:pPr>
                      <a:r>
                        <a:rPr lang="en-GB" sz="900" b="1" i="1" u="none" strike="noStrike" kern="1200" cap="none" spc="0" normalizeH="0" baseline="0" noProof="0">
                          <a:ln>
                            <a:noFill/>
                          </a:ln>
                          <a:solidFill>
                            <a:srgbClr val="000000"/>
                          </a:solidFill>
                          <a:effectLst/>
                          <a:uLnTx/>
                          <a:uFillTx/>
                          <a:latin typeface="Calibri"/>
                        </a:rPr>
                        <a:t>Required practical 3: </a:t>
                      </a:r>
                      <a:r>
                        <a:rPr lang="en-GB" sz="900" b="0" i="1" u="none" strike="noStrike" kern="1200" cap="none" spc="0" normalizeH="0" baseline="0" noProof="0">
                          <a:ln>
                            <a:noFill/>
                          </a:ln>
                          <a:solidFill>
                            <a:srgbClr val="000000"/>
                          </a:solidFill>
                          <a:effectLst/>
                          <a:uLnTx/>
                          <a:uFillTx/>
                          <a:latin typeface="Calibri"/>
                        </a:rPr>
                        <a:t>investigate what happens when aqueous solutions are electrolysed using inert electrodes</a:t>
                      </a:r>
                      <a:endParaRPr lang="en-GB" sz="900" b="0" i="0" u="none" strike="noStrike" kern="1200" cap="none" spc="0" normalizeH="0" baseline="0" noProof="0">
                        <a:ln>
                          <a:noFill/>
                        </a:ln>
                        <a:solidFill>
                          <a:srgbClr val="000000"/>
                        </a:solidFill>
                        <a:effectLst/>
                        <a:uLnTx/>
                        <a:uFillTx/>
                        <a:latin typeface="Calibri"/>
                      </a:endParaRPr>
                    </a:p>
                    <a:p>
                      <a:pPr lvl="0">
                        <a:buNone/>
                      </a:pPr>
                      <a:r>
                        <a:rPr lang="en-GB" sz="900" b="1" i="0" u="none" strike="noStrike" kern="1200" cap="none" spc="0" normalizeH="0" baseline="0" noProof="0">
                          <a:ln>
                            <a:noFill/>
                          </a:ln>
                          <a:solidFill>
                            <a:srgbClr val="000000"/>
                          </a:solidFill>
                          <a:effectLst/>
                          <a:uLnTx/>
                          <a:uFillTx/>
                          <a:latin typeface="Calibri"/>
                        </a:rPr>
                        <a:t>HT ONLY: Describe the reactions at the electrodes during electrolysis as oxidation and reduction reactions and write balanced half equations for these reactions</a:t>
                      </a:r>
                      <a:endParaRPr lang="en-GB" sz="900" b="0" i="0" u="none" strike="noStrike" kern="1200" cap="none" spc="0" normalizeH="0" baseline="0" noProof="0">
                        <a:ln>
                          <a:noFill/>
                        </a:ln>
                        <a:solidFill>
                          <a:srgbClr val="000000"/>
                        </a:solidFill>
                        <a:effectLst/>
                        <a:uLnTx/>
                        <a:uFillTx/>
                        <a:latin typeface="Calibri"/>
                      </a:endParaRPr>
                    </a:p>
                    <a:p>
                      <a:pPr lvl="0">
                        <a:buNone/>
                      </a:pPr>
                      <a:r>
                        <a:rPr lang="en-GB" sz="900" b="1" i="0" u="none" strike="noStrike" kern="1200" cap="none" spc="0" normalizeH="0" baseline="0" noProof="0">
                          <a:ln>
                            <a:noFill/>
                          </a:ln>
                          <a:solidFill>
                            <a:srgbClr val="000000"/>
                          </a:solidFill>
                          <a:effectLst/>
                          <a:uLnTx/>
                          <a:uFillTx/>
                          <a:latin typeface="Calibri"/>
                        </a:rPr>
                        <a:t> </a:t>
                      </a:r>
                      <a:r>
                        <a:rPr lang="en-GB" sz="900" b="0" i="1" u="none" strike="noStrike" kern="1200" cap="none" spc="0" normalizeH="0" baseline="0" noProof="0">
                          <a:ln>
                            <a:noFill/>
                          </a:ln>
                          <a:solidFill>
                            <a:srgbClr val="000000"/>
                          </a:solidFill>
                          <a:effectLst/>
                          <a:uLnTx/>
                          <a:uFillTx/>
                          <a:latin typeface="Calibri"/>
                        </a:rPr>
                        <a:t> Chem ONLY: Describe what a simple cell and a battery is and how they produce electricity</a:t>
                      </a:r>
                      <a:endParaRPr lang="en-GB" sz="900" b="0" i="0" u="none" strike="noStrike" kern="1200" cap="none" spc="0" normalizeH="0" baseline="0" noProof="0">
                        <a:ln>
                          <a:noFill/>
                        </a:ln>
                        <a:solidFill>
                          <a:srgbClr val="000000"/>
                        </a:solidFill>
                        <a:effectLst/>
                        <a:uLnTx/>
                        <a:uFillTx/>
                        <a:latin typeface="Calibri"/>
                      </a:endParaRPr>
                    </a:p>
                    <a:p>
                      <a:pPr lvl="0">
                        <a:buNone/>
                      </a:pPr>
                      <a:r>
                        <a:rPr lang="en-GB" sz="900" b="0" i="1" u="none" strike="noStrike" kern="1200" cap="none" spc="0" normalizeH="0" baseline="0" noProof="0">
                          <a:ln>
                            <a:noFill/>
                          </a:ln>
                          <a:solidFill>
                            <a:srgbClr val="000000"/>
                          </a:solidFill>
                          <a:effectLst/>
                          <a:uLnTx/>
                          <a:uFillTx/>
                          <a:latin typeface="Calibri"/>
                        </a:rPr>
                        <a:t>Chem ONLY: Describe why alkaline batteries are non-rechargeable, state why some cells are rechargeable and evaluate the use of cells</a:t>
                      </a:r>
                      <a:endParaRPr lang="en-GB" sz="900" b="0" i="0" u="none" strike="noStrike" kern="1200" cap="none" spc="0" normalizeH="0" baseline="0" noProof="0">
                        <a:ln>
                          <a:noFill/>
                        </a:ln>
                        <a:solidFill>
                          <a:srgbClr val="000000"/>
                        </a:solidFill>
                        <a:effectLst/>
                        <a:uLnTx/>
                        <a:uFillTx/>
                        <a:latin typeface="Calibri"/>
                      </a:endParaRPr>
                    </a:p>
                    <a:p>
                      <a:pPr lvl="0">
                        <a:buNone/>
                      </a:pPr>
                      <a:r>
                        <a:rPr lang="en-GB" sz="900" b="0" i="1" u="none" strike="noStrike" kern="1200" cap="none" spc="0" normalizeH="0" baseline="0" noProof="0">
                          <a:ln>
                            <a:noFill/>
                          </a:ln>
                          <a:solidFill>
                            <a:srgbClr val="000000"/>
                          </a:solidFill>
                          <a:effectLst/>
                          <a:uLnTx/>
                          <a:uFillTx/>
                          <a:latin typeface="Calibri"/>
                        </a:rPr>
                        <a:t>Chem ONLY: Describe fuel cells and compare fuel cells to rechargeable cells and batteries</a:t>
                      </a:r>
                      <a:endParaRPr lang="en-GB" sz="900" b="0" i="0" u="none" strike="noStrike" kern="1200" cap="none" spc="0" normalizeH="0" baseline="0" noProof="0">
                        <a:ln>
                          <a:noFill/>
                        </a:ln>
                        <a:solidFill>
                          <a:srgbClr val="000000"/>
                        </a:solidFill>
                        <a:effectLst/>
                        <a:uLnTx/>
                        <a:uFillTx/>
                        <a:latin typeface="Calibri"/>
                      </a:endParaRPr>
                    </a:p>
                    <a:p>
                      <a:pPr lvl="0">
                        <a:buNone/>
                      </a:pPr>
                      <a:r>
                        <a:rPr lang="en-GB" sz="900" b="0" i="1" u="none" strike="noStrike" kern="1200" cap="none" spc="0" normalizeH="0" baseline="0" noProof="0">
                          <a:ln>
                            <a:noFill/>
                          </a:ln>
                          <a:solidFill>
                            <a:srgbClr val="000000"/>
                          </a:solidFill>
                          <a:effectLst/>
                          <a:uLnTx/>
                          <a:uFillTx/>
                          <a:latin typeface="Calibri"/>
                        </a:rPr>
                        <a:t>Chem ONLY: Describe the overall reaction in a hydrogen fuel cell </a:t>
                      </a:r>
                      <a:endParaRPr lang="en-GB" sz="900" b="0" i="0" u="none" strike="noStrike" kern="1200" cap="none" spc="0" normalizeH="0" baseline="0" noProof="0">
                        <a:ln>
                          <a:noFill/>
                        </a:ln>
                        <a:solidFill>
                          <a:srgbClr val="000000"/>
                        </a:solidFill>
                        <a:effectLst/>
                        <a:uLnTx/>
                        <a:uFillTx/>
                        <a:latin typeface="Calibri"/>
                      </a:endParaRPr>
                    </a:p>
                    <a:p>
                      <a:pPr lvl="0">
                        <a:buNone/>
                      </a:pPr>
                      <a:r>
                        <a:rPr lang="en-GB" sz="900" b="0" i="1" u="none" strike="noStrike" kern="1200" cap="none" spc="0" normalizeH="0" baseline="0" noProof="0">
                          <a:ln>
                            <a:noFill/>
                          </a:ln>
                          <a:solidFill>
                            <a:srgbClr val="000000"/>
                          </a:solidFill>
                          <a:effectLst/>
                          <a:uLnTx/>
                          <a:uFillTx/>
                          <a:latin typeface="Calibri"/>
                        </a:rPr>
                        <a:t>Chem &amp; HT ONLY: Write half equations for the electrode reactions in a hydrogen fuel cell</a:t>
                      </a:r>
                      <a:endParaRPr lang="en-GB" sz="900" b="0" i="0" u="none" strike="noStrike" kern="1200" cap="none" spc="0" normalizeH="0" baseline="0" noProof="0">
                        <a:ln>
                          <a:noFill/>
                        </a:ln>
                        <a:solidFill>
                          <a:srgbClr val="000000"/>
                        </a:solidFill>
                        <a:effectLst/>
                        <a:uLnTx/>
                        <a:uFillTx/>
                        <a:latin typeface="Calibri"/>
                      </a:endParaRPr>
                    </a:p>
                    <a:p>
                      <a:pPr marL="0" marR="0" lvl="0" indent="0" algn="l" defTabSz="1280160">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mn-lt"/>
                        <a:ea typeface="+mn-ea"/>
                        <a:cs typeface="+mn-cs"/>
                      </a:endParaRPr>
                    </a:p>
                  </a:txBody>
                  <a:tcPr/>
                </a:tc>
                <a:extLst>
                  <a:ext uri="{0D108BD9-81ED-4DB2-BD59-A6C34878D82A}">
                    <a16:rowId xmlns:a16="http://schemas.microsoft.com/office/drawing/2014/main" val="3752173402"/>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11420246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1657452146"/>
              </p:ext>
            </p:extLst>
          </p:nvPr>
        </p:nvGraphicFramePr>
        <p:xfrm>
          <a:off x="121055" y="896135"/>
          <a:ext cx="12560968" cy="8722824"/>
        </p:xfrm>
        <a:graphic>
          <a:graphicData uri="http://schemas.openxmlformats.org/drawingml/2006/table">
            <a:tbl>
              <a:tblPr firstRow="1" bandRow="1">
                <a:tableStyleId>{BDBED569-4797-4DF1-A0F4-6AAB3CD982D8}</a:tableStyleId>
              </a:tblPr>
              <a:tblGrid>
                <a:gridCol w="681977">
                  <a:extLst>
                    <a:ext uri="{9D8B030D-6E8A-4147-A177-3AD203B41FA5}">
                      <a16:colId xmlns:a16="http://schemas.microsoft.com/office/drawing/2014/main" val="1234613420"/>
                    </a:ext>
                  </a:extLst>
                </a:gridCol>
                <a:gridCol w="3037261">
                  <a:extLst>
                    <a:ext uri="{9D8B030D-6E8A-4147-A177-3AD203B41FA5}">
                      <a16:colId xmlns:a16="http://schemas.microsoft.com/office/drawing/2014/main" val="252381314"/>
                    </a:ext>
                  </a:extLst>
                </a:gridCol>
                <a:gridCol w="3065384">
                  <a:extLst>
                    <a:ext uri="{9D8B030D-6E8A-4147-A177-3AD203B41FA5}">
                      <a16:colId xmlns:a16="http://schemas.microsoft.com/office/drawing/2014/main" val="3243530804"/>
                    </a:ext>
                  </a:extLst>
                </a:gridCol>
                <a:gridCol w="2952893">
                  <a:extLst>
                    <a:ext uri="{9D8B030D-6E8A-4147-A177-3AD203B41FA5}">
                      <a16:colId xmlns:a16="http://schemas.microsoft.com/office/drawing/2014/main" val="2834096157"/>
                    </a:ext>
                  </a:extLst>
                </a:gridCol>
                <a:gridCol w="2823453">
                  <a:extLst>
                    <a:ext uri="{9D8B030D-6E8A-4147-A177-3AD203B41FA5}">
                      <a16:colId xmlns:a16="http://schemas.microsoft.com/office/drawing/2014/main" val="3312309300"/>
                    </a:ext>
                  </a:extLst>
                </a:gridCol>
              </a:tblGrid>
              <a:tr h="378481">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8326584">
                <a:tc>
                  <a:txBody>
                    <a:bodyPr/>
                    <a:lstStyle/>
                    <a:p>
                      <a:pPr algn="ctr"/>
                      <a:r>
                        <a:rPr lang="en-GB" sz="3600" b="1"/>
                        <a:t>10</a:t>
                      </a:r>
                    </a:p>
                  </a:txBody>
                  <a:tcPr anchor="ctr"/>
                </a:tc>
                <a:tc>
                  <a:txBody>
                    <a:bodyPr/>
                    <a:lstStyle/>
                    <a:p>
                      <a:pPr algn="l" rtl="0" fontAlgn="base"/>
                      <a:r>
                        <a:rPr lang="en-GB" sz="1100" b="1" i="0" u="none" strike="noStrike" dirty="0">
                          <a:solidFill>
                            <a:srgbClr val="000000"/>
                          </a:solidFill>
                          <a:effectLst/>
                          <a:latin typeface="Calibri" panose="020F0502020204030204" pitchFamily="34" charset="0"/>
                        </a:rPr>
                        <a:t>B3 Infection and response</a:t>
                      </a:r>
                      <a:r>
                        <a:rPr lang="en-GB" sz="11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buFont typeface="+mj-lt"/>
                        <a:buAutoNum type="arabicPeriod"/>
                      </a:pPr>
                      <a:r>
                        <a:rPr lang="en-GB" sz="1100" b="0" i="0" u="none" strike="noStrike" dirty="0">
                          <a:solidFill>
                            <a:srgbClr val="000000"/>
                          </a:solidFill>
                          <a:effectLst/>
                          <a:latin typeface="Calibri" panose="020F0502020204030204" pitchFamily="34" charset="0"/>
                        </a:rPr>
                        <a:t>Communicable disease</a:t>
                      </a:r>
                      <a:r>
                        <a:rPr lang="en-GB" sz="1100" b="0" i="0" dirty="0">
                          <a:solidFill>
                            <a:srgbClr val="000000"/>
                          </a:solidFill>
                          <a:effectLst/>
                          <a:latin typeface="Calibri" panose="020F0502020204030204" pitchFamily="34" charset="0"/>
                        </a:rPr>
                        <a:t>​</a:t>
                      </a:r>
                    </a:p>
                    <a:p>
                      <a:pPr algn="l" rtl="0" fontAlgn="base">
                        <a:buFont typeface="+mj-lt"/>
                        <a:buAutoNum type="arabicPeriod"/>
                      </a:pPr>
                      <a:r>
                        <a:rPr lang="en-GB" sz="1100" b="0" i="0" dirty="0">
                          <a:solidFill>
                            <a:srgbClr val="000000"/>
                          </a:solidFill>
                          <a:effectLst/>
                          <a:latin typeface="Calibri" panose="020F0502020204030204" pitchFamily="34" charset="0"/>
                        </a:rPr>
                        <a:t>Bacterial disease</a:t>
                      </a:r>
                    </a:p>
                    <a:p>
                      <a:pPr algn="l" rtl="0" fontAlgn="base">
                        <a:buFont typeface="+mj-lt"/>
                        <a:buAutoNum type="arabicPeriod"/>
                      </a:pPr>
                      <a:r>
                        <a:rPr lang="en-GB" sz="1100" b="0" i="0" dirty="0">
                          <a:solidFill>
                            <a:srgbClr val="000000"/>
                          </a:solidFill>
                          <a:effectLst/>
                          <a:latin typeface="Calibri" panose="020F0502020204030204" pitchFamily="34" charset="0"/>
                        </a:rPr>
                        <a:t>Fungal disease</a:t>
                      </a:r>
                    </a:p>
                    <a:p>
                      <a:pPr algn="l" rtl="0" fontAlgn="base">
                        <a:buFont typeface="+mj-lt"/>
                        <a:buAutoNum type="arabicPeriod"/>
                      </a:pPr>
                      <a:r>
                        <a:rPr lang="en-GB" sz="1100" b="0" i="0" dirty="0">
                          <a:solidFill>
                            <a:srgbClr val="000000"/>
                          </a:solidFill>
                          <a:effectLst/>
                          <a:latin typeface="Calibri" panose="020F0502020204030204" pitchFamily="34" charset="0"/>
                        </a:rPr>
                        <a:t>Protists</a:t>
                      </a:r>
                    </a:p>
                    <a:p>
                      <a:pPr algn="l" rtl="0" fontAlgn="base">
                        <a:buFont typeface="+mj-lt"/>
                        <a:buAutoNum type="arabicPeriod"/>
                      </a:pPr>
                      <a:r>
                        <a:rPr lang="en-GB" sz="1100" b="0" i="0" u="none" strike="noStrike" dirty="0">
                          <a:solidFill>
                            <a:srgbClr val="000000"/>
                          </a:solidFill>
                          <a:effectLst/>
                          <a:latin typeface="Calibri" panose="020F0502020204030204" pitchFamily="34" charset="0"/>
                        </a:rPr>
                        <a:t>Defence against disease</a:t>
                      </a:r>
                      <a:r>
                        <a:rPr lang="en-GB" sz="1100" b="0" i="0" dirty="0">
                          <a:solidFill>
                            <a:srgbClr val="000000"/>
                          </a:solidFill>
                          <a:effectLst/>
                          <a:latin typeface="Calibri" panose="020F0502020204030204" pitchFamily="34" charset="0"/>
                        </a:rPr>
                        <a:t>​</a:t>
                      </a:r>
                      <a:endParaRPr lang="en-GB" sz="1050" b="0" i="0" dirty="0">
                        <a:solidFill>
                          <a:srgbClr val="000000"/>
                        </a:solidFill>
                        <a:effectLst/>
                        <a:latin typeface="Calibri" panose="020F0502020204030204" pitchFamily="34" charset="0"/>
                      </a:endParaRPr>
                    </a:p>
                    <a:p>
                      <a:pPr algn="l" rtl="0" fontAlgn="base">
                        <a:buFont typeface="+mj-lt"/>
                        <a:buAutoNum type="arabicPeriod"/>
                      </a:pPr>
                      <a:r>
                        <a:rPr lang="en-GB" sz="1100" b="0" i="0" dirty="0">
                          <a:solidFill>
                            <a:srgbClr val="000000"/>
                          </a:solidFill>
                          <a:effectLst/>
                          <a:latin typeface="+mn-lt"/>
                        </a:rPr>
                        <a:t> Antibiotics</a:t>
                      </a:r>
                    </a:p>
                    <a:p>
                      <a:pPr algn="l" rtl="0" fontAlgn="base">
                        <a:buFont typeface="+mj-lt"/>
                        <a:buAutoNum type="arabicPeriod"/>
                      </a:pPr>
                      <a:r>
                        <a:rPr lang="en-GB" sz="1100" b="0" i="0" u="none" strike="noStrike" dirty="0">
                          <a:solidFill>
                            <a:srgbClr val="000000"/>
                          </a:solidFill>
                          <a:effectLst/>
                          <a:latin typeface="Calibri" panose="020F0502020204030204" pitchFamily="34" charset="0"/>
                        </a:rPr>
                        <a:t>TS Culturing bacteria</a:t>
                      </a:r>
                      <a:r>
                        <a:rPr lang="en-GB" sz="1100"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marL="0" marR="0" lvl="0" indent="0" algn="l" defTabSz="1280160" rtl="0" eaLnBrk="1" fontAlgn="base" latinLnBrk="0" hangingPunct="1">
                        <a:lnSpc>
                          <a:spcPct val="100000"/>
                        </a:lnSpc>
                        <a:spcBef>
                          <a:spcPts val="0"/>
                        </a:spcBef>
                        <a:spcAft>
                          <a:spcPts val="0"/>
                        </a:spcAft>
                        <a:buClrTx/>
                        <a:buSzTx/>
                        <a:buFont typeface="+mj-lt"/>
                        <a:buAutoNum type="arabicPeriod"/>
                        <a:tabLst/>
                        <a:defRPr/>
                      </a:pPr>
                      <a:r>
                        <a:rPr lang="en-GB" sz="1100" b="0" i="0" u="none" strike="noStrike" dirty="0">
                          <a:solidFill>
                            <a:srgbClr val="000000"/>
                          </a:solidFill>
                          <a:effectLst/>
                          <a:latin typeface="Calibri" panose="020F0502020204030204" pitchFamily="34" charset="0"/>
                        </a:rPr>
                        <a:t>Vaccination</a:t>
                      </a:r>
                      <a:r>
                        <a:rPr lang="en-GB" sz="1100" b="0" i="0" dirty="0">
                          <a:solidFill>
                            <a:srgbClr val="000000"/>
                          </a:solidFill>
                          <a:effectLst/>
                          <a:latin typeface="Calibri" panose="020F0502020204030204" pitchFamily="34" charset="0"/>
                        </a:rPr>
                        <a:t>​</a:t>
                      </a:r>
                    </a:p>
                    <a:p>
                      <a:pPr marL="0" marR="0" lvl="0" indent="0" algn="l" defTabSz="1280160" rtl="0" eaLnBrk="1" fontAlgn="base" latinLnBrk="0" hangingPunct="1">
                        <a:lnSpc>
                          <a:spcPct val="100000"/>
                        </a:lnSpc>
                        <a:spcBef>
                          <a:spcPts val="0"/>
                        </a:spcBef>
                        <a:spcAft>
                          <a:spcPts val="0"/>
                        </a:spcAft>
                        <a:buClrTx/>
                        <a:buSzTx/>
                        <a:buFont typeface="+mj-lt"/>
                        <a:buAutoNum type="arabicPeriod"/>
                        <a:tabLst/>
                        <a:defRPr/>
                      </a:pPr>
                      <a:r>
                        <a:rPr lang="en-GB" sz="1100" b="0" i="0" dirty="0">
                          <a:solidFill>
                            <a:srgbClr val="000000"/>
                          </a:solidFill>
                          <a:effectLst/>
                          <a:latin typeface="Calibri" panose="020F0502020204030204" pitchFamily="34" charset="0"/>
                        </a:rPr>
                        <a:t>Developing drugs</a:t>
                      </a:r>
                    </a:p>
                    <a:p>
                      <a:pPr marL="0" marR="0" lvl="0" indent="0" algn="l" defTabSz="1280160" rtl="0" eaLnBrk="1" fontAlgn="base" latinLnBrk="0" hangingPunct="1">
                        <a:lnSpc>
                          <a:spcPct val="100000"/>
                        </a:lnSpc>
                        <a:spcBef>
                          <a:spcPts val="0"/>
                        </a:spcBef>
                        <a:spcAft>
                          <a:spcPts val="0"/>
                        </a:spcAft>
                        <a:buClrTx/>
                        <a:buSzTx/>
                        <a:buFont typeface="+mj-lt"/>
                        <a:buAutoNum type="arabicPeriod"/>
                        <a:tabLst/>
                        <a:defRPr/>
                      </a:pPr>
                      <a:r>
                        <a:rPr lang="en-GB" sz="1100" b="0" i="0" u="none" strike="noStrike" dirty="0">
                          <a:solidFill>
                            <a:srgbClr val="000000"/>
                          </a:solidFill>
                          <a:effectLst/>
                          <a:latin typeface="Calibri" panose="020F0502020204030204" pitchFamily="34" charset="0"/>
                        </a:rPr>
                        <a:t>TS monoclonal antibodies </a:t>
                      </a:r>
                      <a:r>
                        <a:rPr lang="en-GB" sz="1100" b="0" i="0" dirty="0">
                          <a:solidFill>
                            <a:srgbClr val="000000"/>
                          </a:solidFill>
                          <a:effectLst/>
                          <a:latin typeface="Calibri" panose="020F0502020204030204" pitchFamily="34" charset="0"/>
                        </a:rPr>
                        <a:t>​</a:t>
                      </a:r>
                      <a:endParaRPr lang="en-GB" sz="1100" b="0" i="0" dirty="0">
                        <a:solidFill>
                          <a:srgbClr val="000000"/>
                        </a:solidFill>
                        <a:effectLst/>
                        <a:latin typeface="Arial" panose="020B0604020202020204" pitchFamily="34" charset="0"/>
                      </a:endParaRPr>
                    </a:p>
                    <a:p>
                      <a:pPr marL="0" marR="0" lvl="0" indent="0" algn="l" defTabSz="1280160" rtl="0" eaLnBrk="1" fontAlgn="base" latinLnBrk="0" hangingPunct="1">
                        <a:lnSpc>
                          <a:spcPct val="100000"/>
                        </a:lnSpc>
                        <a:spcBef>
                          <a:spcPts val="0"/>
                        </a:spcBef>
                        <a:spcAft>
                          <a:spcPts val="0"/>
                        </a:spcAft>
                        <a:buClrTx/>
                        <a:buSzTx/>
                        <a:buFont typeface="+mj-lt"/>
                        <a:buAutoNum type="arabicPeriod"/>
                        <a:tabLst/>
                        <a:defRPr/>
                      </a:pPr>
                      <a:r>
                        <a:rPr lang="en-GB" sz="1100" b="0" i="0" dirty="0">
                          <a:solidFill>
                            <a:srgbClr val="000000"/>
                          </a:solidFill>
                          <a:effectLst/>
                          <a:latin typeface="Calibri" panose="020F0502020204030204" pitchFamily="34" charset="0"/>
                        </a:rPr>
                        <a:t>TS using monoclonal antibodies</a:t>
                      </a:r>
                    </a:p>
                    <a:p>
                      <a:pPr marL="0" marR="0" lvl="0" indent="0" algn="l" defTabSz="1280160" rtl="0" eaLnBrk="1" fontAlgn="base" latinLnBrk="0" hangingPunct="1">
                        <a:lnSpc>
                          <a:spcPct val="100000"/>
                        </a:lnSpc>
                        <a:spcBef>
                          <a:spcPts val="0"/>
                        </a:spcBef>
                        <a:spcAft>
                          <a:spcPts val="0"/>
                        </a:spcAft>
                        <a:buClrTx/>
                        <a:buSzTx/>
                        <a:buFont typeface="+mj-lt"/>
                        <a:buAutoNum type="arabicPeriod"/>
                        <a:tabLst/>
                        <a:defRPr/>
                      </a:pPr>
                      <a:r>
                        <a:rPr lang="en-GB" sz="1100" b="0" i="0" u="none" strike="noStrike" dirty="0">
                          <a:solidFill>
                            <a:srgbClr val="000000"/>
                          </a:solidFill>
                          <a:effectLst/>
                          <a:latin typeface="+mn-lt"/>
                        </a:rPr>
                        <a:t>TS Plant diseases</a:t>
                      </a:r>
                      <a:r>
                        <a:rPr lang="en-GB" sz="1100" b="0" i="0" dirty="0">
                          <a:solidFill>
                            <a:srgbClr val="000000"/>
                          </a:solidFill>
                          <a:effectLst/>
                          <a:latin typeface="+mn-lt"/>
                        </a:rPr>
                        <a:t>​</a:t>
                      </a:r>
                    </a:p>
                    <a:p>
                      <a:pPr marL="0" marR="0" lvl="0" indent="0" algn="l" defTabSz="1280160" rtl="0" eaLnBrk="1" fontAlgn="base" latinLnBrk="0" hangingPunct="1">
                        <a:lnSpc>
                          <a:spcPct val="100000"/>
                        </a:lnSpc>
                        <a:spcBef>
                          <a:spcPts val="0"/>
                        </a:spcBef>
                        <a:spcAft>
                          <a:spcPts val="0"/>
                        </a:spcAft>
                        <a:buClrTx/>
                        <a:buSzTx/>
                        <a:buFont typeface="+mj-lt"/>
                        <a:buAutoNum type="arabicPeriod"/>
                        <a:tabLst/>
                        <a:defRPr/>
                      </a:pPr>
                      <a:r>
                        <a:rPr lang="en-GB" sz="1100" b="0" i="0" dirty="0">
                          <a:solidFill>
                            <a:srgbClr val="000000"/>
                          </a:solidFill>
                          <a:effectLst/>
                          <a:latin typeface="+mn-lt"/>
                        </a:rPr>
                        <a:t>TS Plant defences</a:t>
                      </a:r>
                    </a:p>
                  </a:txBody>
                  <a:tcPr/>
                </a:tc>
                <a:tc>
                  <a:txBody>
                    <a:bodyPr/>
                    <a:lstStyle/>
                    <a:p>
                      <a:pPr algn="l" rtl="0" fontAlgn="base"/>
                      <a:r>
                        <a:rPr lang="en-GB" sz="1000" b="1" i="0" u="none" strike="noStrike">
                          <a:solidFill>
                            <a:srgbClr val="000000"/>
                          </a:solidFill>
                          <a:effectLst/>
                          <a:latin typeface="Calibri" panose="020F0502020204030204" pitchFamily="34" charset="0"/>
                        </a:rPr>
                        <a:t>Expected from KS2:</a:t>
                      </a:r>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Describe the importance for humans of exercise, eating the right amounts of different types of food, and hygiene​</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The effects of recreational drugs (including substance misuse) on behaviour, health and life processes​</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1" i="0">
                          <a:solidFill>
                            <a:srgbClr val="000000"/>
                          </a:solidFill>
                          <a:effectLst/>
                          <a:latin typeface="Calibri" panose="020F0502020204030204" pitchFamily="34" charset="0"/>
                        </a:rPr>
                        <a:t>KS3</a:t>
                      </a:r>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Cell Biology – Y7​</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Photosynthesis – Y9​</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100" b="0" i="0">
                          <a:solidFill>
                            <a:srgbClr val="000000"/>
                          </a:solidFill>
                          <a:effectLst/>
                          <a:latin typeface="Calibri" panose="020F0502020204030204" pitchFamily="34" charset="0"/>
                        </a:rPr>
                        <a:t>​</a:t>
                      </a:r>
                      <a:endParaRPr lang="en-GB" b="0" i="0">
                        <a:solidFill>
                          <a:srgbClr val="000000"/>
                        </a:solidFill>
                        <a:effectLst/>
                      </a:endParaRPr>
                    </a:p>
                  </a:txBody>
                  <a:tcPr/>
                </a:tc>
                <a:tc>
                  <a:txBody>
                    <a:bodyPr/>
                    <a:lstStyle/>
                    <a:p>
                      <a:pPr algn="l" rtl="0" fontAlgn="base"/>
                      <a:r>
                        <a:rPr lang="en-GB" sz="1100" b="1" i="0">
                          <a:solidFill>
                            <a:srgbClr val="000000"/>
                          </a:solidFill>
                          <a:effectLst/>
                          <a:latin typeface="Calibri" panose="020F0502020204030204" pitchFamily="34" charset="0"/>
                        </a:rPr>
                        <a:t>Communicable</a:t>
                      </a:r>
                      <a:r>
                        <a:rPr lang="en-GB" sz="1100" b="0" i="0">
                          <a:solidFill>
                            <a:srgbClr val="000000"/>
                          </a:solidFill>
                          <a:effectLst/>
                          <a:latin typeface="Calibri" panose="020F0502020204030204" pitchFamily="34" charset="0"/>
                        </a:rPr>
                        <a:t> – a disease that can be spread from person to person, caused by pathogens​</a:t>
                      </a:r>
                      <a:endParaRPr lang="en-GB" b="0" i="0">
                        <a:solidFill>
                          <a:srgbClr val="000000"/>
                        </a:solidFill>
                        <a:effectLst/>
                      </a:endParaRPr>
                    </a:p>
                    <a:p>
                      <a:pPr algn="l" rtl="0" fontAlgn="base"/>
                      <a:r>
                        <a:rPr lang="en-GB" sz="11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100" b="1" i="0">
                          <a:solidFill>
                            <a:srgbClr val="000000"/>
                          </a:solidFill>
                          <a:effectLst/>
                          <a:latin typeface="Calibri" panose="020F0502020204030204" pitchFamily="34" charset="0"/>
                        </a:rPr>
                        <a:t>Pathogen</a:t>
                      </a:r>
                      <a:r>
                        <a:rPr lang="en-GB" sz="1100" b="0" i="0">
                          <a:solidFill>
                            <a:srgbClr val="000000"/>
                          </a:solidFill>
                          <a:effectLst/>
                          <a:latin typeface="Calibri" panose="020F0502020204030204" pitchFamily="34" charset="0"/>
                        </a:rPr>
                        <a:t> – a microorganism that causes disease​</a:t>
                      </a:r>
                      <a:endParaRPr lang="en-GB" b="0" i="0">
                        <a:solidFill>
                          <a:srgbClr val="000000"/>
                        </a:solidFill>
                        <a:effectLst/>
                      </a:endParaRPr>
                    </a:p>
                    <a:p>
                      <a:pPr algn="l" rtl="0" fontAlgn="base"/>
                      <a:r>
                        <a:rPr lang="en-GB" sz="11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100" b="1" i="0">
                          <a:solidFill>
                            <a:srgbClr val="000000"/>
                          </a:solidFill>
                          <a:effectLst/>
                          <a:latin typeface="Calibri" panose="020F0502020204030204" pitchFamily="34" charset="0"/>
                        </a:rPr>
                        <a:t>Antibiotic</a:t>
                      </a:r>
                      <a:r>
                        <a:rPr lang="en-GB" sz="1100" b="0" i="0">
                          <a:solidFill>
                            <a:srgbClr val="000000"/>
                          </a:solidFill>
                          <a:effectLst/>
                          <a:latin typeface="Calibri" panose="020F0502020204030204" pitchFamily="34" charset="0"/>
                        </a:rPr>
                        <a:t> – a drug used to kill bacteria ​</a:t>
                      </a:r>
                      <a:endParaRPr lang="en-GB" b="0" i="0">
                        <a:solidFill>
                          <a:srgbClr val="000000"/>
                        </a:solidFill>
                        <a:effectLst/>
                      </a:endParaRPr>
                    </a:p>
                    <a:p>
                      <a:pPr algn="l" rtl="0" fontAlgn="base"/>
                      <a:r>
                        <a:rPr lang="en-GB" sz="11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100" b="1" i="0">
                          <a:solidFill>
                            <a:srgbClr val="000000"/>
                          </a:solidFill>
                          <a:effectLst/>
                          <a:latin typeface="Calibri" panose="020F0502020204030204" pitchFamily="34" charset="0"/>
                        </a:rPr>
                        <a:t>Double blind </a:t>
                      </a:r>
                      <a:r>
                        <a:rPr lang="en-GB" sz="1100" b="0" i="0">
                          <a:solidFill>
                            <a:srgbClr val="000000"/>
                          </a:solidFill>
                          <a:effectLst/>
                          <a:latin typeface="Calibri" panose="020F0502020204030204" pitchFamily="34" charset="0"/>
                        </a:rPr>
                        <a:t>– a drug trial where both the patient and the doctor don’t know if they are getting the placebo or the real drug​</a:t>
                      </a:r>
                      <a:endParaRPr lang="en-GB" b="0" i="0">
                        <a:solidFill>
                          <a:srgbClr val="000000"/>
                        </a:solidFill>
                        <a:effectLst/>
                      </a:endParaRPr>
                    </a:p>
                    <a:p>
                      <a:pPr algn="l" rtl="0" fontAlgn="base"/>
                      <a:r>
                        <a:rPr lang="en-GB" sz="11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100" b="1" i="0">
                          <a:solidFill>
                            <a:srgbClr val="000000"/>
                          </a:solidFill>
                          <a:effectLst/>
                          <a:latin typeface="Calibri" panose="020F0502020204030204" pitchFamily="34" charset="0"/>
                        </a:rPr>
                        <a:t>Placebo</a:t>
                      </a:r>
                      <a:r>
                        <a:rPr lang="en-GB" sz="1100" b="0" i="0">
                          <a:solidFill>
                            <a:srgbClr val="000000"/>
                          </a:solidFill>
                          <a:effectLst/>
                          <a:latin typeface="Calibri" panose="020F0502020204030204" pitchFamily="34" charset="0"/>
                        </a:rPr>
                        <a:t> – An identical drug to the real one but has no effect. ​</a:t>
                      </a:r>
                      <a:endParaRPr lang="en-GB" b="0" i="0">
                        <a:solidFill>
                          <a:srgbClr val="000000"/>
                        </a:solidFill>
                        <a:effectLst/>
                      </a:endParaRPr>
                    </a:p>
                    <a:p>
                      <a:pPr algn="l" rtl="0" fontAlgn="base"/>
                      <a:r>
                        <a:rPr lang="en-GB" sz="11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100" b="1" i="0">
                          <a:solidFill>
                            <a:srgbClr val="000000"/>
                          </a:solidFill>
                          <a:effectLst/>
                          <a:latin typeface="Calibri" panose="020F0502020204030204" pitchFamily="34" charset="0"/>
                        </a:rPr>
                        <a:t>Monoclonal antibody </a:t>
                      </a:r>
                      <a:r>
                        <a:rPr lang="en-GB" sz="1100" b="0" i="0">
                          <a:solidFill>
                            <a:srgbClr val="000000"/>
                          </a:solidFill>
                          <a:effectLst/>
                          <a:latin typeface="Calibri" panose="020F0502020204030204" pitchFamily="34" charset="0"/>
                        </a:rPr>
                        <a:t>– an antibody produced by a clone of a single cell.​</a:t>
                      </a:r>
                      <a:endParaRPr lang="en-GB" b="0" i="0">
                        <a:solidFill>
                          <a:srgbClr val="000000"/>
                        </a:solidFill>
                        <a:effectLst/>
                      </a:endParaRPr>
                    </a:p>
                    <a:p>
                      <a:pPr algn="l" rtl="0" fontAlgn="base"/>
                      <a:r>
                        <a:rPr lang="en-GB" sz="1100" b="0" i="0">
                          <a:solidFill>
                            <a:srgbClr val="000000"/>
                          </a:solidFill>
                          <a:effectLst/>
                          <a:latin typeface="Calibri" panose="020F0502020204030204" pitchFamily="34" charset="0"/>
                        </a:rPr>
                        <a:t>​</a:t>
                      </a:r>
                      <a:endParaRPr lang="en-GB" b="0" i="0">
                        <a:solidFill>
                          <a:srgbClr val="000000"/>
                        </a:solidFill>
                        <a:effectLst/>
                      </a:endParaRPr>
                    </a:p>
                  </a:txBody>
                  <a:tcPr/>
                </a:tc>
                <a:tc>
                  <a:txBody>
                    <a:bodyPr/>
                    <a:lstStyle/>
                    <a:p>
                      <a:pPr algn="l" rtl="0" fontAlgn="base"/>
                      <a:r>
                        <a:rPr lang="en-GB" sz="900" b="0" i="0" dirty="0">
                          <a:solidFill>
                            <a:srgbClr val="000000"/>
                          </a:solidFill>
                          <a:effectLst/>
                          <a:latin typeface="Calibri" panose="020F0502020204030204" pitchFamily="34" charset="0"/>
                        </a:rPr>
                        <a:t>Explain what a pathogen is and how pathogens are spread (</a:t>
                      </a:r>
                      <a:r>
                        <a:rPr lang="en-GB" sz="900" b="0" i="0" dirty="0" err="1">
                          <a:solidFill>
                            <a:srgbClr val="000000"/>
                          </a:solidFill>
                          <a:effectLst/>
                          <a:latin typeface="Calibri" panose="020F0502020204030204" pitchFamily="34" charset="0"/>
                        </a:rPr>
                        <a:t>inc</a:t>
                      </a:r>
                      <a:r>
                        <a:rPr lang="en-GB" sz="900" b="0" i="0" dirty="0">
                          <a:solidFill>
                            <a:srgbClr val="000000"/>
                          </a:solidFill>
                          <a:effectLst/>
                          <a:latin typeface="Calibri" panose="020F0502020204030204" pitchFamily="34" charset="0"/>
                        </a:rPr>
                        <a:t> how viruses, bacteria, protists and fungi are spread in animals and plants)​</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Explain how pathogenic bacteria and viruses cause damage in the body​</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Explain how the spread of diseases can be reduced or prevented​</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Describe measles, HIV and tobacco mosaic virus as examples of viral pathogens ​</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Describe salmonella food poisoning and gonorrhoea as examples of bacterial pathogens ​</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Describe the signs, transmission and treatment of rose black spot infection in plants as an example of fungal pathogens​</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Describe the symptoms, transmission and control of malaria, including knowledge of the mosquito vector as an example of a protists pathogen​</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Describe defences that stop pathogens entering the human body (</a:t>
                      </a:r>
                      <a:r>
                        <a:rPr lang="en-GB" sz="900" b="0" i="0" dirty="0" err="1">
                          <a:solidFill>
                            <a:srgbClr val="000000"/>
                          </a:solidFill>
                          <a:effectLst/>
                          <a:latin typeface="Calibri" panose="020F0502020204030204" pitchFamily="34" charset="0"/>
                        </a:rPr>
                        <a:t>inc</a:t>
                      </a:r>
                      <a:r>
                        <a:rPr lang="en-GB" sz="900" b="0" i="0" dirty="0">
                          <a:solidFill>
                            <a:srgbClr val="000000"/>
                          </a:solidFill>
                          <a:effectLst/>
                          <a:latin typeface="Calibri" panose="020F0502020204030204" pitchFamily="34" charset="0"/>
                        </a:rPr>
                        <a:t> skin, nose, trachea &amp; windpipe, stomach)​</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Recall the role of the immune system​</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Describe how white blood cells destroy pathogens​</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Describe how vaccination works, including at the population level​</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Explain how antibiotics and painkillers are used to treat diseases, including their limitations​</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Describe how sources for drugs have changed over time and give some examples​</a:t>
                      </a:r>
                      <a:endParaRPr lang="en-GB" b="0" i="0" dirty="0">
                        <a:solidFill>
                          <a:srgbClr val="000000"/>
                        </a:solidFill>
                        <a:effectLst/>
                      </a:endParaRPr>
                    </a:p>
                    <a:p>
                      <a:pPr algn="l" rtl="0" fontAlgn="base"/>
                      <a:r>
                        <a:rPr lang="en-GB" sz="900" b="0" i="0" dirty="0">
                          <a:solidFill>
                            <a:srgbClr val="000000"/>
                          </a:solidFill>
                          <a:effectLst/>
                          <a:latin typeface="Calibri" panose="020F0502020204030204" pitchFamily="34" charset="0"/>
                        </a:rPr>
                        <a:t>Describe how new drugs are tested, including pre-clinical testing and clinical trials (</a:t>
                      </a:r>
                      <a:r>
                        <a:rPr lang="en-GB" sz="900" b="0" i="0" dirty="0" err="1">
                          <a:solidFill>
                            <a:srgbClr val="000000"/>
                          </a:solidFill>
                          <a:effectLst/>
                          <a:latin typeface="Calibri" panose="020F0502020204030204" pitchFamily="34" charset="0"/>
                        </a:rPr>
                        <a:t>inc</a:t>
                      </a:r>
                      <a:r>
                        <a:rPr lang="en-GB" sz="900" b="0" i="0" dirty="0">
                          <a:solidFill>
                            <a:srgbClr val="000000"/>
                          </a:solidFill>
                          <a:effectLst/>
                          <a:latin typeface="Calibri" panose="020F0502020204030204" pitchFamily="34" charset="0"/>
                        </a:rPr>
                        <a:t> double blind trials and placebos)​</a:t>
                      </a:r>
                      <a:endParaRPr lang="en-GB" b="0" i="0" dirty="0">
                        <a:solidFill>
                          <a:srgbClr val="000000"/>
                        </a:solidFill>
                        <a:effectLst/>
                      </a:endParaRPr>
                    </a:p>
                    <a:p>
                      <a:pPr algn="l" rtl="0" fontAlgn="base"/>
                      <a:r>
                        <a:rPr lang="en-GB" sz="900" b="1" i="1" dirty="0">
                          <a:solidFill>
                            <a:srgbClr val="000000"/>
                          </a:solidFill>
                          <a:effectLst/>
                          <a:latin typeface="Calibri" panose="020F0502020204030204" pitchFamily="34" charset="0"/>
                        </a:rPr>
                        <a:t>Bio &amp; HT ONLY: Describe what monoclonal antibodies are and why they are useful</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900" b="1" i="1" dirty="0">
                          <a:solidFill>
                            <a:srgbClr val="000000"/>
                          </a:solidFill>
                          <a:effectLst/>
                          <a:latin typeface="Calibri" panose="020F0502020204030204" pitchFamily="34" charset="0"/>
                        </a:rPr>
                        <a:t>Bio &amp; HT ONLY: Describe how monoclonal antibodies are produced</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900" b="1" i="1" dirty="0">
                          <a:solidFill>
                            <a:srgbClr val="000000"/>
                          </a:solidFill>
                          <a:effectLst/>
                          <a:latin typeface="Calibri" panose="020F0502020204030204" pitchFamily="34" charset="0"/>
                        </a:rPr>
                        <a:t>Bio &amp; HT ONLY: Explain how monoclonal antibodies are used for diagnosis, research, chemical testing and disease treatments</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900" b="1" i="1" dirty="0">
                          <a:solidFill>
                            <a:srgbClr val="000000"/>
                          </a:solidFill>
                          <a:effectLst/>
                          <a:latin typeface="Calibri" panose="020F0502020204030204" pitchFamily="34" charset="0"/>
                        </a:rPr>
                        <a:t>Bio &amp; HT ONLY: Evaluate the advantages and disadvantages of monoclonal antibodies (</a:t>
                      </a:r>
                      <a:r>
                        <a:rPr lang="en-GB" sz="900" b="1" i="1" dirty="0" err="1">
                          <a:solidFill>
                            <a:srgbClr val="000000"/>
                          </a:solidFill>
                          <a:effectLst/>
                          <a:latin typeface="Calibri" panose="020F0502020204030204" pitchFamily="34" charset="0"/>
                        </a:rPr>
                        <a:t>inc</a:t>
                      </a:r>
                      <a:r>
                        <a:rPr lang="en-GB" sz="900" b="1" i="1" dirty="0">
                          <a:solidFill>
                            <a:srgbClr val="000000"/>
                          </a:solidFill>
                          <a:effectLst/>
                          <a:latin typeface="Calibri" panose="020F0502020204030204" pitchFamily="34" charset="0"/>
                        </a:rPr>
                        <a:t> side effects)</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900" b="1" i="1" dirty="0">
                          <a:solidFill>
                            <a:srgbClr val="000000"/>
                          </a:solidFill>
                          <a:effectLst/>
                          <a:latin typeface="Calibri" panose="020F0502020204030204" pitchFamily="34" charset="0"/>
                        </a:rPr>
                        <a:t>Bio &amp; HT ONLY: Describe some observable signs of plant disease, and how plant diseases can be identified</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900" b="0" i="1" dirty="0">
                          <a:solidFill>
                            <a:srgbClr val="000000"/>
                          </a:solidFill>
                          <a:effectLst/>
                          <a:latin typeface="Calibri" panose="020F0502020204030204" pitchFamily="34" charset="0"/>
                        </a:rPr>
                        <a:t>Bio ONLY: Give examples of plant pathogens</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900" b="0" i="1" dirty="0">
                          <a:solidFill>
                            <a:srgbClr val="000000"/>
                          </a:solidFill>
                          <a:effectLst/>
                          <a:latin typeface="Calibri" panose="020F0502020204030204" pitchFamily="34" charset="0"/>
                        </a:rPr>
                        <a:t>Bio ONLY: Give examples of plant ion deficiencies and their effects</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900" b="0" i="1" dirty="0">
                          <a:solidFill>
                            <a:srgbClr val="000000"/>
                          </a:solidFill>
                          <a:effectLst/>
                          <a:latin typeface="Calibri" panose="020F0502020204030204" pitchFamily="34" charset="0"/>
                        </a:rPr>
                        <a:t>Bio ONLY: Describe physical, chemical and mechanical defence responses of plants</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900" b="0" i="1" dirty="0">
                          <a:solidFill>
                            <a:srgbClr val="000000"/>
                          </a:solidFill>
                          <a:effectLst/>
                          <a:latin typeface="Calibri" panose="020F0502020204030204" pitchFamily="34" charset="0"/>
                        </a:rPr>
                        <a:t>Required practical 2: investigate the effect of antiseptics or antibiotics on bacterial growth using agar plates and measuring zones of inhibition</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900" b="0" i="1" dirty="0">
                          <a:solidFill>
                            <a:srgbClr val="000000"/>
                          </a:solidFill>
                          <a:effectLst/>
                          <a:latin typeface="Calibri" panose="020F0502020204030204" pitchFamily="34" charset="0"/>
                        </a:rPr>
                        <a:t>Bio ONLY: Describe how bacteria reproduce and the conditions required</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900" b="0" i="1" dirty="0">
                          <a:solidFill>
                            <a:srgbClr val="000000"/>
                          </a:solidFill>
                          <a:effectLst/>
                          <a:latin typeface="Calibri" panose="020F0502020204030204" pitchFamily="34" charset="0"/>
                        </a:rPr>
                        <a:t>Bio ONLY: Describe how to prepare an uncontaminated culture</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900" b="0" i="1" dirty="0">
                          <a:solidFill>
                            <a:srgbClr val="000000"/>
                          </a:solidFill>
                          <a:effectLst/>
                          <a:latin typeface="Calibri" panose="020F0502020204030204" pitchFamily="34" charset="0"/>
                        </a:rPr>
                        <a:t>Bio ONLY: Calculate cross-sectional areas of colonies or clear areas around colonies using πr²</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900" b="0" i="1" dirty="0">
                          <a:solidFill>
                            <a:srgbClr val="000000"/>
                          </a:solidFill>
                          <a:effectLst/>
                          <a:latin typeface="Calibri" panose="020F0502020204030204" pitchFamily="34" charset="0"/>
                        </a:rPr>
                        <a:t>Bio ONLY: Calculate the number of bacteria in a population after a certain time if given the mean division time</a:t>
                      </a:r>
                      <a:r>
                        <a:rPr lang="en-GB" sz="900" b="0" i="0" dirty="0">
                          <a:solidFill>
                            <a:srgbClr val="000000"/>
                          </a:solidFill>
                          <a:effectLst/>
                          <a:latin typeface="Calibri" panose="020F0502020204030204" pitchFamily="34" charset="0"/>
                        </a:rPr>
                        <a:t>​</a:t>
                      </a:r>
                      <a:endParaRPr lang="en-GB" b="0" i="0" dirty="0">
                        <a:solidFill>
                          <a:srgbClr val="000000"/>
                        </a:solidFill>
                        <a:effectLst/>
                      </a:endParaRPr>
                    </a:p>
                  </a:txBody>
                  <a:tcPr/>
                </a:tc>
                <a:extLst>
                  <a:ext uri="{0D108BD9-81ED-4DB2-BD59-A6C34878D82A}">
                    <a16:rowId xmlns:a16="http://schemas.microsoft.com/office/drawing/2014/main" val="3752173402"/>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75709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3189316061"/>
              </p:ext>
            </p:extLst>
          </p:nvPr>
        </p:nvGraphicFramePr>
        <p:xfrm>
          <a:off x="121055" y="896135"/>
          <a:ext cx="12562444" cy="8688649"/>
        </p:xfrm>
        <a:graphic>
          <a:graphicData uri="http://schemas.openxmlformats.org/drawingml/2006/table">
            <a:tbl>
              <a:tblPr firstRow="1" bandRow="1">
                <a:tableStyleId>{BDBED569-4797-4DF1-A0F4-6AAB3CD982D8}</a:tableStyleId>
              </a:tblPr>
              <a:tblGrid>
                <a:gridCol w="682057">
                  <a:extLst>
                    <a:ext uri="{9D8B030D-6E8A-4147-A177-3AD203B41FA5}">
                      <a16:colId xmlns:a16="http://schemas.microsoft.com/office/drawing/2014/main" val="1234613420"/>
                    </a:ext>
                  </a:extLst>
                </a:gridCol>
                <a:gridCol w="3037618">
                  <a:extLst>
                    <a:ext uri="{9D8B030D-6E8A-4147-A177-3AD203B41FA5}">
                      <a16:colId xmlns:a16="http://schemas.microsoft.com/office/drawing/2014/main" val="252381314"/>
                    </a:ext>
                  </a:extLst>
                </a:gridCol>
                <a:gridCol w="3065744">
                  <a:extLst>
                    <a:ext uri="{9D8B030D-6E8A-4147-A177-3AD203B41FA5}">
                      <a16:colId xmlns:a16="http://schemas.microsoft.com/office/drawing/2014/main" val="3243530804"/>
                    </a:ext>
                  </a:extLst>
                </a:gridCol>
                <a:gridCol w="2953240">
                  <a:extLst>
                    <a:ext uri="{9D8B030D-6E8A-4147-A177-3AD203B41FA5}">
                      <a16:colId xmlns:a16="http://schemas.microsoft.com/office/drawing/2014/main" val="2834096157"/>
                    </a:ext>
                  </a:extLst>
                </a:gridCol>
                <a:gridCol w="2823785">
                  <a:extLst>
                    <a:ext uri="{9D8B030D-6E8A-4147-A177-3AD203B41FA5}">
                      <a16:colId xmlns:a16="http://schemas.microsoft.com/office/drawing/2014/main" val="3312309300"/>
                    </a:ext>
                  </a:extLst>
                </a:gridCol>
              </a:tblGrid>
              <a:tr h="224198">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8292409">
                <a:tc>
                  <a:txBody>
                    <a:bodyPr/>
                    <a:lstStyle/>
                    <a:p>
                      <a:pPr algn="ctr"/>
                      <a:r>
                        <a:rPr lang="en-GB" sz="3600" b="1"/>
                        <a:t>10</a:t>
                      </a:r>
                    </a:p>
                  </a:txBody>
                  <a:tcPr anchor="ctr"/>
                </a:tc>
                <a:tc>
                  <a:txBody>
                    <a:bodyPr/>
                    <a:lstStyle/>
                    <a:p>
                      <a:pPr algn="l" rtl="0" fontAlgn="base"/>
                      <a:r>
                        <a:rPr lang="en-GB" sz="1000" b="1" i="0" u="none" strike="noStrike" dirty="0">
                          <a:solidFill>
                            <a:srgbClr val="000000"/>
                          </a:solidFill>
                          <a:effectLst/>
                          <a:latin typeface="Calibri" panose="020F0502020204030204" pitchFamily="34" charset="0"/>
                        </a:rPr>
                        <a:t>P3 Particle model of matter</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buFont typeface="+mj-lt"/>
                        <a:buAutoNum type="arabicPeriod"/>
                      </a:pPr>
                      <a:r>
                        <a:rPr lang="en-GB" sz="1000" b="0" i="0" u="none" strike="noStrike" dirty="0">
                          <a:solidFill>
                            <a:srgbClr val="000000"/>
                          </a:solidFill>
                          <a:effectLst/>
                          <a:latin typeface="Calibri" panose="020F0502020204030204" pitchFamily="34" charset="0"/>
                        </a:rPr>
                        <a:t>Density</a:t>
                      </a:r>
                      <a:r>
                        <a:rPr lang="en-GB" sz="1000"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buFont typeface="+mj-lt"/>
                        <a:buAutoNum type="arabicPeriod"/>
                      </a:pPr>
                      <a:r>
                        <a:rPr lang="en-GB" sz="1000" b="0" i="0" u="none" strike="noStrike" dirty="0">
                          <a:solidFill>
                            <a:srgbClr val="000000"/>
                          </a:solidFill>
                          <a:effectLst/>
                          <a:latin typeface="Calibri" panose="020F0502020204030204" pitchFamily="34" charset="0"/>
                        </a:rPr>
                        <a:t>States of matter</a:t>
                      </a:r>
                      <a:r>
                        <a:rPr lang="en-GB" sz="1000"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buFont typeface="+mj-lt"/>
                        <a:buAutoNum type="arabicPeriod"/>
                      </a:pPr>
                      <a:r>
                        <a:rPr lang="en-GB" sz="1000" b="0" i="0" u="none" strike="noStrike" dirty="0">
                          <a:solidFill>
                            <a:srgbClr val="000000"/>
                          </a:solidFill>
                          <a:effectLst/>
                          <a:latin typeface="Calibri" panose="020F0502020204030204" pitchFamily="34" charset="0"/>
                        </a:rPr>
                        <a:t>Internal energy </a:t>
                      </a:r>
                    </a:p>
                    <a:p>
                      <a:pPr algn="l" rtl="0" fontAlgn="base">
                        <a:buFont typeface="+mj-lt"/>
                        <a:buAutoNum type="arabicPeriod"/>
                      </a:pPr>
                      <a:r>
                        <a:rPr lang="en-GB" sz="1000" b="0" i="0" u="none" strike="noStrike" dirty="0">
                          <a:solidFill>
                            <a:srgbClr val="000000"/>
                          </a:solidFill>
                          <a:effectLst/>
                          <a:latin typeface="Calibri" panose="020F0502020204030204" pitchFamily="34" charset="0"/>
                        </a:rPr>
                        <a:t> Latent heat</a:t>
                      </a:r>
                      <a:r>
                        <a:rPr lang="en-GB" sz="1000"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buFont typeface="+mj-lt"/>
                        <a:buAutoNum type="arabicPeriod"/>
                      </a:pPr>
                      <a:r>
                        <a:rPr lang="en-GB" sz="1000" b="0" i="0" u="none" strike="noStrike" dirty="0">
                          <a:solidFill>
                            <a:srgbClr val="000000"/>
                          </a:solidFill>
                          <a:effectLst/>
                          <a:latin typeface="Calibri" panose="020F0502020204030204" pitchFamily="34" charset="0"/>
                        </a:rPr>
                        <a:t>Gas pressure and temperature </a:t>
                      </a:r>
                      <a:r>
                        <a:rPr lang="en-GB" sz="1000"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buFont typeface="+mj-lt"/>
                        <a:buAutoNum type="arabicPeriod"/>
                      </a:pPr>
                      <a:r>
                        <a:rPr lang="en-GB" sz="1000" b="0" i="0" u="none" strike="noStrike" dirty="0">
                          <a:solidFill>
                            <a:srgbClr val="000000"/>
                          </a:solidFill>
                          <a:effectLst/>
                          <a:latin typeface="Calibri" panose="020F0502020204030204" pitchFamily="34" charset="0"/>
                        </a:rPr>
                        <a:t>TS Gas pressure and volume</a:t>
                      </a:r>
                      <a:r>
                        <a:rPr lang="en-GB" sz="1000"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r>
                        <a:rPr lang="en-GB" sz="1000" b="0" i="0" dirty="0">
                          <a:solidFill>
                            <a:srgbClr val="000000"/>
                          </a:solidFill>
                          <a:effectLst/>
                          <a:latin typeface="Calibri" panose="020F0502020204030204" pitchFamily="34" charset="0"/>
                        </a:rPr>
                        <a:t>​</a:t>
                      </a:r>
                      <a:endParaRPr lang="en-GB" b="0" i="0" dirty="0">
                        <a:solidFill>
                          <a:srgbClr val="000000"/>
                        </a:solidFill>
                        <a:effectLst/>
                      </a:endParaRPr>
                    </a:p>
                  </a:txBody>
                  <a:tcPr/>
                </a:tc>
                <a:tc>
                  <a:txBody>
                    <a:bodyPr/>
                    <a:lstStyle/>
                    <a:p>
                      <a:pPr algn="l" rtl="0" fontAlgn="base"/>
                      <a:r>
                        <a:rPr lang="en-GB" sz="1000" b="1" i="0" u="none" strike="noStrike">
                          <a:solidFill>
                            <a:srgbClr val="000000"/>
                          </a:solidFill>
                          <a:effectLst/>
                          <a:latin typeface="Calibri" panose="020F0502020204030204" pitchFamily="34" charset="0"/>
                        </a:rPr>
                        <a:t>Expected from KS2:</a:t>
                      </a:r>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Use knowledge of solids, liquids and gases to decide how mixtures might be separated, including through filtering, sieving and evaporating​</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Use knowledge of solids, liquids and gases to decide how mixtures might be separated, including through filtering, sieving and evaporating​</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1" i="0" u="none" strike="noStrike">
                          <a:solidFill>
                            <a:srgbClr val="000000"/>
                          </a:solidFill>
                          <a:effectLst/>
                          <a:latin typeface="Calibri" panose="020F0502020204030204" pitchFamily="34" charset="0"/>
                        </a:rPr>
                        <a:t>KS3:</a:t>
                      </a:r>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0" i="0" u="none" strike="noStrike">
                          <a:solidFill>
                            <a:srgbClr val="000000"/>
                          </a:solidFill>
                          <a:effectLst/>
                          <a:latin typeface="Calibri" panose="020F0502020204030204" pitchFamily="34" charset="0"/>
                        </a:rPr>
                        <a:t>Particle model – Y7</a:t>
                      </a:r>
                      <a:r>
                        <a:rPr lang="en-GB" sz="1000" b="0" i="0">
                          <a:solidFill>
                            <a:srgbClr val="000000"/>
                          </a:solidFill>
                          <a:effectLst/>
                          <a:latin typeface="Calibri" panose="020F0502020204030204" pitchFamily="34" charset="0"/>
                        </a:rPr>
                        <a:t>​</a:t>
                      </a:r>
                      <a:endParaRPr lang="en-GB" b="0" i="0">
                        <a:solidFill>
                          <a:srgbClr val="000000"/>
                        </a:solidFill>
                        <a:effectLst/>
                      </a:endParaRPr>
                    </a:p>
                  </a:txBody>
                  <a:tcPr/>
                </a:tc>
                <a:tc>
                  <a:txBody>
                    <a:bodyPr/>
                    <a:lstStyle/>
                    <a:p>
                      <a:pPr algn="l" rtl="0" fontAlgn="base"/>
                      <a:r>
                        <a:rPr lang="en-GB" sz="1000" b="1" i="0" u="none" strike="noStrike">
                          <a:solidFill>
                            <a:srgbClr val="000000"/>
                          </a:solidFill>
                          <a:effectLst/>
                          <a:latin typeface="Calibri" panose="020F0502020204030204" pitchFamily="34" charset="0"/>
                        </a:rPr>
                        <a:t>Density</a:t>
                      </a:r>
                      <a:r>
                        <a:rPr lang="en-GB" sz="1000" b="0" i="0" u="none" strike="noStrike">
                          <a:solidFill>
                            <a:srgbClr val="000000"/>
                          </a:solidFill>
                          <a:effectLst/>
                          <a:latin typeface="Calibri" panose="020F0502020204030204" pitchFamily="34" charset="0"/>
                        </a:rPr>
                        <a:t> – the mass per unit volume </a:t>
                      </a:r>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1" i="0" u="none" strike="noStrike">
                          <a:solidFill>
                            <a:srgbClr val="000000"/>
                          </a:solidFill>
                          <a:effectLst/>
                          <a:latin typeface="Calibri" panose="020F0502020204030204" pitchFamily="34" charset="0"/>
                        </a:rPr>
                        <a:t>Internal energy </a:t>
                      </a:r>
                      <a:r>
                        <a:rPr lang="en-GB" sz="1000" b="0" i="0" u="none" strike="noStrike">
                          <a:solidFill>
                            <a:srgbClr val="000000"/>
                          </a:solidFill>
                          <a:effectLst/>
                          <a:latin typeface="Calibri" panose="020F0502020204030204" pitchFamily="34" charset="0"/>
                        </a:rPr>
                        <a:t>- </a:t>
                      </a:r>
                      <a:r>
                        <a:rPr lang="en-GB" sz="2500" b="0" i="0">
                          <a:solidFill>
                            <a:srgbClr val="000000"/>
                          </a:solidFill>
                          <a:effectLst/>
                          <a:latin typeface="Calibri" panose="020F0502020204030204" pitchFamily="34" charset="0"/>
                        </a:rPr>
                        <a:t> </a:t>
                      </a:r>
                      <a:r>
                        <a:rPr lang="en-GB" sz="1000" b="0" i="0">
                          <a:solidFill>
                            <a:srgbClr val="000000"/>
                          </a:solidFill>
                          <a:effectLst/>
                          <a:latin typeface="Calibri" panose="020F0502020204030204" pitchFamily="34" charset="0"/>
                        </a:rPr>
                        <a:t>the total amount of kinetic energy and chemical potential energy of all the particles in the system​</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1" i="0" u="none" strike="noStrike">
                          <a:solidFill>
                            <a:srgbClr val="000000"/>
                          </a:solidFill>
                          <a:effectLst/>
                          <a:latin typeface="Calibri" panose="020F0502020204030204" pitchFamily="34" charset="0"/>
                        </a:rPr>
                        <a:t>Specific latent heat of fusion- </a:t>
                      </a:r>
                      <a:r>
                        <a:rPr lang="en-GB" sz="1000" b="0" i="0">
                          <a:solidFill>
                            <a:srgbClr val="000000"/>
                          </a:solidFill>
                          <a:effectLst/>
                          <a:latin typeface="Calibri" panose="020F0502020204030204" pitchFamily="34" charset="0"/>
                        </a:rPr>
                        <a:t>the energy when we convert from a solid to a liquid, or from a liquid to a solid​</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1" i="0" u="none" strike="noStrike">
                          <a:solidFill>
                            <a:srgbClr val="000000"/>
                          </a:solidFill>
                          <a:effectLst/>
                          <a:latin typeface="Calibri" panose="020F0502020204030204" pitchFamily="34" charset="0"/>
                        </a:rPr>
                        <a:t>Specific latent heat of vaporisation </a:t>
                      </a:r>
                      <a:r>
                        <a:rPr lang="en-GB" sz="1000" b="0" i="0" u="none" strike="noStrike">
                          <a:solidFill>
                            <a:srgbClr val="000000"/>
                          </a:solidFill>
                          <a:effectLst/>
                          <a:latin typeface="Calibri" panose="020F0502020204030204" pitchFamily="34" charset="0"/>
                        </a:rPr>
                        <a:t>- </a:t>
                      </a:r>
                      <a:r>
                        <a:rPr lang="en-GB" sz="1000" b="0" i="0">
                          <a:solidFill>
                            <a:srgbClr val="000000"/>
                          </a:solidFill>
                          <a:effectLst/>
                          <a:latin typeface="Calibri" panose="020F0502020204030204" pitchFamily="34" charset="0"/>
                        </a:rPr>
                        <a:t>the energy when we convert from a gas to a liquid, or from a liquid to a gas.​</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a:t>
                      </a:r>
                      <a:endParaRPr lang="en-GB" b="0" i="0">
                        <a:solidFill>
                          <a:srgbClr val="000000"/>
                        </a:solidFill>
                        <a:effectLst/>
                      </a:endParaRPr>
                    </a:p>
                  </a:txBody>
                  <a:tcPr/>
                </a:tc>
                <a:tc>
                  <a:txBody>
                    <a:bodyPr/>
                    <a:lstStyle/>
                    <a:p>
                      <a:pPr algn="l" rtl="0" fontAlgn="base"/>
                      <a:r>
                        <a:rPr lang="en-GB" sz="1000" b="0" i="0" dirty="0">
                          <a:solidFill>
                            <a:srgbClr val="000000"/>
                          </a:solidFill>
                          <a:effectLst/>
                          <a:latin typeface="Calibri" panose="020F0502020204030204" pitchFamily="34" charset="0"/>
                        </a:rPr>
                        <a:t> Calculate the density of a material by recalling and applying the equation: [ ρ = m/V ]​</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Recognise/draw simple diagrams to model the difference between solids, liquids and gases​</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Use the particle model to explain the properties of different states of matter and differences in the density of materials​</a:t>
                      </a:r>
                      <a:endParaRPr lang="en-GB" b="0" i="0" dirty="0">
                        <a:solidFill>
                          <a:srgbClr val="000000"/>
                        </a:solidFill>
                        <a:effectLst/>
                      </a:endParaRPr>
                    </a:p>
                    <a:p>
                      <a:pPr algn="l" rtl="0" fontAlgn="base"/>
                      <a:r>
                        <a:rPr lang="en-GB" sz="1000" b="1" i="1" dirty="0">
                          <a:solidFill>
                            <a:srgbClr val="000000"/>
                          </a:solidFill>
                          <a:effectLst/>
                          <a:latin typeface="Calibri" panose="020F0502020204030204" pitchFamily="34" charset="0"/>
                        </a:rPr>
                        <a:t> Required practical 5: </a:t>
                      </a:r>
                      <a:r>
                        <a:rPr lang="en-GB" sz="1000" b="0" i="1" dirty="0">
                          <a:solidFill>
                            <a:srgbClr val="000000"/>
                          </a:solidFill>
                          <a:effectLst/>
                          <a:latin typeface="Calibri" panose="020F0502020204030204" pitchFamily="34" charset="0"/>
                        </a:rPr>
                        <a:t>use appropriate apparatus to make and record the measurements needed to determine the densities of regular and irregular solid objects and liquids</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Recall and describe the names of the processes by which substances change state​</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Use the particle model to explain why a change of state is reversible and affects the properties of a substance, but not its mass​</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State that the internal energy of a system is stored in the atoms and molecules that make up the system​</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Explain that internal energy is the total kinetic energy and potential energy of all the particles in a system ​</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Calculate the change in thermal energy by applying but not recalling the equation </a:t>
                      </a:r>
                      <a:r>
                        <a:rPr lang="en-GB" sz="1000" b="1" i="1" dirty="0">
                          <a:solidFill>
                            <a:srgbClr val="000000"/>
                          </a:solidFill>
                          <a:effectLst/>
                          <a:latin typeface="Calibri" panose="020F0502020204030204" pitchFamily="34" charset="0"/>
                        </a:rPr>
                        <a:t>[∆E =m c ∆</a:t>
                      </a:r>
                      <a:r>
                        <a:rPr lang="en-GB" sz="1000" b="1" i="0" dirty="0">
                          <a:solidFill>
                            <a:srgbClr val="000000"/>
                          </a:solidFill>
                          <a:effectLst/>
                          <a:latin typeface="Calibri" panose="020F0502020204030204" pitchFamily="34" charset="0"/>
                        </a:rPr>
                        <a:t>θ </a:t>
                      </a:r>
                      <a:r>
                        <a:rPr lang="en-GB" sz="1000" b="1" i="1" dirty="0">
                          <a:solidFill>
                            <a:srgbClr val="000000"/>
                          </a:solidFill>
                          <a:effectLst/>
                          <a:latin typeface="Calibri" panose="020F0502020204030204" pitchFamily="34" charset="0"/>
                        </a:rPr>
                        <a:t>]</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Calculate the specific latent heat of fusion/vaporisation by applying, but not recalling, the equation: </a:t>
                      </a:r>
                      <a:r>
                        <a:rPr lang="en-GB" sz="1000" b="1" i="1" dirty="0">
                          <a:solidFill>
                            <a:srgbClr val="000000"/>
                          </a:solidFill>
                          <a:effectLst/>
                          <a:latin typeface="Calibri" panose="020F0502020204030204" pitchFamily="34" charset="0"/>
                        </a:rPr>
                        <a:t>[ E = mL ]</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Interpret and draw heating and cooling graphs that include changes of state​</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Distinguish between specific heat capacity and specific latent heat​</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Explain why the molecules of a gas are in constant random motion and that the higher the temperature of a gas, the greater the particles’ average kinetic energy​</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Explain, with reference to the particle model, the effect of changing the temperature of a gas held at constant volume on its pressure​</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Calculate the change in the pressure of a gas or the volume of a gas (a fixed mass held at constant temperature) when either the pressure or volume is increased or decreased​</a:t>
                      </a:r>
                      <a:endParaRPr lang="en-GB" b="0" i="0" dirty="0">
                        <a:solidFill>
                          <a:srgbClr val="000000"/>
                        </a:solidFill>
                        <a:effectLst/>
                      </a:endParaRPr>
                    </a:p>
                    <a:p>
                      <a:pPr algn="l" rtl="0" fontAlgn="base"/>
                      <a:r>
                        <a:rPr lang="en-GB" sz="1000" b="0" i="1" dirty="0">
                          <a:solidFill>
                            <a:srgbClr val="000000"/>
                          </a:solidFill>
                          <a:effectLst/>
                          <a:latin typeface="Calibri" panose="020F0502020204030204" pitchFamily="34" charset="0"/>
                        </a:rPr>
                        <a:t> PHY ONLY: Explain, with reference to the particle model, how increasing the volume in which a gas is contained can lead to a decrease in pressure when the temperature is constant</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1000" b="0" i="1" dirty="0">
                          <a:solidFill>
                            <a:srgbClr val="000000"/>
                          </a:solidFill>
                          <a:effectLst/>
                          <a:latin typeface="Calibri" panose="020F0502020204030204" pitchFamily="34" charset="0"/>
                        </a:rPr>
                        <a:t> PHY ONLY: Calculate the pressure for a fixed mass of gas held at a constant temperature by applying, but not recalling, the equation: [ </a:t>
                      </a:r>
                      <a:r>
                        <a:rPr lang="en-GB" sz="1000" b="0" i="1" dirty="0" err="1">
                          <a:solidFill>
                            <a:srgbClr val="000000"/>
                          </a:solidFill>
                          <a:effectLst/>
                          <a:latin typeface="Calibri" panose="020F0502020204030204" pitchFamily="34" charset="0"/>
                        </a:rPr>
                        <a:t>pV</a:t>
                      </a:r>
                      <a:r>
                        <a:rPr lang="en-GB" sz="1000" b="0" i="1" dirty="0">
                          <a:solidFill>
                            <a:srgbClr val="000000"/>
                          </a:solidFill>
                          <a:effectLst/>
                          <a:latin typeface="Calibri" panose="020F0502020204030204" pitchFamily="34" charset="0"/>
                        </a:rPr>
                        <a:t> = constant ]</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1000" b="1" i="1" dirty="0">
                          <a:solidFill>
                            <a:srgbClr val="000000"/>
                          </a:solidFill>
                          <a:effectLst/>
                          <a:latin typeface="Calibri" panose="020F0502020204030204" pitchFamily="34" charset="0"/>
                        </a:rPr>
                        <a:t> PHY &amp; HT ONLY: Explain how work done on an enclosed gas can lead to an increase in the temperature of the gas, as in a bicycle pump</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txBody>
                  <a:tcPr/>
                </a:tc>
                <a:extLst>
                  <a:ext uri="{0D108BD9-81ED-4DB2-BD59-A6C34878D82A}">
                    <a16:rowId xmlns:a16="http://schemas.microsoft.com/office/drawing/2014/main" val="3752173402"/>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2012969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1764502352"/>
              </p:ext>
            </p:extLst>
          </p:nvPr>
        </p:nvGraphicFramePr>
        <p:xfrm>
          <a:off x="119580" y="1084593"/>
          <a:ext cx="12562443" cy="8564880"/>
        </p:xfrm>
        <a:graphic>
          <a:graphicData uri="http://schemas.openxmlformats.org/drawingml/2006/table">
            <a:tbl>
              <a:tblPr firstRow="1" bandRow="1">
                <a:tableStyleId>{BDBED569-4797-4DF1-A0F4-6AAB3CD982D8}</a:tableStyleId>
              </a:tblPr>
              <a:tblGrid>
                <a:gridCol w="682056">
                  <a:extLst>
                    <a:ext uri="{9D8B030D-6E8A-4147-A177-3AD203B41FA5}">
                      <a16:colId xmlns:a16="http://schemas.microsoft.com/office/drawing/2014/main" val="1234613420"/>
                    </a:ext>
                  </a:extLst>
                </a:gridCol>
                <a:gridCol w="3037618">
                  <a:extLst>
                    <a:ext uri="{9D8B030D-6E8A-4147-A177-3AD203B41FA5}">
                      <a16:colId xmlns:a16="http://schemas.microsoft.com/office/drawing/2014/main" val="252381314"/>
                    </a:ext>
                  </a:extLst>
                </a:gridCol>
                <a:gridCol w="3065744">
                  <a:extLst>
                    <a:ext uri="{9D8B030D-6E8A-4147-A177-3AD203B41FA5}">
                      <a16:colId xmlns:a16="http://schemas.microsoft.com/office/drawing/2014/main" val="3243530804"/>
                    </a:ext>
                  </a:extLst>
                </a:gridCol>
                <a:gridCol w="2663545">
                  <a:extLst>
                    <a:ext uri="{9D8B030D-6E8A-4147-A177-3AD203B41FA5}">
                      <a16:colId xmlns:a16="http://schemas.microsoft.com/office/drawing/2014/main" val="2834096157"/>
                    </a:ext>
                  </a:extLst>
                </a:gridCol>
                <a:gridCol w="3113480">
                  <a:extLst>
                    <a:ext uri="{9D8B030D-6E8A-4147-A177-3AD203B41FA5}">
                      <a16:colId xmlns:a16="http://schemas.microsoft.com/office/drawing/2014/main" val="3312309300"/>
                    </a:ext>
                  </a:extLst>
                </a:gridCol>
              </a:tblGrid>
              <a:tr h="393377">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8123230">
                <a:tc>
                  <a:txBody>
                    <a:bodyPr/>
                    <a:lstStyle/>
                    <a:p>
                      <a:pPr algn="ctr"/>
                      <a:r>
                        <a:rPr lang="en-GB" sz="3600" b="1" dirty="0"/>
                        <a:t>10</a:t>
                      </a:r>
                    </a:p>
                  </a:txBody>
                  <a:tcPr anchor="ctr"/>
                </a:tc>
                <a:tc>
                  <a:txBody>
                    <a:bodyPr/>
                    <a:lstStyle/>
                    <a:p>
                      <a:pPr algn="l" rtl="0" fontAlgn="base"/>
                      <a:r>
                        <a:rPr lang="en-GB" sz="1000" b="1" i="0" u="none" strike="noStrike" dirty="0">
                          <a:solidFill>
                            <a:srgbClr val="000000"/>
                          </a:solidFill>
                          <a:effectLst/>
                          <a:latin typeface="Calibri" panose="020F0502020204030204" pitchFamily="34" charset="0"/>
                        </a:rPr>
                        <a:t>P4 Atomic structure </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buFont typeface="+mj-lt"/>
                        <a:buAutoNum type="arabicPeriod"/>
                      </a:pPr>
                      <a:r>
                        <a:rPr lang="en-GB" sz="1000" b="0" i="0" u="none" strike="noStrike" dirty="0">
                          <a:solidFill>
                            <a:srgbClr val="000000"/>
                          </a:solidFill>
                          <a:effectLst/>
                          <a:latin typeface="Calibri" panose="020F0502020204030204" pitchFamily="34" charset="0"/>
                        </a:rPr>
                        <a:t>Developing structure of atom</a:t>
                      </a:r>
                    </a:p>
                    <a:p>
                      <a:pPr algn="l" rtl="0" fontAlgn="base">
                        <a:buFont typeface="+mj-lt"/>
                        <a:buAutoNum type="arabicPeriod"/>
                      </a:pPr>
                      <a:r>
                        <a:rPr lang="en-GB" sz="1000" b="0" i="0" u="none" strike="noStrike" dirty="0">
                          <a:solidFill>
                            <a:srgbClr val="000000"/>
                          </a:solidFill>
                          <a:effectLst/>
                          <a:latin typeface="Calibri" panose="020F0502020204030204" pitchFamily="34" charset="0"/>
                        </a:rPr>
                        <a:t>Atoms and radiation</a:t>
                      </a:r>
                      <a:r>
                        <a:rPr lang="en-GB" sz="1000" b="0" i="0" dirty="0">
                          <a:solidFill>
                            <a:srgbClr val="000000"/>
                          </a:solidFill>
                          <a:effectLst/>
                          <a:latin typeface="Calibri" panose="020F0502020204030204" pitchFamily="34" charset="0"/>
                        </a:rPr>
                        <a:t>​</a:t>
                      </a:r>
                    </a:p>
                    <a:p>
                      <a:pPr algn="l" rtl="0" fontAlgn="base">
                        <a:buFont typeface="+mj-lt"/>
                        <a:buAutoNum type="arabicPeriod"/>
                      </a:pPr>
                      <a:r>
                        <a:rPr lang="en-GB" sz="1000" b="0" i="0" dirty="0">
                          <a:solidFill>
                            <a:srgbClr val="000000"/>
                          </a:solidFill>
                          <a:effectLst/>
                          <a:latin typeface="Calibri" panose="020F0502020204030204" pitchFamily="34" charset="0"/>
                        </a:rPr>
                        <a:t>Irradiation and contamination</a:t>
                      </a:r>
                      <a:endParaRPr lang="en-GB" b="0" i="0" dirty="0">
                        <a:solidFill>
                          <a:srgbClr val="000000"/>
                        </a:solidFill>
                        <a:effectLst/>
                        <a:latin typeface="Arial" panose="020B0604020202020204" pitchFamily="34" charset="0"/>
                      </a:endParaRPr>
                    </a:p>
                    <a:p>
                      <a:pPr algn="l" rtl="0" fontAlgn="base">
                        <a:buFont typeface="+mj-lt"/>
                        <a:buAutoNum type="arabicPeriod"/>
                      </a:pPr>
                      <a:r>
                        <a:rPr lang="en-GB" sz="1000" b="0" i="0" u="none" strike="noStrike" dirty="0">
                          <a:solidFill>
                            <a:srgbClr val="000000"/>
                          </a:solidFill>
                          <a:effectLst/>
                          <a:latin typeface="Calibri" panose="020F0502020204030204" pitchFamily="34" charset="0"/>
                        </a:rPr>
                        <a:t>Changes in the nucleus</a:t>
                      </a:r>
                      <a:r>
                        <a:rPr lang="en-GB" sz="1000"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buFont typeface="+mj-lt"/>
                        <a:buAutoNum type="arabicPeriod"/>
                      </a:pPr>
                      <a:r>
                        <a:rPr lang="en-GB" sz="1000" b="0" i="0" u="none" strike="noStrike" dirty="0">
                          <a:solidFill>
                            <a:srgbClr val="000000"/>
                          </a:solidFill>
                          <a:effectLst/>
                          <a:latin typeface="Calibri" panose="020F0502020204030204" pitchFamily="34" charset="0"/>
                        </a:rPr>
                        <a:t>Activity and half life</a:t>
                      </a:r>
                      <a:r>
                        <a:rPr lang="en-GB" sz="1000" b="0" i="0" dirty="0">
                          <a:solidFill>
                            <a:srgbClr val="000000"/>
                          </a:solidFill>
                          <a:effectLst/>
                          <a:latin typeface="Calibri" panose="020F0502020204030204" pitchFamily="34" charset="0"/>
                        </a:rPr>
                        <a:t>​</a:t>
                      </a:r>
                    </a:p>
                    <a:p>
                      <a:pPr algn="l" rtl="0" fontAlgn="base">
                        <a:buFont typeface="+mj-lt"/>
                        <a:buAutoNum type="arabicPeriod"/>
                      </a:pPr>
                      <a:r>
                        <a:rPr lang="en-GB" sz="1000" b="0" i="0" dirty="0">
                          <a:solidFill>
                            <a:srgbClr val="000000"/>
                          </a:solidFill>
                          <a:effectLst/>
                          <a:latin typeface="Calibri" panose="020F0502020204030204" pitchFamily="34" charset="0"/>
                        </a:rPr>
                        <a:t>Background radiation and uses (T)</a:t>
                      </a:r>
                    </a:p>
                    <a:p>
                      <a:pPr algn="l" rtl="0" fontAlgn="base">
                        <a:buFont typeface="+mj-lt"/>
                        <a:buAutoNum type="arabicPeriod"/>
                      </a:pPr>
                      <a:r>
                        <a:rPr lang="en-GB" sz="1000" b="0" i="0" dirty="0">
                          <a:solidFill>
                            <a:srgbClr val="000000"/>
                          </a:solidFill>
                          <a:effectLst/>
                          <a:latin typeface="Calibri" panose="020F0502020204030204" pitchFamily="34" charset="0"/>
                        </a:rPr>
                        <a:t>Fission and fusion (T)</a:t>
                      </a:r>
                      <a:endParaRPr lang="en-GB" b="0" i="0" dirty="0">
                        <a:solidFill>
                          <a:srgbClr val="000000"/>
                        </a:solidFill>
                        <a:effectLst/>
                        <a:latin typeface="Arial" panose="020B0604020202020204" pitchFamily="34" charset="0"/>
                      </a:endParaRPr>
                    </a:p>
                  </a:txBody>
                  <a:tcPr/>
                </a:tc>
                <a:tc>
                  <a:txBody>
                    <a:bodyPr/>
                    <a:lstStyle/>
                    <a:p>
                      <a:pPr algn="l" rtl="0" fontAlgn="base"/>
                      <a:r>
                        <a:rPr lang="en-GB" sz="1000" b="1" i="0" u="none" strike="noStrike">
                          <a:solidFill>
                            <a:srgbClr val="000000"/>
                          </a:solidFill>
                          <a:effectLst/>
                          <a:latin typeface="Calibri" panose="020F0502020204030204" pitchFamily="34" charset="0"/>
                        </a:rPr>
                        <a:t>KS3: </a:t>
                      </a:r>
                      <a:r>
                        <a:rPr lang="en-GB" sz="1000" b="0" i="0" u="none" strike="noStrike">
                          <a:solidFill>
                            <a:srgbClr val="000000"/>
                          </a:solidFill>
                          <a:effectLst/>
                          <a:latin typeface="Calibri" panose="020F0502020204030204" pitchFamily="34" charset="0"/>
                        </a:rPr>
                        <a:t>Atomic structure – Y8, Y9</a:t>
                      </a:r>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0" i="0" u="none" strike="noStrike">
                          <a:solidFill>
                            <a:srgbClr val="000000"/>
                          </a:solidFill>
                          <a:effectLst/>
                          <a:latin typeface="Calibri" panose="020F0502020204030204" pitchFamily="34" charset="0"/>
                        </a:rPr>
                        <a:t>Graph skills </a:t>
                      </a:r>
                      <a:r>
                        <a:rPr lang="en-GB" sz="1000" b="0" i="0">
                          <a:solidFill>
                            <a:srgbClr val="000000"/>
                          </a:solidFill>
                          <a:effectLst/>
                          <a:latin typeface="Calibri" panose="020F0502020204030204" pitchFamily="34" charset="0"/>
                        </a:rPr>
                        <a:t>​</a:t>
                      </a:r>
                      <a:endParaRPr lang="en-GB" b="0" i="0">
                        <a:solidFill>
                          <a:srgbClr val="000000"/>
                        </a:solidFill>
                        <a:effectLst/>
                      </a:endParaRPr>
                    </a:p>
                  </a:txBody>
                  <a:tcPr/>
                </a:tc>
                <a:tc>
                  <a:txBody>
                    <a:bodyPr/>
                    <a:lstStyle/>
                    <a:p>
                      <a:pPr algn="l" rtl="0" fontAlgn="base"/>
                      <a:r>
                        <a:rPr lang="en-GB" sz="1000" b="1" i="0" u="none" strike="noStrike">
                          <a:solidFill>
                            <a:srgbClr val="000000"/>
                          </a:solidFill>
                          <a:effectLst/>
                          <a:latin typeface="Calibri" panose="020F0502020204030204" pitchFamily="34" charset="0"/>
                        </a:rPr>
                        <a:t>Isotope</a:t>
                      </a:r>
                      <a:r>
                        <a:rPr lang="en-GB" sz="1000" b="0" i="0" u="none" strike="noStrike">
                          <a:solidFill>
                            <a:srgbClr val="000000"/>
                          </a:solidFill>
                          <a:effectLst/>
                          <a:latin typeface="Calibri" panose="020F0502020204030204" pitchFamily="34" charset="0"/>
                        </a:rPr>
                        <a:t> - </a:t>
                      </a:r>
                      <a:r>
                        <a:rPr lang="en-GB" sz="1000" b="0" i="0">
                          <a:solidFill>
                            <a:srgbClr val="000000"/>
                          </a:solidFill>
                          <a:effectLst/>
                          <a:latin typeface="Calibri" panose="020F0502020204030204" pitchFamily="34" charset="0"/>
                        </a:rPr>
                        <a:t>forms of an element that have the same number of protons but different numbers of neutrons.​</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1" i="0" u="none" strike="noStrike">
                          <a:solidFill>
                            <a:srgbClr val="000000"/>
                          </a:solidFill>
                          <a:effectLst/>
                          <a:latin typeface="Calibri" panose="020F0502020204030204" pitchFamily="34" charset="0"/>
                        </a:rPr>
                        <a:t>Unstable nucleus </a:t>
                      </a:r>
                      <a:r>
                        <a:rPr lang="en-GB" sz="1000" b="0" i="0" u="none" strike="noStrike">
                          <a:solidFill>
                            <a:srgbClr val="000000"/>
                          </a:solidFill>
                          <a:effectLst/>
                          <a:latin typeface="Calibri" panose="020F0502020204030204" pitchFamily="34" charset="0"/>
                        </a:rPr>
                        <a:t>– A nucleus which emits energy in the form of radiation</a:t>
                      </a:r>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1" i="0" u="none" strike="noStrike">
                          <a:solidFill>
                            <a:srgbClr val="000000"/>
                          </a:solidFill>
                          <a:effectLst/>
                          <a:latin typeface="Calibri" panose="020F0502020204030204" pitchFamily="34" charset="0"/>
                        </a:rPr>
                        <a:t>Plum pudding model </a:t>
                      </a:r>
                      <a:r>
                        <a:rPr lang="en-GB" sz="1000" b="0" i="0" u="none" strike="noStrike">
                          <a:solidFill>
                            <a:srgbClr val="000000"/>
                          </a:solidFill>
                          <a:effectLst/>
                          <a:latin typeface="Calibri" panose="020F0502020204030204" pitchFamily="34" charset="0"/>
                        </a:rPr>
                        <a:t>- </a:t>
                      </a:r>
                      <a:r>
                        <a:rPr lang="en-GB" sz="1000" b="0" i="0">
                          <a:solidFill>
                            <a:srgbClr val="000000"/>
                          </a:solidFill>
                          <a:effectLst/>
                          <a:latin typeface="Calibri" panose="020F0502020204030204" pitchFamily="34" charset="0"/>
                        </a:rPr>
                        <a:t>J J Thomson proposed that the atom looked like a plum pudding . To explain the two types of static electricity, he suggested that the atom consisted of positive 'dough' with a lot of negative electrons stuck in it.​</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1" i="0" u="none" strike="noStrike">
                          <a:solidFill>
                            <a:srgbClr val="000000"/>
                          </a:solidFill>
                          <a:effectLst/>
                          <a:latin typeface="Calibri" panose="020F0502020204030204" pitchFamily="34" charset="0"/>
                        </a:rPr>
                        <a:t>Rutherford scattering experiment </a:t>
                      </a:r>
                      <a:r>
                        <a:rPr lang="en-GB" sz="1000" b="0" i="0" u="none" strike="noStrike">
                          <a:solidFill>
                            <a:srgbClr val="000000"/>
                          </a:solidFill>
                          <a:effectLst/>
                          <a:latin typeface="Calibri" panose="020F0502020204030204" pitchFamily="34" charset="0"/>
                        </a:rPr>
                        <a:t>– An experiment conducted by Rutherford used to determine that the atom was mostly empty space.</a:t>
                      </a:r>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1" i="0" u="none" strike="noStrike">
                          <a:solidFill>
                            <a:srgbClr val="000000"/>
                          </a:solidFill>
                          <a:effectLst/>
                          <a:latin typeface="Calibri" panose="020F0502020204030204" pitchFamily="34" charset="0"/>
                        </a:rPr>
                        <a:t>Half-life</a:t>
                      </a:r>
                      <a:r>
                        <a:rPr lang="en-GB" sz="1000" b="0" i="0" u="none" strike="noStrike">
                          <a:solidFill>
                            <a:srgbClr val="000000"/>
                          </a:solidFill>
                          <a:effectLst/>
                          <a:latin typeface="Calibri" panose="020F0502020204030204" pitchFamily="34" charset="0"/>
                        </a:rPr>
                        <a:t> – The time taken for the activity of a radioactive isotope to decrease by half</a:t>
                      </a:r>
                      <a:r>
                        <a:rPr lang="en-GB" sz="1000" b="0" i="0">
                          <a:solidFill>
                            <a:srgbClr val="000000"/>
                          </a:solidFill>
                          <a:effectLst/>
                          <a:latin typeface="Calibri" panose="020F0502020204030204" pitchFamily="34" charset="0"/>
                        </a:rPr>
                        <a:t>​</a:t>
                      </a:r>
                      <a:endParaRPr lang="en-GB" b="0" i="0">
                        <a:solidFill>
                          <a:srgbClr val="000000"/>
                        </a:solidFill>
                        <a:effectLst/>
                      </a:endParaRPr>
                    </a:p>
                    <a:p>
                      <a:pPr algn="l" rtl="0" fontAlgn="base"/>
                      <a:r>
                        <a:rPr lang="en-GB" sz="1000" b="0" i="0">
                          <a:solidFill>
                            <a:srgbClr val="000000"/>
                          </a:solidFill>
                          <a:effectLst/>
                          <a:latin typeface="Calibri" panose="020F0502020204030204" pitchFamily="34" charset="0"/>
                        </a:rPr>
                        <a:t>​</a:t>
                      </a:r>
                      <a:endParaRPr lang="en-GB" b="0" i="0">
                        <a:solidFill>
                          <a:srgbClr val="000000"/>
                        </a:solidFill>
                        <a:effectLst/>
                      </a:endParaRPr>
                    </a:p>
                  </a:txBody>
                  <a:tcPr/>
                </a:tc>
                <a:tc>
                  <a:txBody>
                    <a:bodyPr/>
                    <a:lstStyle/>
                    <a:p>
                      <a:pPr algn="l" rtl="0" fontAlgn="base"/>
                      <a:r>
                        <a:rPr lang="en-GB" sz="1000" b="0" i="0" dirty="0">
                          <a:solidFill>
                            <a:srgbClr val="000000"/>
                          </a:solidFill>
                          <a:effectLst/>
                          <a:latin typeface="Calibri" panose="020F0502020204030204" pitchFamily="34" charset="0"/>
                        </a:rPr>
                        <a:t> Describe the basic structure of an atom and how the distance of the charged particles vary with the absorption or emission of electromagnetic radiation​</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Define electrons, neutrons, protons, isotopes and ions​</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Relate differences between isotopes to differences in conventional representations of their identities, charges and masses​</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Describe how the atomic model has changed over time due to new experimental evidence, </a:t>
                      </a:r>
                      <a:r>
                        <a:rPr lang="en-GB" sz="1000" b="0" i="0" dirty="0" err="1">
                          <a:solidFill>
                            <a:srgbClr val="000000"/>
                          </a:solidFill>
                          <a:effectLst/>
                          <a:latin typeface="Calibri" panose="020F0502020204030204" pitchFamily="34" charset="0"/>
                        </a:rPr>
                        <a:t>inc</a:t>
                      </a:r>
                      <a:r>
                        <a:rPr lang="en-GB" sz="1000" b="0" i="0" dirty="0">
                          <a:solidFill>
                            <a:srgbClr val="000000"/>
                          </a:solidFill>
                          <a:effectLst/>
                          <a:latin typeface="Calibri" panose="020F0502020204030204" pitchFamily="34" charset="0"/>
                        </a:rPr>
                        <a:t> discovery of the atom and scattering experiments (</a:t>
                      </a:r>
                      <a:r>
                        <a:rPr lang="en-GB" sz="1000" b="0" i="0" dirty="0" err="1">
                          <a:solidFill>
                            <a:srgbClr val="000000"/>
                          </a:solidFill>
                          <a:effectLst/>
                          <a:latin typeface="Calibri" panose="020F0502020204030204" pitchFamily="34" charset="0"/>
                        </a:rPr>
                        <a:t>inc</a:t>
                      </a:r>
                      <a:r>
                        <a:rPr lang="en-GB" sz="1000" b="0" i="0" dirty="0">
                          <a:solidFill>
                            <a:srgbClr val="000000"/>
                          </a:solidFill>
                          <a:effectLst/>
                          <a:latin typeface="Calibri" panose="020F0502020204030204" pitchFamily="34" charset="0"/>
                        </a:rPr>
                        <a:t> the work of James Chadwick)​</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Describe and apply the idea that the activity of a radioactive source is the rate at which its unstable nuclei decay, measured in Becquerel (</a:t>
                      </a:r>
                      <a:r>
                        <a:rPr lang="en-GB" sz="1000" b="0" i="0" dirty="0" err="1">
                          <a:solidFill>
                            <a:srgbClr val="000000"/>
                          </a:solidFill>
                          <a:effectLst/>
                          <a:latin typeface="Calibri" panose="020F0502020204030204" pitchFamily="34" charset="0"/>
                        </a:rPr>
                        <a:t>Bq</a:t>
                      </a:r>
                      <a:r>
                        <a:rPr lang="en-GB" sz="1000" b="0" i="0" dirty="0">
                          <a:solidFill>
                            <a:srgbClr val="000000"/>
                          </a:solidFill>
                          <a:effectLst/>
                          <a:latin typeface="Calibri" panose="020F0502020204030204" pitchFamily="34" charset="0"/>
                        </a:rPr>
                        <a:t>) by a Geiger-Muller tube​</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Describe the penetration through materials, the range in air and the ionising power for alpha particles, beta particles and gamma rays​</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Apply knowledge of the uses of radiation to evaluate the best sources of radiation to use in a given situation​</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Use the names and symbols of common nuclei and particles to complete balanced nuclear equations, by balancing the atomic numbers and mass numbers​</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Define half-life of a radioactive isotope ​</a:t>
                      </a:r>
                      <a:endParaRPr lang="en-GB" b="0" i="0" dirty="0">
                        <a:solidFill>
                          <a:srgbClr val="000000"/>
                        </a:solidFill>
                        <a:effectLst/>
                      </a:endParaRPr>
                    </a:p>
                    <a:p>
                      <a:pPr algn="l" rtl="0" fontAlgn="base"/>
                      <a:r>
                        <a:rPr lang="en-GB" sz="1000" b="1" i="0" dirty="0">
                          <a:solidFill>
                            <a:srgbClr val="000000"/>
                          </a:solidFill>
                          <a:effectLst/>
                          <a:latin typeface="Calibri" panose="020F0502020204030204" pitchFamily="34" charset="0"/>
                        </a:rPr>
                        <a:t> HT ONLY: Determine the half-life of a radioactive isotope from given information and calculate the net decline, expressed as a ratio, in a radioactive emission after a given number of half-lives</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Compare the hazards associated with contamination and irradiation and outline suitable precautions taken to protect against any hazard the radioactive sources may present​</a:t>
                      </a:r>
                      <a:endParaRPr lang="en-GB" b="0" i="0" dirty="0">
                        <a:solidFill>
                          <a:srgbClr val="000000"/>
                        </a:solidFill>
                        <a:effectLst/>
                      </a:endParaRPr>
                    </a:p>
                    <a:p>
                      <a:pPr algn="l" rtl="0" fontAlgn="base"/>
                      <a:r>
                        <a:rPr lang="en-GB" sz="1000" b="0" i="0" dirty="0">
                          <a:solidFill>
                            <a:srgbClr val="000000"/>
                          </a:solidFill>
                          <a:effectLst/>
                          <a:latin typeface="Calibri" panose="020F0502020204030204" pitchFamily="34" charset="0"/>
                        </a:rPr>
                        <a:t> Discuss the importance of publishing the findings of studies into the effects of radiation on humans and sharing findings with other scientists so that they can be checked by peer review​</a:t>
                      </a:r>
                      <a:endParaRPr lang="en-GB" b="0" i="0" dirty="0">
                        <a:solidFill>
                          <a:srgbClr val="000000"/>
                        </a:solidFill>
                        <a:effectLst/>
                      </a:endParaRPr>
                    </a:p>
                    <a:p>
                      <a:pPr algn="l" rtl="0" fontAlgn="base"/>
                      <a:r>
                        <a:rPr lang="en-GB" sz="1000" b="0" i="1" dirty="0">
                          <a:solidFill>
                            <a:srgbClr val="000000"/>
                          </a:solidFill>
                          <a:effectLst/>
                          <a:latin typeface="Calibri" panose="020F0502020204030204" pitchFamily="34" charset="0"/>
                        </a:rPr>
                        <a:t> PHY ONLY: State, giving examples, that background radiation is caused by natural and man-made sources and that the level of radiation may be affected by occupation and/or location</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1000" b="0" i="1" dirty="0">
                          <a:solidFill>
                            <a:srgbClr val="000000"/>
                          </a:solidFill>
                          <a:effectLst/>
                          <a:latin typeface="Calibri" panose="020F0502020204030204" pitchFamily="34" charset="0"/>
                        </a:rPr>
                        <a:t> PHY ONLY: Explain the relationship between the instability and half-life of radioactive isotopes and why the hazards associated with radioactive material differ according to the half-life involved</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1000" b="0" i="1" dirty="0">
                          <a:solidFill>
                            <a:srgbClr val="000000"/>
                          </a:solidFill>
                          <a:effectLst/>
                          <a:latin typeface="Calibri" panose="020F0502020204030204" pitchFamily="34" charset="0"/>
                        </a:rPr>
                        <a:t> PHY ONLY: Describe and evaluate the uses of nuclear radiation in exploration of internal organs and controlling or destroying unwanted tissue</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1000" b="0" i="1" dirty="0">
                          <a:solidFill>
                            <a:srgbClr val="000000"/>
                          </a:solidFill>
                          <a:effectLst/>
                          <a:latin typeface="Calibri" panose="020F0502020204030204" pitchFamily="34" charset="0"/>
                        </a:rPr>
                        <a:t> PHY ONLY: Evaluate the perceived risks of using nuclear radiation in relation to given data and consequences</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1000" b="0" i="1" dirty="0">
                          <a:solidFill>
                            <a:srgbClr val="000000"/>
                          </a:solidFill>
                          <a:effectLst/>
                          <a:latin typeface="Calibri" panose="020F0502020204030204" pitchFamily="34" charset="0"/>
                        </a:rPr>
                        <a:t> PHY ONLY: Describe nuclear fission </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1000" b="0" i="1" dirty="0">
                          <a:solidFill>
                            <a:srgbClr val="000000"/>
                          </a:solidFill>
                          <a:effectLst/>
                          <a:latin typeface="Calibri" panose="020F0502020204030204" pitchFamily="34" charset="0"/>
                        </a:rPr>
                        <a:t> PHY ONLY: Draw/interpret diagrams representing nuclear fission and how a chain reaction may occur</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p>
                      <a:pPr algn="l" rtl="0" fontAlgn="base"/>
                      <a:r>
                        <a:rPr lang="en-GB" sz="1000" b="0" i="1" dirty="0">
                          <a:solidFill>
                            <a:srgbClr val="000000"/>
                          </a:solidFill>
                          <a:effectLst/>
                          <a:latin typeface="Calibri" panose="020F0502020204030204" pitchFamily="34" charset="0"/>
                        </a:rPr>
                        <a:t> PHY ONLY: Describe nuclear fusion </a:t>
                      </a:r>
                      <a:r>
                        <a:rPr lang="en-GB" sz="1000" b="0" i="0" dirty="0">
                          <a:solidFill>
                            <a:srgbClr val="000000"/>
                          </a:solidFill>
                          <a:effectLst/>
                          <a:latin typeface="Calibri" panose="020F0502020204030204" pitchFamily="34" charset="0"/>
                        </a:rPr>
                        <a:t>​</a:t>
                      </a:r>
                      <a:endParaRPr lang="en-GB" b="0" i="0" dirty="0">
                        <a:solidFill>
                          <a:srgbClr val="000000"/>
                        </a:solidFill>
                        <a:effectLst/>
                      </a:endParaRPr>
                    </a:p>
                  </a:txBody>
                  <a:tcPr/>
                </a:tc>
                <a:extLst>
                  <a:ext uri="{0D108BD9-81ED-4DB2-BD59-A6C34878D82A}">
                    <a16:rowId xmlns:a16="http://schemas.microsoft.com/office/drawing/2014/main" val="3752173402"/>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9750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2762492168"/>
              </p:ext>
            </p:extLst>
          </p:nvPr>
        </p:nvGraphicFramePr>
        <p:xfrm>
          <a:off x="119579" y="1037799"/>
          <a:ext cx="12566595" cy="7594635"/>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954216">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a:t>11</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P7 Magnets and electromagnets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Poles of a magnet</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Magnetic fields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Poles of a magnet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Electromagnetism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Fleming's left-hand rule (HT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Electric motors (HT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Loudspeakers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Induced potential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Uses of the generator effect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Microphones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Transformers (PHY only)</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NC links</a:t>
                      </a:r>
                      <a:r>
                        <a:rPr kumimoji="0" lang="en-GB" sz="1000" b="0" i="0" u="none" strike="noStrike" kern="1200" cap="none" spc="0" normalizeH="0" baseline="0" noProof="0" dirty="0">
                          <a:ln>
                            <a:noFill/>
                          </a:ln>
                          <a:solidFill>
                            <a:prstClr val="black"/>
                          </a:solidFill>
                          <a:effectLst/>
                          <a:uLnTx/>
                          <a:uFillTx/>
                          <a:latin typeface="+mn-lt"/>
                          <a:ea typeface="+mn-ea"/>
                          <a:cs typeface="+mn-cs"/>
                        </a:rPr>
                        <a:t>: Magnetism, Inheritance, chromosomes, DNA and genes, Chemical reactions, Observed waves, Light waves, Sound waves, Energy and waves, Chemical reactions, The particulate nature of matter.</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GCSE Links: </a:t>
                      </a:r>
                      <a:r>
                        <a:rPr kumimoji="0" lang="en-GB" sz="1000" b="0" i="0" u="none" strike="noStrike" kern="1200" cap="none" spc="0" normalizeH="0" baseline="0" noProof="0" dirty="0">
                          <a:ln>
                            <a:noFill/>
                          </a:ln>
                          <a:solidFill>
                            <a:prstClr val="black"/>
                          </a:solidFill>
                          <a:effectLst/>
                          <a:uLnTx/>
                          <a:uFillTx/>
                          <a:latin typeface="+mn-lt"/>
                          <a:ea typeface="+mn-ea"/>
                          <a:cs typeface="+mn-cs"/>
                        </a:rPr>
                        <a:t>B1 Cell Biology, P1 Energy, P3 Particle model of matter, C4 Chemical changes</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Alternator: </a:t>
                      </a:r>
                      <a:r>
                        <a:rPr lang="en-GB" sz="1000" dirty="0"/>
                        <a:t>A device that makes use of the generator effect to generate alternating current.</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Dynamo</a:t>
                      </a:r>
                      <a:r>
                        <a:rPr kumimoji="0" lang="en-GB" sz="1000" b="0" i="0" u="none" strike="noStrike" kern="1200" cap="none" spc="0" normalizeH="0" baseline="0" noProof="0" dirty="0">
                          <a:ln>
                            <a:noFill/>
                          </a:ln>
                          <a:solidFill>
                            <a:prstClr val="black"/>
                          </a:solidFill>
                          <a:effectLst/>
                          <a:uLnTx/>
                          <a:uFillTx/>
                          <a:latin typeface="+mn-lt"/>
                          <a:ea typeface="+mn-ea"/>
                          <a:cs typeface="+mn-cs"/>
                        </a:rPr>
                        <a:t>: A device that makes use of the generator effect to generate direct current.</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Electric Motor</a:t>
                      </a:r>
                      <a:r>
                        <a:rPr kumimoji="0" lang="en-GB" sz="1000" b="0" i="0" u="none" strike="noStrike" kern="1200" cap="none" spc="0" normalizeH="0" baseline="0" noProof="0" dirty="0">
                          <a:ln>
                            <a:noFill/>
                          </a:ln>
                          <a:solidFill>
                            <a:prstClr val="black"/>
                          </a:solidFill>
                          <a:effectLst/>
                          <a:uLnTx/>
                          <a:uFillTx/>
                          <a:latin typeface="+mn-lt"/>
                          <a:ea typeface="+mn-ea"/>
                          <a:cs typeface="+mn-cs"/>
                        </a:rPr>
                        <a:t>: A current-carrying coil of wire in a magnetic field. The two sides of the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coil that are perpendicular to the magnetic field experience forces in opposite directions, causing rotation.</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Electromagnet</a:t>
                      </a:r>
                      <a:r>
                        <a:rPr kumimoji="0" lang="en-GB" sz="1000" b="0" i="0" u="none" strike="noStrike" kern="1200" cap="none" spc="0" normalizeH="0" baseline="0" noProof="0" dirty="0">
                          <a:ln>
                            <a:noFill/>
                          </a:ln>
                          <a:solidFill>
                            <a:prstClr val="black"/>
                          </a:solidFill>
                          <a:effectLst/>
                          <a:uLnTx/>
                          <a:uFillTx/>
                          <a:latin typeface="+mn-lt"/>
                          <a:ea typeface="+mn-ea"/>
                          <a:cs typeface="+mn-cs"/>
                        </a:rPr>
                        <a:t>: A solenoid with an iron core.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Fleming’s Left-Hand Rule: </a:t>
                      </a:r>
                      <a:r>
                        <a:rPr kumimoji="0" lang="en-GB" sz="1000" b="0" i="0" u="none" strike="noStrike" kern="1200" cap="none" spc="0" normalizeH="0" baseline="0" noProof="0" dirty="0">
                          <a:ln>
                            <a:noFill/>
                          </a:ln>
                          <a:solidFill>
                            <a:prstClr val="black"/>
                          </a:solidFill>
                          <a:effectLst/>
                          <a:uLnTx/>
                          <a:uFillTx/>
                          <a:latin typeface="+mn-lt"/>
                          <a:ea typeface="+mn-ea"/>
                          <a:cs typeface="+mn-cs"/>
                        </a:rPr>
                        <a:t>A rule used to determine the orientation of the force (thumb), current (second finger) and magnetic field (first finger) when a current carrying wire is placed in a magnetic field (motor effect).</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Generator Effect</a:t>
                      </a:r>
                      <a:r>
                        <a:rPr kumimoji="0" lang="en-GB" sz="1000" b="0" i="0" u="none" strike="noStrike" kern="1200" cap="none" spc="0" normalizeH="0" baseline="0" noProof="0" dirty="0">
                          <a:ln>
                            <a:noFill/>
                          </a:ln>
                          <a:solidFill>
                            <a:prstClr val="black"/>
                          </a:solidFill>
                          <a:effectLst/>
                          <a:uLnTx/>
                          <a:uFillTx/>
                          <a:latin typeface="+mn-lt"/>
                          <a:ea typeface="+mn-ea"/>
                          <a:cs typeface="+mn-cs"/>
                        </a:rPr>
                        <a:t>: When there is relative motion between an electrical conductor and a magnetic field, a potential difference will be induced across the ends of the conductor. </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Induced Magnet: </a:t>
                      </a:r>
                      <a:r>
                        <a:rPr kumimoji="0" lang="en-GB" sz="1000" b="0" i="0" u="none" strike="noStrike" kern="1200" cap="none" spc="0" normalizeH="0" baseline="0" noProof="0" dirty="0">
                          <a:ln>
                            <a:noFill/>
                          </a:ln>
                          <a:solidFill>
                            <a:prstClr val="black"/>
                          </a:solidFill>
                          <a:effectLst/>
                          <a:uLnTx/>
                          <a:uFillTx/>
                          <a:latin typeface="+mn-lt"/>
                          <a:ea typeface="+mn-ea"/>
                          <a:cs typeface="+mn-cs"/>
                        </a:rPr>
                        <a:t>A material that becomes a magnet when it is placed in an existing</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magnetic field but loses its magnetism quickly once it is removed. </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Magnetic Compass: </a:t>
                      </a:r>
                      <a:r>
                        <a:rPr kumimoji="0" lang="en-GB" sz="1000" b="0" i="0" u="none" strike="noStrike" kern="1200" cap="none" spc="0" normalizeH="0" baseline="0" noProof="0" dirty="0">
                          <a:ln>
                            <a:noFill/>
                          </a:ln>
                          <a:solidFill>
                            <a:prstClr val="black"/>
                          </a:solidFill>
                          <a:effectLst/>
                          <a:uLnTx/>
                          <a:uFillTx/>
                          <a:latin typeface="+mn-lt"/>
                          <a:ea typeface="+mn-ea"/>
                          <a:cs typeface="+mn-cs"/>
                        </a:rPr>
                        <a:t>A device containing a small bar magnet that points in the direction of</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the Earth’s magnetic field.</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Magnetic Field Lines: </a:t>
                      </a:r>
                      <a:r>
                        <a:rPr kumimoji="0" lang="en-GB" sz="1000" b="0" i="0" u="none" strike="noStrike" kern="1200" cap="none" spc="0" normalizeH="0" baseline="0" noProof="0" dirty="0">
                          <a:ln>
                            <a:noFill/>
                          </a:ln>
                          <a:solidFill>
                            <a:prstClr val="black"/>
                          </a:solidFill>
                          <a:effectLst/>
                          <a:uLnTx/>
                          <a:uFillTx/>
                          <a:latin typeface="+mn-lt"/>
                          <a:ea typeface="+mn-ea"/>
                          <a:cs typeface="+mn-cs"/>
                        </a:rPr>
                        <a:t>Lines representing the strength and direction of a magnetic field. </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Magnetic Field: </a:t>
                      </a:r>
                      <a:r>
                        <a:rPr kumimoji="0" lang="en-GB" sz="1000" b="0" i="0" u="none" strike="noStrike" kern="1200" cap="none" spc="0" normalizeH="0" baseline="0" noProof="0" dirty="0">
                          <a:ln>
                            <a:noFill/>
                          </a:ln>
                          <a:solidFill>
                            <a:prstClr val="black"/>
                          </a:solidFill>
                          <a:effectLst/>
                          <a:uLnTx/>
                          <a:uFillTx/>
                          <a:latin typeface="+mn-lt"/>
                          <a:ea typeface="+mn-ea"/>
                          <a:cs typeface="+mn-cs"/>
                        </a:rPr>
                        <a:t>The region around a magnet in which another magnet or magnetic material</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will experience a force. </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Solenoid</a:t>
                      </a:r>
                      <a:r>
                        <a:rPr kumimoji="0" lang="en-GB" sz="1000" b="0" i="0" u="none" strike="noStrike" kern="1200" cap="none" spc="0" normalizeH="0" baseline="0" noProof="0" dirty="0">
                          <a:ln>
                            <a:noFill/>
                          </a:ln>
                          <a:solidFill>
                            <a:prstClr val="black"/>
                          </a:solidFill>
                          <a:effectLst/>
                          <a:uLnTx/>
                          <a:uFillTx/>
                          <a:latin typeface="+mn-lt"/>
                          <a:ea typeface="+mn-ea"/>
                          <a:cs typeface="+mn-cs"/>
                        </a:rPr>
                        <a:t>: A wire wrapped into the shape of a coil, that has a strong and uniform magnetic</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field inside of it. The solenoid’s magnetic field strength can be increased by adding an iron</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core.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Step-Down Transformer: </a:t>
                      </a:r>
                      <a:r>
                        <a:rPr kumimoji="0" lang="en-GB" sz="1000" b="0" i="0" u="none" strike="noStrike" kern="1200" cap="none" spc="0" normalizeH="0" baseline="0" noProof="0" dirty="0">
                          <a:ln>
                            <a:noFill/>
                          </a:ln>
                          <a:solidFill>
                            <a:prstClr val="black"/>
                          </a:solidFill>
                          <a:effectLst/>
                          <a:uLnTx/>
                          <a:uFillTx/>
                          <a:latin typeface="+mn-lt"/>
                          <a:ea typeface="+mn-ea"/>
                          <a:cs typeface="+mn-cs"/>
                        </a:rPr>
                        <a:t>A transformer that has a smaller potential difference in the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secondary coil than in the primary core.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Step-Up Transformer: </a:t>
                      </a:r>
                      <a:r>
                        <a:rPr lang="en-GB" sz="1000" dirty="0"/>
                        <a:t>A transformer that has a larger potential difference in the secondary coil than in the primary core.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Tesla: </a:t>
                      </a:r>
                      <a:r>
                        <a:rPr lang="en-GB" sz="1000" dirty="0"/>
                        <a:t>The unit of magnetic flux density.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Transformer</a:t>
                      </a:r>
                      <a:r>
                        <a:rPr lang="en-GB" sz="1000" dirty="0"/>
                        <a:t>: An iron core with a primary and secondary coil of wire wound around opposite ends. </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the attraction and repulsion between unlike and like poles of permanent magnets and explain the difference between permanent and induced magnets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Draw the magnetic field pattern of a bar magnet, showing how field strength and direction are indicated and change from one point to another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Explain how the behaviour of a magnetic compass is related to evidence that the core of the Earth must be magnetic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Describe how to plot the magnetic field pattern of a magnet using a compass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State examples of how the magnetic effect of a current can be demonstrated and explain how a solenoid arrangement can increase the magnetic effect of the current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Draw the magnetic field pattern for a straight wire carrying a current and for a solenoid (showing the direction of the field)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Interpret diagrams of electromagnetic devices in order to explain how they work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HT ONLY: State and use Fleming's left-hand rule and explain what the size of the induced force depends on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HT ONLY: Calculate the force on a conductor carrying a current at right angles to a magnetic field by applying, but not recalling, the equation: [ F = BIL ]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HT ONLY: Explain how rotation is caused in an electric motor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Explain how a moving-coil loudspeaker and headphones work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2134270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1834023651"/>
              </p:ext>
            </p:extLst>
          </p:nvPr>
        </p:nvGraphicFramePr>
        <p:xfrm>
          <a:off x="119579" y="1037799"/>
          <a:ext cx="12566595" cy="5918235"/>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954216">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a:t>11</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P7 Magnets and electromagnets continued</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NC links</a:t>
                      </a:r>
                      <a:r>
                        <a:rPr kumimoji="0" lang="en-GB" sz="1000" b="0" i="0" u="none" strike="noStrike" kern="1200" cap="none" spc="0" normalizeH="0" baseline="0" noProof="0" dirty="0">
                          <a:ln>
                            <a:noFill/>
                          </a:ln>
                          <a:solidFill>
                            <a:prstClr val="black"/>
                          </a:solidFill>
                          <a:effectLst/>
                          <a:uLnTx/>
                          <a:uFillTx/>
                          <a:latin typeface="+mn-lt"/>
                          <a:ea typeface="+mn-ea"/>
                          <a:cs typeface="+mn-cs"/>
                        </a:rPr>
                        <a:t>: Magnetism, Inheritance, chromosomes, DNA and genes, Chemical reactions, Observed waves, Light waves, Sound waves, Energy and waves, Chemical reactions, The particulate nature of matter.</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GCSE Links: </a:t>
                      </a:r>
                      <a:r>
                        <a:rPr kumimoji="0" lang="en-GB" sz="1000" b="0" i="0" u="none" strike="noStrike" kern="1200" cap="none" spc="0" normalizeH="0" baseline="0" noProof="0" dirty="0">
                          <a:ln>
                            <a:noFill/>
                          </a:ln>
                          <a:solidFill>
                            <a:prstClr val="black"/>
                          </a:solidFill>
                          <a:effectLst/>
                          <a:uLnTx/>
                          <a:uFillTx/>
                          <a:latin typeface="+mn-lt"/>
                          <a:ea typeface="+mn-ea"/>
                          <a:cs typeface="+mn-cs"/>
                        </a:rPr>
                        <a:t>B1 Cell Biology, P1 Energy, P3 Particle model of matter, C4 Chemical changes</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Describe the principles of the generator effect, including the direction of induced current, effects of Lenz’ Law and factors that increase induced </a:t>
                      </a:r>
                      <a:r>
                        <a:rPr kumimoji="0" lang="en-GB" sz="1000" b="0" i="0" u="none" strike="noStrike" kern="1200" cap="none" spc="0" normalizeH="0" baseline="0" noProof="0" dirty="0" err="1">
                          <a:ln>
                            <a:noFill/>
                          </a:ln>
                          <a:solidFill>
                            <a:prstClr val="black"/>
                          </a:solidFill>
                          <a:effectLst/>
                          <a:uLnTx/>
                          <a:uFillTx/>
                          <a:latin typeface="+mn-lt"/>
                          <a:ea typeface="+mn-ea"/>
                          <a:cs typeface="+mn-cs"/>
                        </a:rPr>
                        <a:t>p.d.</a:t>
                      </a:r>
                      <a:r>
                        <a:rPr kumimoji="0" lang="en-GB" sz="1000" b="0" i="0" u="none" strike="noStrike" kern="1200" cap="none" spc="0" normalizeH="0" baseline="0" noProof="0" dirty="0">
                          <a:ln>
                            <a:noFill/>
                          </a:ln>
                          <a:solidFill>
                            <a:prstClr val="black"/>
                          </a:solidFill>
                          <a:effectLst/>
                          <a:uLnTx/>
                          <a:uFillTx/>
                          <a:latin typeface="+mn-lt"/>
                          <a:ea typeface="+mn-ea"/>
                          <a:cs typeface="+mn-cs"/>
                        </a:rPr>
                        <a:t>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Explain how the generator effect is used in an alternator to generate </a:t>
                      </a:r>
                      <a:r>
                        <a:rPr kumimoji="0" lang="en-GB" sz="1000" b="0" i="0" u="none" strike="noStrike" kern="1200" cap="none" spc="0" normalizeH="0" baseline="0" noProof="0" dirty="0" err="1">
                          <a:ln>
                            <a:noFill/>
                          </a:ln>
                          <a:solidFill>
                            <a:prstClr val="black"/>
                          </a:solidFill>
                          <a:effectLst/>
                          <a:uLnTx/>
                          <a:uFillTx/>
                          <a:latin typeface="+mn-lt"/>
                          <a:ea typeface="+mn-ea"/>
                          <a:cs typeface="+mn-cs"/>
                        </a:rPr>
                        <a:t>a.c.</a:t>
                      </a:r>
                      <a:r>
                        <a:rPr kumimoji="0" lang="en-GB" sz="1000" b="0" i="0" u="none" strike="noStrike" kern="1200" cap="none" spc="0" normalizeH="0" baseline="0" noProof="0" dirty="0">
                          <a:ln>
                            <a:noFill/>
                          </a:ln>
                          <a:solidFill>
                            <a:prstClr val="black"/>
                          </a:solidFill>
                          <a:effectLst/>
                          <a:uLnTx/>
                          <a:uFillTx/>
                          <a:latin typeface="+mn-lt"/>
                          <a:ea typeface="+mn-ea"/>
                          <a:cs typeface="+mn-cs"/>
                        </a:rPr>
                        <a:t> and in a dynamo to generate </a:t>
                      </a:r>
                      <a:r>
                        <a:rPr kumimoji="0" lang="en-GB" sz="1000" b="0" i="0" u="none" strike="noStrike" kern="1200" cap="none" spc="0" normalizeH="0" baseline="0" noProof="0" dirty="0" err="1">
                          <a:ln>
                            <a:noFill/>
                          </a:ln>
                          <a:solidFill>
                            <a:prstClr val="black"/>
                          </a:solidFill>
                          <a:effectLst/>
                          <a:uLnTx/>
                          <a:uFillTx/>
                          <a:latin typeface="+mn-lt"/>
                          <a:ea typeface="+mn-ea"/>
                          <a:cs typeface="+mn-cs"/>
                        </a:rPr>
                        <a:t>d.c.</a:t>
                      </a:r>
                      <a:r>
                        <a:rPr kumimoji="0" lang="en-GB" sz="1000" b="0" i="0" u="none" strike="noStrike" kern="1200" cap="none" spc="0" normalizeH="0" baseline="0" noProof="0" dirty="0">
                          <a:ln>
                            <a:noFill/>
                          </a:ln>
                          <a:solidFill>
                            <a:prstClr val="black"/>
                          </a:solidFill>
                          <a:effectLst/>
                          <a:uLnTx/>
                          <a:uFillTx/>
                          <a:latin typeface="+mn-lt"/>
                          <a:ea typeface="+mn-ea"/>
                          <a:cs typeface="+mn-cs"/>
                        </a:rPr>
                        <a:t>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Draw/interpret graphs of potential difference generated in the coil against time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Explain how a moving-coil microphone works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Explain how the effect of an alternating current in one coil inducing a current in another is used in transformers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Explain how the ratio of the potential differences across the two coils depends on the ratio of the number of turns on each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Apply the equation linking the </a:t>
                      </a:r>
                      <a:r>
                        <a:rPr kumimoji="0" lang="en-GB" sz="1000" b="0" i="0" u="none" strike="noStrike" kern="1200" cap="none" spc="0" normalizeH="0" baseline="0" noProof="0" dirty="0" err="1">
                          <a:ln>
                            <a:noFill/>
                          </a:ln>
                          <a:solidFill>
                            <a:prstClr val="black"/>
                          </a:solidFill>
                          <a:effectLst/>
                          <a:uLnTx/>
                          <a:uFillTx/>
                          <a:latin typeface="+mn-lt"/>
                          <a:ea typeface="+mn-ea"/>
                          <a:cs typeface="+mn-cs"/>
                        </a:rPr>
                        <a:t>p.d.s</a:t>
                      </a:r>
                      <a:r>
                        <a:rPr kumimoji="0" lang="en-GB" sz="1000" b="0" i="0" u="none" strike="noStrike" kern="1200" cap="none" spc="0" normalizeH="0" baseline="0" noProof="0" dirty="0">
                          <a:ln>
                            <a:noFill/>
                          </a:ln>
                          <a:solidFill>
                            <a:prstClr val="black"/>
                          </a:solidFill>
                          <a:effectLst/>
                          <a:uLnTx/>
                          <a:uFillTx/>
                          <a:latin typeface="+mn-lt"/>
                          <a:ea typeface="+mn-ea"/>
                          <a:cs typeface="+mn-cs"/>
                        </a:rPr>
                        <a:t> and number of turns in the two coils of a transformer to the currents and the power transfer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Apply but not recalling the equations: [ Vs × Is = </a:t>
                      </a:r>
                      <a:r>
                        <a:rPr kumimoji="0" lang="en-GB" sz="1000" b="0" i="0" u="none" strike="noStrike" kern="1200" cap="none" spc="0" normalizeH="0" baseline="0" noProof="0" dirty="0" err="1">
                          <a:ln>
                            <a:noFill/>
                          </a:ln>
                          <a:solidFill>
                            <a:prstClr val="black"/>
                          </a:solidFill>
                          <a:effectLst/>
                          <a:uLnTx/>
                          <a:uFillTx/>
                          <a:latin typeface="+mn-lt"/>
                          <a:ea typeface="+mn-ea"/>
                          <a:cs typeface="+mn-cs"/>
                        </a:rPr>
                        <a:t>Vp</a:t>
                      </a:r>
                      <a:r>
                        <a:rPr kumimoji="0" lang="en-GB" sz="1000" b="0" i="0" u="none" strike="noStrike" kern="1200" cap="none" spc="0" normalizeH="0" baseline="0" noProof="0" dirty="0">
                          <a:ln>
                            <a:noFill/>
                          </a:ln>
                          <a:solidFill>
                            <a:prstClr val="black"/>
                          </a:solidFill>
                          <a:effectLst/>
                          <a:uLnTx/>
                          <a:uFillTx/>
                          <a:latin typeface="+mn-lt"/>
                          <a:ea typeface="+mn-ea"/>
                          <a:cs typeface="+mn-cs"/>
                        </a:rPr>
                        <a:t> × Ip ] and [ </a:t>
                      </a:r>
                      <a:r>
                        <a:rPr kumimoji="0" lang="en-GB" sz="1000" b="0" i="0" u="none" strike="noStrike" kern="1200" cap="none" spc="0" normalizeH="0" baseline="0" noProof="0" dirty="0" err="1">
                          <a:ln>
                            <a:noFill/>
                          </a:ln>
                          <a:solidFill>
                            <a:prstClr val="black"/>
                          </a:solidFill>
                          <a:effectLst/>
                          <a:uLnTx/>
                          <a:uFillTx/>
                          <a:latin typeface="+mn-lt"/>
                          <a:ea typeface="+mn-ea"/>
                          <a:cs typeface="+mn-cs"/>
                        </a:rPr>
                        <a:t>vp</a:t>
                      </a:r>
                      <a:r>
                        <a:rPr kumimoji="0" lang="en-GB" sz="1000" b="0" i="0" u="none" strike="noStrike" kern="1200" cap="none" spc="0" normalizeH="0" baseline="0" noProof="0" dirty="0">
                          <a:ln>
                            <a:noFill/>
                          </a:ln>
                          <a:solidFill>
                            <a:prstClr val="black"/>
                          </a:solidFill>
                          <a:effectLst/>
                          <a:uLnTx/>
                          <a:uFillTx/>
                          <a:latin typeface="+mn-lt"/>
                          <a:ea typeface="+mn-ea"/>
                          <a:cs typeface="+mn-cs"/>
                        </a:rPr>
                        <a:t> / vs = np / ns ] for transformers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29457462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1761519885"/>
              </p:ext>
            </p:extLst>
          </p:nvPr>
        </p:nvGraphicFramePr>
        <p:xfrm>
          <a:off x="119579" y="1037799"/>
          <a:ext cx="12566595" cy="8107680"/>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2630655">
                  <a:extLst>
                    <a:ext uri="{9D8B030D-6E8A-4147-A177-3AD203B41FA5}">
                      <a16:colId xmlns:a16="http://schemas.microsoft.com/office/drawing/2014/main" val="3243530804"/>
                    </a:ext>
                  </a:extLst>
                </a:gridCol>
                <a:gridCol w="3059724">
                  <a:extLst>
                    <a:ext uri="{9D8B030D-6E8A-4147-A177-3AD203B41FA5}">
                      <a16:colId xmlns:a16="http://schemas.microsoft.com/office/drawing/2014/main" val="2834096157"/>
                    </a:ext>
                  </a:extLst>
                </a:gridCol>
                <a:gridCol w="3155312">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a:t>11</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B6 Inheritance variation and response</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Sexual and asexual reproduction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Meiosis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Advantages and disadvantages of sexual and asexual reproduction   (BIO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DNA and the genome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DNA structure  (BIO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Genetic inheritance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Inherited disorders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Sex determination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Variation</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Evolution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Selective breeding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Genetic engineering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Cloning  (BIO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Theory of evolution  (BIO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Speciation  (BIO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The understanding of genetics  (BIO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Evidence for evolution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Fossils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Extinction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Resistant bacteria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Classification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NC links</a:t>
                      </a:r>
                      <a:r>
                        <a:rPr kumimoji="0" lang="en-GB" sz="1000" b="0" i="0" u="none" strike="noStrike" kern="1200" cap="none" spc="0" normalizeH="0" baseline="0" noProof="0" dirty="0">
                          <a:ln>
                            <a:noFill/>
                          </a:ln>
                          <a:solidFill>
                            <a:prstClr val="black"/>
                          </a:solidFill>
                          <a:effectLst/>
                          <a:uLnTx/>
                          <a:uFillTx/>
                          <a:latin typeface="+mn-lt"/>
                          <a:ea typeface="+mn-ea"/>
                          <a:cs typeface="+mn-cs"/>
                        </a:rPr>
                        <a:t>: Magnetism, Inheritance, chromosomes, DNA and genes, Chemical reactions, Observed waves, Light waves, Sound waves, Energy and waves, Chemical reactions, The particulate nature of matter.</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GCSE Links: </a:t>
                      </a:r>
                      <a:r>
                        <a:rPr kumimoji="0" lang="en-GB" sz="1000" b="0" i="0" u="none" strike="noStrike" kern="1200" cap="none" spc="0" normalizeH="0" baseline="0" noProof="0" dirty="0">
                          <a:ln>
                            <a:noFill/>
                          </a:ln>
                          <a:solidFill>
                            <a:prstClr val="black"/>
                          </a:solidFill>
                          <a:effectLst/>
                          <a:uLnTx/>
                          <a:uFillTx/>
                          <a:latin typeface="+mn-lt"/>
                          <a:ea typeface="+mn-ea"/>
                          <a:cs typeface="+mn-cs"/>
                        </a:rPr>
                        <a:t>B1 Cell Biology, P1 Energy, P3 Particle model of matter, C4 Chemical changes</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Genome</a:t>
                      </a:r>
                      <a:r>
                        <a:rPr lang="en-GB" sz="1000" dirty="0"/>
                        <a:t>- The entire genetic material of an organism</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Genes</a:t>
                      </a:r>
                      <a:r>
                        <a:rPr lang="en-GB" sz="1000" dirty="0"/>
                        <a:t> are short sections of DNA on a chromosome that contain a code for a particular sequence of amino acids, to make a specific protein.</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Allele</a:t>
                      </a:r>
                      <a:r>
                        <a:rPr lang="en-GB" sz="1000" dirty="0"/>
                        <a:t>- A version of a gene (e.g. A or a)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Dominant alleles </a:t>
                      </a:r>
                      <a:r>
                        <a:rPr lang="en-GB" sz="1000" dirty="0"/>
                        <a:t>(e.g. A) are always shown in the phenotype.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Recessive alleles </a:t>
                      </a:r>
                      <a:r>
                        <a:rPr lang="en-GB" sz="1000" dirty="0"/>
                        <a:t>(e.g. a) are only shown in the phenotype if there are 2 copies.</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Homozygous</a:t>
                      </a:r>
                      <a:r>
                        <a:rPr lang="en-GB" sz="1000" dirty="0"/>
                        <a:t> is when the alleles of a gene are the same (e.g. HH).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Heterozygous</a:t>
                      </a:r>
                      <a:r>
                        <a:rPr lang="en-GB" sz="1000" dirty="0"/>
                        <a:t> is when the alleles of a gene are different (e.g. Hg).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Genotype</a:t>
                      </a:r>
                      <a:r>
                        <a:rPr lang="en-GB" sz="1000" dirty="0"/>
                        <a:t> is the set of alleles for a characteristic (e.g. aa).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Phenotype</a:t>
                      </a:r>
                      <a:r>
                        <a:rPr lang="en-GB" sz="1000" dirty="0"/>
                        <a:t> is the physical characteristics of a person due to the environment &amp; genotype</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dirty="0"/>
                        <a:t>A </a:t>
                      </a:r>
                      <a:r>
                        <a:rPr lang="en-GB" sz="1000" b="1" dirty="0"/>
                        <a:t>Punnett square </a:t>
                      </a:r>
                      <a:r>
                        <a:rPr lang="en-GB" sz="1000" dirty="0"/>
                        <a:t>can be used to show what alleles someone is likely to inherit from their parents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Mitosis</a:t>
                      </a:r>
                      <a:r>
                        <a:rPr lang="en-GB" sz="1000" dirty="0"/>
                        <a:t> forms 2 genetically identical body cells. It is used for growth/repair. Cell parts (e.g. ribosomes) are grown, then the DNA replicates and then the cell divides.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Benign tumour- </a:t>
                      </a:r>
                      <a:r>
                        <a:rPr lang="en-GB" sz="1000" dirty="0"/>
                        <a:t>growth of abnormal cells that are contained in 1 area. They do not invade other parts of the body</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Malignant tumour- </a:t>
                      </a:r>
                      <a:r>
                        <a:rPr lang="en-GB" sz="1000" dirty="0"/>
                        <a:t>this is cancer. They invade neighbouring tissues and can spread to other parts of the body, as cells can break off and travel in the blood. Some cancers are more aggressive than others. Meiosis forms 4 cells (gametes) that are non-identical. They carry half the DNA of the parent cell (23 chromosomes). In fertilisation, the number of chromosomes is restored to the full number.</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Asexual reproduction </a:t>
                      </a:r>
                      <a:r>
                        <a:rPr lang="en-GB" sz="1000" dirty="0"/>
                        <a:t>is when an organism makes a genetically identical copy of itself forming a clone. 1 parent. No joining of gametes. Uses mitosis only</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Speciation</a:t>
                      </a:r>
                      <a:r>
                        <a:rPr lang="en-GB" sz="1000" dirty="0"/>
                        <a:t>-evolution of a new species from an existing one.</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Selective breeding- </a:t>
                      </a:r>
                      <a:r>
                        <a:rPr lang="en-GB" sz="1000" dirty="0"/>
                        <a:t>humans breed plants/animals for particular genetic characteristics.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Evolutionary trees -</a:t>
                      </a:r>
                      <a:r>
                        <a:rPr lang="en-GB" sz="1000" dirty="0"/>
                        <a:t> Can show evolutionary relationships. Closely related animals have a common ancestor that split off more recently</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features of sexual and asexual reproduction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what happens during meiosis and compare to mitosis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what happens at fertilisation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ONLY: Explain advantages of sexual and asexual reproduction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ONLY: Describe examples of organisms that reproduce both sexually and asexually (malarial parasites, fungi, strawberry plants and daffodils)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the structure of DNA and its role in storing genetic information inside the cell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Explain the term 'genome' and the importance of the human genome (specific examples from spec only)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ONLY: Describe the structure of DNA, including knowledge of nucleotide units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&amp; HT ONLY: Explain complementary base pairing in DNA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&amp; HT ONLY: Explain the relationship between DNA bases (ATCG), amino acids and proteins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&amp; HT ONLY: Describe how proteins are synthesised on ribosomes, including protein folding and its importance for protein function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&amp; HT ONLY: Explain what mutations are, and the possible effects of mutations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&amp; HT ONLY: Explain what non-coding parts of DNA are, and why they are important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how characteristics are controlled by one or more genes, including examples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Explain important genetic terms: gamete, chromosome, gene, allele, genotype, phenotype, dominant, recessive, homozygous and heterozygous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Explain and use Punnet square diagrams, genetic crosses and family trees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HT ONLY: Construct Punnet square diagrams to predict the outcomes of a monohybrid cross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HT ONLY: Construct Punnet square diagrams to predict the outcomes of a monohybrid cross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cystic fibrosis and polydactyly as examples of inherited disorders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Evaluate social, economic and ethical issues concerning embryo screening when given appropriate information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how the chromosomes are arranged in human body cells, including the function of the sex chromosomes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Explain how sex is determined and carry out a genetic cross to show sex inheritance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31300763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2327560798"/>
              </p:ext>
            </p:extLst>
          </p:nvPr>
        </p:nvGraphicFramePr>
        <p:xfrm>
          <a:off x="119579" y="1037799"/>
          <a:ext cx="12566595" cy="8412480"/>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2630655">
                  <a:extLst>
                    <a:ext uri="{9D8B030D-6E8A-4147-A177-3AD203B41FA5}">
                      <a16:colId xmlns:a16="http://schemas.microsoft.com/office/drawing/2014/main" val="3243530804"/>
                    </a:ext>
                  </a:extLst>
                </a:gridCol>
                <a:gridCol w="3059724">
                  <a:extLst>
                    <a:ext uri="{9D8B030D-6E8A-4147-A177-3AD203B41FA5}">
                      <a16:colId xmlns:a16="http://schemas.microsoft.com/office/drawing/2014/main" val="2834096157"/>
                    </a:ext>
                  </a:extLst>
                </a:gridCol>
                <a:gridCol w="3155312">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a:t>11</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B6 Inheritance variation and response Continued</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what variation is and how it can be caused within a population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mutations and explain their influence on phenotype and changes in a species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Explain the theory of evolution by natural selection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how new species can be formed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what selective breeding is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Explain the process of selective breeding, including examples of desired characteristics and risks associated with selective breeding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what genetic engineering is, including examples, and how it is carried out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Explain some benefits, risks and concerns related to genetic engineering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HT ONLY: Explain the process of genetic engineering, to include knowledge of enzymes and vectors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ONLY: Describe different cloning techniques, to include: tissue culture, cuttings, embryo transplants and adult cell cloning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ONLY: Describe the ideas proposed by Darwin in his theory of natural selection and explain why this theory was only gradually accepted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ONLY: Describe other inheritance-based theories that existed (apart from the theory of natural selection), and the problems with these theories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ONLY: Describe the work of Alfred Russel Wallace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ONLY: Explain how new species can be formed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Bio ONLY: Describe how our understanding of genetics has developed over time, to include knowledge of Mendel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some sources of evidence for evolution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what fossils are, how they are formed and what we can learn from them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Explain why there are few traces of the early life forms, and the consequences of this in terms of our understanding of how life began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some of the causes of extinction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how antibiotic-resistant strains of bacteria can arise and spread (</a:t>
                      </a:r>
                      <a:r>
                        <a:rPr kumimoji="0" lang="en-GB" sz="1000" b="0" i="0" u="none" strike="noStrike" kern="1200" cap="none" spc="0" normalizeH="0" baseline="0" noProof="0" dirty="0" err="1">
                          <a:ln>
                            <a:noFill/>
                          </a:ln>
                          <a:solidFill>
                            <a:prstClr val="black"/>
                          </a:solidFill>
                          <a:effectLst/>
                          <a:uLnTx/>
                          <a:uFillTx/>
                          <a:latin typeface="+mn-lt"/>
                          <a:ea typeface="+mn-ea"/>
                          <a:cs typeface="+mn-cs"/>
                        </a:rPr>
                        <a:t>inc</a:t>
                      </a:r>
                      <a:r>
                        <a:rPr kumimoji="0" lang="en-GB" sz="1000" b="0" i="0" u="none" strike="noStrike" kern="1200" cap="none" spc="0" normalizeH="0" baseline="0" noProof="0" dirty="0">
                          <a:ln>
                            <a:noFill/>
                          </a:ln>
                          <a:solidFill>
                            <a:prstClr val="black"/>
                          </a:solidFill>
                          <a:effectLst/>
                          <a:uLnTx/>
                          <a:uFillTx/>
                          <a:latin typeface="+mn-lt"/>
                          <a:ea typeface="+mn-ea"/>
                          <a:cs typeface="+mn-cs"/>
                        </a:rPr>
                        <a:t> MRSA)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how the emergence of antibiotic-resistant bacteria can be reduced and controlled, to include the limitations of antibiotic development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how organisms are named and classified in the Linnaean system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Explain how scientific advances have led to the proposal of new models of classification, </a:t>
                      </a:r>
                      <a:r>
                        <a:rPr kumimoji="0" lang="en-GB" sz="1000" b="0" i="0" u="none" strike="noStrike" kern="1200" cap="none" spc="0" normalizeH="0" baseline="0" noProof="0" dirty="0" err="1">
                          <a:ln>
                            <a:noFill/>
                          </a:ln>
                          <a:solidFill>
                            <a:prstClr val="black"/>
                          </a:solidFill>
                          <a:effectLst/>
                          <a:uLnTx/>
                          <a:uFillTx/>
                          <a:latin typeface="+mn-lt"/>
                          <a:ea typeface="+mn-ea"/>
                          <a:cs typeface="+mn-cs"/>
                        </a:rPr>
                        <a:t>inc</a:t>
                      </a:r>
                      <a:r>
                        <a:rPr kumimoji="0" lang="en-GB" sz="1000" b="0" i="0" u="none" strike="noStrike" kern="1200" cap="none" spc="0" normalizeH="0" baseline="0" noProof="0" dirty="0">
                          <a:ln>
                            <a:noFill/>
                          </a:ln>
                          <a:solidFill>
                            <a:prstClr val="black"/>
                          </a:solidFill>
                          <a:effectLst/>
                          <a:uLnTx/>
                          <a:uFillTx/>
                          <a:latin typeface="+mn-lt"/>
                          <a:ea typeface="+mn-ea"/>
                          <a:cs typeface="+mn-cs"/>
                        </a:rPr>
                        <a:t> three-domain system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and interpret evolutionary trees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4253761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dirty="0"/>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2152635425"/>
              </p:ext>
            </p:extLst>
          </p:nvPr>
        </p:nvGraphicFramePr>
        <p:xfrm>
          <a:off x="119580" y="1084593"/>
          <a:ext cx="12562443" cy="8441444"/>
        </p:xfrm>
        <a:graphic>
          <a:graphicData uri="http://schemas.openxmlformats.org/drawingml/2006/table">
            <a:tbl>
              <a:tblPr firstRow="1" bandRow="1">
                <a:tableStyleId>{BDBED569-4797-4DF1-A0F4-6AAB3CD982D8}</a:tableStyleId>
              </a:tblPr>
              <a:tblGrid>
                <a:gridCol w="682056">
                  <a:extLst>
                    <a:ext uri="{9D8B030D-6E8A-4147-A177-3AD203B41FA5}">
                      <a16:colId xmlns:a16="http://schemas.microsoft.com/office/drawing/2014/main" val="1234613420"/>
                    </a:ext>
                  </a:extLst>
                </a:gridCol>
                <a:gridCol w="1764143">
                  <a:extLst>
                    <a:ext uri="{9D8B030D-6E8A-4147-A177-3AD203B41FA5}">
                      <a16:colId xmlns:a16="http://schemas.microsoft.com/office/drawing/2014/main" val="252381314"/>
                    </a:ext>
                  </a:extLst>
                </a:gridCol>
                <a:gridCol w="2118516">
                  <a:extLst>
                    <a:ext uri="{9D8B030D-6E8A-4147-A177-3AD203B41FA5}">
                      <a16:colId xmlns:a16="http://schemas.microsoft.com/office/drawing/2014/main" val="3243530804"/>
                    </a:ext>
                  </a:extLst>
                </a:gridCol>
                <a:gridCol w="1652337">
                  <a:extLst>
                    <a:ext uri="{9D8B030D-6E8A-4147-A177-3AD203B41FA5}">
                      <a16:colId xmlns:a16="http://schemas.microsoft.com/office/drawing/2014/main" val="2834096157"/>
                    </a:ext>
                  </a:extLst>
                </a:gridCol>
                <a:gridCol w="6345391">
                  <a:extLst>
                    <a:ext uri="{9D8B030D-6E8A-4147-A177-3AD203B41FA5}">
                      <a16:colId xmlns:a16="http://schemas.microsoft.com/office/drawing/2014/main" val="3312309300"/>
                    </a:ext>
                  </a:extLst>
                </a:gridCol>
              </a:tblGrid>
              <a:tr h="663175">
                <a:tc>
                  <a:txBody>
                    <a:bodyPr/>
                    <a:lstStyle/>
                    <a:p>
                      <a:pPr algn="ctr"/>
                      <a:r>
                        <a:rPr lang="en-GB" sz="2000" dirty="0"/>
                        <a:t>Year</a:t>
                      </a:r>
                    </a:p>
                  </a:txBody>
                  <a:tcPr anchor="ctr"/>
                </a:tc>
                <a:tc>
                  <a:txBody>
                    <a:bodyPr/>
                    <a:lstStyle/>
                    <a:p>
                      <a:pPr algn="ctr"/>
                      <a:r>
                        <a:rPr lang="en-GB" sz="2000" dirty="0"/>
                        <a:t>Topic Detail</a:t>
                      </a:r>
                      <a:r>
                        <a:rPr lang="en-GB" sz="2000" baseline="0" dirty="0"/>
                        <a:t> and Sequence</a:t>
                      </a:r>
                      <a:endParaRPr lang="en-GB" sz="2000" dirty="0"/>
                    </a:p>
                  </a:txBody>
                  <a:tcPr/>
                </a:tc>
                <a:tc>
                  <a:txBody>
                    <a:bodyPr/>
                    <a:lstStyle/>
                    <a:p>
                      <a:pPr algn="ctr"/>
                      <a:r>
                        <a:rPr lang="en-GB" sz="2000" dirty="0"/>
                        <a:t>Pre-requisite Knowledge</a:t>
                      </a:r>
                    </a:p>
                  </a:txBody>
                  <a:tcPr/>
                </a:tc>
                <a:tc>
                  <a:txBody>
                    <a:bodyPr/>
                    <a:lstStyle/>
                    <a:p>
                      <a:pPr algn="ctr"/>
                      <a:r>
                        <a:rPr lang="en-GB" sz="2000" dirty="0"/>
                        <a:t>Key</a:t>
                      </a:r>
                      <a:r>
                        <a:rPr lang="en-GB" sz="2000" baseline="0" dirty="0"/>
                        <a:t> Vocabulary</a:t>
                      </a:r>
                      <a:endParaRPr lang="en-GB" sz="2000" dirty="0"/>
                    </a:p>
                  </a:txBody>
                  <a:tcPr/>
                </a:tc>
                <a:tc>
                  <a:txBody>
                    <a:bodyPr/>
                    <a:lstStyle/>
                    <a:p>
                      <a:pPr algn="ctr"/>
                      <a:r>
                        <a:rPr lang="en-GB" sz="2000" dirty="0"/>
                        <a:t>Demonstrable Skills</a:t>
                      </a:r>
                    </a:p>
                  </a:txBody>
                  <a:tcPr/>
                </a:tc>
                <a:extLst>
                  <a:ext uri="{0D108BD9-81ED-4DB2-BD59-A6C34878D82A}">
                    <a16:rowId xmlns:a16="http://schemas.microsoft.com/office/drawing/2014/main" val="1654645317"/>
                  </a:ext>
                </a:extLst>
              </a:tr>
              <a:tr h="7740404">
                <a:tc>
                  <a:txBody>
                    <a:bodyPr/>
                    <a:lstStyle/>
                    <a:p>
                      <a:pPr algn="ctr"/>
                      <a:r>
                        <a:rPr lang="en-GB" sz="3600" b="1" dirty="0"/>
                        <a:t>11</a:t>
                      </a:r>
                    </a:p>
                  </a:txBody>
                  <a:tcPr anchor="ctr"/>
                </a:tc>
                <a:tc>
                  <a:txBody>
                    <a:bodyPr/>
                    <a:lstStyle/>
                    <a:p>
                      <a:pPr marL="0" marR="0" lvl="0" indent="0" algn="l">
                        <a:lnSpc>
                          <a:spcPct val="100000"/>
                        </a:lnSpc>
                        <a:spcBef>
                          <a:spcPts val="0"/>
                        </a:spcBef>
                        <a:spcAft>
                          <a:spcPts val="0"/>
                        </a:spcAft>
                        <a:buNone/>
                      </a:pPr>
                      <a:r>
                        <a:rPr lang="en-GB" sz="1000" b="0" i="0" u="none" strike="noStrike" kern="1200" cap="none" spc="0" normalizeH="0" baseline="0" noProof="0" dirty="0">
                          <a:ln>
                            <a:noFill/>
                          </a:ln>
                          <a:effectLst/>
                          <a:uLnTx/>
                          <a:uFillTx/>
                          <a:latin typeface="Calibri"/>
                        </a:rPr>
                        <a:t>B7 Ecology</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Ecosystems</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Measuring populations</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Competition</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Adaptation</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Feeding relationships</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Carbon cycle</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Water cycle</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TS Decay</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Biodiversity</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Pollution</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Deforestation and peat bogs</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Global warming</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TS Biomass</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effectLst/>
                          <a:uLnTx/>
                          <a:uFillTx/>
                          <a:latin typeface="Calibri"/>
                        </a:rPr>
                        <a:t>TS food security and production</a:t>
                      </a:r>
                    </a:p>
                  </a:txBody>
                  <a:tcPr/>
                </a:tc>
                <a:tc>
                  <a:txBody>
                    <a:bodyPr/>
                    <a:lstStyle/>
                    <a:p>
                      <a:r>
                        <a:rPr lang="en-GB" sz="1000" b="1" i="0" u="none" strike="noStrike" kern="1200" cap="none" spc="0" normalizeH="0" baseline="0" noProof="0" dirty="0">
                          <a:ln>
                            <a:noFill/>
                          </a:ln>
                          <a:solidFill>
                            <a:schemeClr val="tx1"/>
                          </a:solidFill>
                          <a:effectLst/>
                          <a:uLnTx/>
                          <a:uFillTx/>
                          <a:latin typeface="Calibri"/>
                          <a:ea typeface="+mn-ea"/>
                          <a:cs typeface="+mn-cs"/>
                        </a:rPr>
                        <a:t>Expected from KS2:</a:t>
                      </a:r>
                      <a:br>
                        <a:rPr lang="en-GB" sz="1000" b="0" i="0" u="none" strike="noStrike" kern="1200" cap="none" spc="0" normalizeH="0" baseline="0" noProof="0" dirty="0">
                          <a:ln>
                            <a:noFill/>
                          </a:ln>
                          <a:solidFill>
                            <a:srgbClr val="000000"/>
                          </a:solidFill>
                          <a:effectLst/>
                          <a:uLnTx/>
                          <a:uFillTx/>
                          <a:latin typeface="Calibri"/>
                          <a:ea typeface="+mn-ea"/>
                          <a:cs typeface="+mn-cs"/>
                        </a:rPr>
                      </a:br>
                      <a:r>
                        <a:rPr lang="en-GB" sz="1000" b="0" i="0" u="none" strike="noStrike" kern="1200" cap="none" spc="0" normalizeH="0" baseline="0" noProof="0" dirty="0">
                          <a:ln>
                            <a:noFill/>
                          </a:ln>
                          <a:solidFill>
                            <a:schemeClr val="tx1"/>
                          </a:solidFill>
                          <a:effectLst/>
                          <a:uLnTx/>
                          <a:uFillTx/>
                          <a:latin typeface="+mn-lt"/>
                          <a:ea typeface="+mn-ea"/>
                          <a:cs typeface="+mn-cs"/>
                        </a:rPr>
                        <a:t>Re</a:t>
                      </a:r>
                      <a:r>
                        <a:rPr lang="en-GB" sz="1000" b="0" i="0" kern="1200" dirty="0">
                          <a:solidFill>
                            <a:schemeClr val="tx1"/>
                          </a:solidFill>
                          <a:effectLst/>
                          <a:latin typeface="+mn-lt"/>
                          <a:ea typeface="+mn-ea"/>
                          <a:cs typeface="+mn-cs"/>
                        </a:rPr>
                        <a:t>cognise that living things can be grouped in a variety of ways</a:t>
                      </a:r>
                    </a:p>
                    <a:p>
                      <a:r>
                        <a:rPr lang="en-GB" sz="1000" b="0" i="0" kern="1200" dirty="0">
                          <a:solidFill>
                            <a:schemeClr val="tx1"/>
                          </a:solidFill>
                          <a:effectLst/>
                          <a:latin typeface="+mn-lt"/>
                          <a:ea typeface="+mn-ea"/>
                          <a:cs typeface="+mn-cs"/>
                        </a:rPr>
                        <a:t>Explore and use classification keys to help group, identify and name a variety of living things in their local and wider environment</a:t>
                      </a:r>
                    </a:p>
                    <a:p>
                      <a:r>
                        <a:rPr lang="en-GB" sz="1000" b="0" i="0" kern="1200" dirty="0">
                          <a:solidFill>
                            <a:schemeClr val="tx1"/>
                          </a:solidFill>
                          <a:effectLst/>
                          <a:latin typeface="+mn-lt"/>
                          <a:ea typeface="+mn-ea"/>
                          <a:cs typeface="+mn-cs"/>
                        </a:rPr>
                        <a:t>Recognise that environments can change and that this can sometimes pose dangers to living things</a:t>
                      </a:r>
                    </a:p>
                    <a:p>
                      <a:pPr marL="0" marR="0" lvl="0" indent="0" algn="l" rtl="0" eaLnBrk="1" fontAlgn="auto" latinLnBrk="0" hangingPunct="1">
                        <a:lnSpc>
                          <a:spcPct val="100000"/>
                        </a:lnSpc>
                        <a:spcBef>
                          <a:spcPts val="0"/>
                        </a:spcBef>
                        <a:spcAft>
                          <a:spcPts val="0"/>
                        </a:spcAft>
                        <a:buClrTx/>
                        <a:buSzTx/>
                        <a:buFontTx/>
                        <a:buNone/>
                      </a:pPr>
                      <a:endParaRPr lang="en-GB" sz="1000" b="0" i="0" u="none" strike="noStrike" kern="1200" cap="none" spc="0" normalizeH="0" baseline="0" noProof="0">
                        <a:ln>
                          <a:noFill/>
                        </a:ln>
                        <a:solidFill>
                          <a:schemeClr val="tx1"/>
                        </a:solidFill>
                        <a:effectLst/>
                        <a:uLnTx/>
                        <a:uFillTx/>
                        <a:latin typeface="Calibri"/>
                        <a:ea typeface="+mn-ea"/>
                        <a:cs typeface="+mn-cs"/>
                      </a:endParaRPr>
                    </a:p>
                    <a:p>
                      <a:pPr marL="0" marR="0" lvl="0" indent="0" algn="l" rtl="0" eaLnBrk="1" fontAlgn="auto" latinLnBrk="0" hangingPunct="1">
                        <a:lnSpc>
                          <a:spcPct val="100000"/>
                        </a:lnSpc>
                        <a:spcBef>
                          <a:spcPts val="0"/>
                        </a:spcBef>
                        <a:spcAft>
                          <a:spcPts val="0"/>
                        </a:spcAft>
                        <a:buClrTx/>
                        <a:buSzTx/>
                        <a:buFontTx/>
                        <a:buNone/>
                      </a:pPr>
                      <a:r>
                        <a:rPr lang="en-GB" sz="1000" b="1" i="0" u="none" strike="noStrike" kern="1200" cap="none" spc="0" normalizeH="0" baseline="0" noProof="0" dirty="0">
                          <a:ln>
                            <a:noFill/>
                          </a:ln>
                          <a:solidFill>
                            <a:schemeClr val="tx1"/>
                          </a:solidFill>
                          <a:effectLst/>
                          <a:uLnTx/>
                          <a:uFillTx/>
                          <a:latin typeface="Calibri"/>
                          <a:ea typeface="+mn-ea"/>
                          <a:cs typeface="+mn-cs"/>
                        </a:rPr>
                        <a:t>KS3</a:t>
                      </a:r>
                    </a:p>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solidFill>
                            <a:schemeClr val="tx1"/>
                          </a:solidFill>
                          <a:effectLst/>
                          <a:uLnTx/>
                          <a:uFillTx/>
                          <a:latin typeface="Calibri"/>
                          <a:ea typeface="+mn-ea"/>
                          <a:cs typeface="+mn-cs"/>
                        </a:rPr>
                        <a:t>Interdependence – Y7</a:t>
                      </a:r>
                    </a:p>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solidFill>
                            <a:schemeClr val="tx1"/>
                          </a:solidFill>
                          <a:effectLst/>
                          <a:uLnTx/>
                          <a:uFillTx/>
                          <a:latin typeface="Calibri"/>
                          <a:ea typeface="+mn-ea"/>
                          <a:cs typeface="+mn-cs"/>
                        </a:rPr>
                        <a:t>Earth and atmosphere – Y8</a:t>
                      </a:r>
                    </a:p>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solidFill>
                            <a:schemeClr val="tx1"/>
                          </a:solidFill>
                          <a:effectLst/>
                          <a:uLnTx/>
                          <a:uFillTx/>
                          <a:latin typeface="Calibri"/>
                          <a:ea typeface="+mn-ea"/>
                          <a:cs typeface="+mn-cs"/>
                        </a:rPr>
                        <a:t>Inheritance – Y9</a:t>
                      </a:r>
                    </a:p>
                  </a:txBody>
                  <a:tcPr/>
                </a:tc>
                <a:tc>
                  <a:txBody>
                    <a:bodyPr/>
                    <a:lstStyle/>
                    <a:p>
                      <a:pPr marL="0" marR="0" lvl="0" indent="0" algn="l">
                        <a:lnSpc>
                          <a:spcPct val="100000"/>
                        </a:lnSpc>
                        <a:spcBef>
                          <a:spcPts val="0"/>
                        </a:spcBef>
                        <a:spcAft>
                          <a:spcPts val="0"/>
                        </a:spcAft>
                        <a:buClrTx/>
                        <a:buSzTx/>
                        <a:buFontTx/>
                        <a:buNone/>
                      </a:pPr>
                      <a:r>
                        <a:rPr lang="en-GB" sz="1000" b="1" i="0" u="none" strike="noStrike" kern="1200" cap="none" spc="0" normalizeH="0" baseline="0" noProof="0" dirty="0">
                          <a:ln>
                            <a:noFill/>
                          </a:ln>
                          <a:solidFill>
                            <a:schemeClr val="tx1"/>
                          </a:solidFill>
                          <a:effectLst/>
                          <a:uLnTx/>
                          <a:uFillTx/>
                          <a:latin typeface="Calibri"/>
                          <a:ea typeface="+mn-ea"/>
                          <a:cs typeface="+mn-cs"/>
                        </a:rPr>
                        <a:t>Abiotic</a:t>
                      </a:r>
                      <a:r>
                        <a:rPr lang="en-GB" sz="1000" b="0" i="0" u="none" strike="noStrike" kern="1200" cap="none" spc="0" normalizeH="0" baseline="0" noProof="0" dirty="0">
                          <a:ln>
                            <a:noFill/>
                          </a:ln>
                          <a:solidFill>
                            <a:schemeClr val="tx1"/>
                          </a:solidFill>
                          <a:effectLst/>
                          <a:uLnTx/>
                          <a:uFillTx/>
                          <a:latin typeface="Calibri"/>
                          <a:ea typeface="+mn-ea"/>
                          <a:cs typeface="+mn-cs"/>
                        </a:rPr>
                        <a:t> – A factor that affects distribution in a habitat that is not living</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a:ln>
                          <a:noFill/>
                        </a:ln>
                        <a:solidFill>
                          <a:schemeClr val="tx1"/>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noProof="0" dirty="0">
                          <a:ln>
                            <a:noFill/>
                          </a:ln>
                          <a:solidFill>
                            <a:schemeClr val="tx1"/>
                          </a:solidFill>
                          <a:effectLst/>
                          <a:uLnTx/>
                          <a:uFillTx/>
                          <a:latin typeface="+mn-lt"/>
                          <a:ea typeface="+mn-ea"/>
                          <a:cs typeface="+mn-cs"/>
                        </a:rPr>
                        <a:t>Biotic</a:t>
                      </a:r>
                      <a:r>
                        <a:rPr lang="en-GB" sz="1000" b="0" i="0" u="none" strike="noStrike" kern="1200" cap="none" spc="0" normalizeH="0" baseline="0" noProof="0" dirty="0">
                          <a:ln>
                            <a:noFill/>
                          </a:ln>
                          <a:solidFill>
                            <a:schemeClr val="tx1"/>
                          </a:solidFill>
                          <a:effectLst/>
                          <a:uLnTx/>
                          <a:uFillTx/>
                          <a:latin typeface="+mn-lt"/>
                          <a:ea typeface="+mn-ea"/>
                          <a:cs typeface="+mn-cs"/>
                        </a:rPr>
                        <a:t> - A factor that affects distribution in a habitat that is living</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a:ln>
                          <a:noFill/>
                        </a:ln>
                        <a:solidFill>
                          <a:schemeClr val="tx1"/>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noProof="0" dirty="0">
                          <a:ln>
                            <a:noFill/>
                          </a:ln>
                          <a:solidFill>
                            <a:schemeClr val="tx1"/>
                          </a:solidFill>
                          <a:effectLst/>
                          <a:uLnTx/>
                          <a:uFillTx/>
                          <a:latin typeface="Calibri"/>
                          <a:ea typeface="+mn-ea"/>
                          <a:cs typeface="+mn-cs"/>
                        </a:rPr>
                        <a:t>Biodiversity </a:t>
                      </a:r>
                      <a:r>
                        <a:rPr lang="en-GB" sz="1000" b="0" i="0" u="none" strike="noStrike" kern="1200" cap="none" spc="0" normalizeH="0" baseline="0" noProof="0" dirty="0">
                          <a:ln>
                            <a:noFill/>
                          </a:ln>
                          <a:solidFill>
                            <a:schemeClr val="tx1"/>
                          </a:solidFill>
                          <a:effectLst/>
                          <a:uLnTx/>
                          <a:uFillTx/>
                          <a:latin typeface="Calibri"/>
                          <a:ea typeface="+mn-ea"/>
                          <a:cs typeface="+mn-cs"/>
                        </a:rPr>
                        <a:t>- </a:t>
                      </a:r>
                      <a:r>
                        <a:rPr lang="en-GB" sz="1000" b="0" i="0" kern="1200" dirty="0">
                          <a:solidFill>
                            <a:schemeClr val="tx1"/>
                          </a:solidFill>
                          <a:effectLst/>
                          <a:latin typeface="+mn-lt"/>
                          <a:ea typeface="+mn-ea"/>
                          <a:cs typeface="+mn-cs"/>
                        </a:rPr>
                        <a:t>a measure of how many different species live in an ecosystem</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a:ln>
                          <a:noFill/>
                        </a:ln>
                        <a:solidFill>
                          <a:schemeClr val="tx1"/>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noProof="0" dirty="0">
                          <a:ln>
                            <a:noFill/>
                          </a:ln>
                          <a:solidFill>
                            <a:schemeClr val="tx1"/>
                          </a:solidFill>
                          <a:effectLst/>
                          <a:uLnTx/>
                          <a:uFillTx/>
                          <a:latin typeface="Calibri"/>
                          <a:ea typeface="+mn-ea"/>
                          <a:cs typeface="+mn-cs"/>
                        </a:rPr>
                        <a:t>Food security </a:t>
                      </a:r>
                      <a:r>
                        <a:rPr lang="en-GB" sz="1000" b="0" i="0" u="none" strike="noStrike" kern="1200" cap="none" spc="0" normalizeH="0" baseline="0" noProof="0" dirty="0">
                          <a:ln>
                            <a:noFill/>
                          </a:ln>
                          <a:solidFill>
                            <a:schemeClr val="tx1"/>
                          </a:solidFill>
                          <a:effectLst/>
                          <a:uLnTx/>
                          <a:uFillTx/>
                          <a:latin typeface="Calibri"/>
                          <a:ea typeface="+mn-ea"/>
                          <a:cs typeface="+mn-cs"/>
                        </a:rPr>
                        <a:t>- </a:t>
                      </a:r>
                      <a:r>
                        <a:rPr lang="en-GB" sz="1000" b="0" i="0" kern="1200" dirty="0">
                          <a:solidFill>
                            <a:schemeClr val="tx1"/>
                          </a:solidFill>
                          <a:effectLst/>
                          <a:latin typeface="+mn-lt"/>
                          <a:ea typeface="+mn-ea"/>
                          <a:cs typeface="+mn-cs"/>
                        </a:rPr>
                        <a:t>a measure of the availability of food required to support people of a household, region, country or any specified area.</a:t>
                      </a:r>
                    </a:p>
                    <a:p>
                      <a:pPr marL="0" marR="0" lvl="0" indent="0" algn="l">
                        <a:lnSpc>
                          <a:spcPct val="100000"/>
                        </a:lnSpc>
                        <a:spcBef>
                          <a:spcPts val="0"/>
                        </a:spcBef>
                        <a:spcAft>
                          <a:spcPts val="0"/>
                        </a:spcAft>
                        <a:buClrTx/>
                        <a:buSzTx/>
                        <a:buFontTx/>
                        <a:buNone/>
                      </a:pPr>
                      <a:endParaRPr lang="en-GB" sz="1000" b="1" i="0" u="none" strike="noStrike" kern="1200" cap="none" spc="0" normalizeH="0" baseline="0" noProof="0">
                        <a:ln>
                          <a:noFill/>
                        </a:ln>
                        <a:solidFill>
                          <a:schemeClr val="tx1"/>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noProof="0" dirty="0">
                          <a:ln>
                            <a:noFill/>
                          </a:ln>
                          <a:solidFill>
                            <a:schemeClr val="tx1"/>
                          </a:solidFill>
                          <a:effectLst/>
                          <a:uLnTx/>
                          <a:uFillTx/>
                          <a:latin typeface="Calibri"/>
                          <a:ea typeface="+mn-ea"/>
                          <a:cs typeface="+mn-cs"/>
                        </a:rPr>
                        <a:t>Peat bog </a:t>
                      </a:r>
                      <a:r>
                        <a:rPr lang="en-GB" sz="1000" b="0" i="0" u="none" strike="noStrike" kern="1200" cap="none" spc="0" normalizeH="0" baseline="0" noProof="0" dirty="0">
                          <a:ln>
                            <a:noFill/>
                          </a:ln>
                          <a:solidFill>
                            <a:schemeClr val="tx1"/>
                          </a:solidFill>
                          <a:effectLst/>
                          <a:uLnTx/>
                          <a:uFillTx/>
                          <a:latin typeface="Calibri"/>
                          <a:ea typeface="+mn-ea"/>
                          <a:cs typeface="+mn-cs"/>
                        </a:rPr>
                        <a:t>- </a:t>
                      </a:r>
                      <a:r>
                        <a:rPr lang="en-GB" sz="1000" b="0" i="0" kern="1200" dirty="0">
                          <a:solidFill>
                            <a:schemeClr val="tx1"/>
                          </a:solidFill>
                          <a:effectLst/>
                          <a:latin typeface="+mn-lt"/>
                          <a:ea typeface="+mn-ea"/>
                          <a:cs typeface="+mn-cs"/>
                        </a:rPr>
                        <a:t>A peat bog is a region of wet, spongy ground that contains decomposing vegetation</a:t>
                      </a:r>
                    </a:p>
                    <a:p>
                      <a:pPr marL="0" marR="0" lvl="0" indent="0" algn="l">
                        <a:lnSpc>
                          <a:spcPct val="100000"/>
                        </a:lnSpc>
                        <a:spcBef>
                          <a:spcPts val="0"/>
                        </a:spcBef>
                        <a:spcAft>
                          <a:spcPts val="0"/>
                        </a:spcAft>
                        <a:buClrTx/>
                        <a:buSzTx/>
                        <a:buFontTx/>
                        <a:buNone/>
                      </a:pPr>
                      <a:endParaRPr lang="en-GB" sz="1000" b="1" i="0" u="none" strike="noStrike" kern="1200" cap="none" spc="0" normalizeH="0" baseline="0" noProof="0">
                        <a:ln>
                          <a:noFill/>
                        </a:ln>
                        <a:solidFill>
                          <a:schemeClr val="tx1"/>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noProof="0" dirty="0">
                          <a:ln>
                            <a:noFill/>
                          </a:ln>
                          <a:solidFill>
                            <a:schemeClr val="tx1"/>
                          </a:solidFill>
                          <a:effectLst/>
                          <a:uLnTx/>
                          <a:uFillTx/>
                          <a:latin typeface="Calibri"/>
                          <a:ea typeface="+mn-ea"/>
                          <a:cs typeface="+mn-cs"/>
                        </a:rPr>
                        <a:t>Biomass </a:t>
                      </a:r>
                      <a:r>
                        <a:rPr lang="en-GB" sz="1000" b="0" i="0" u="none" strike="noStrike" kern="1200" cap="none" spc="0" normalizeH="0" baseline="0" noProof="0" dirty="0">
                          <a:ln>
                            <a:noFill/>
                          </a:ln>
                          <a:solidFill>
                            <a:schemeClr val="tx1"/>
                          </a:solidFill>
                          <a:effectLst/>
                          <a:uLnTx/>
                          <a:uFillTx/>
                          <a:latin typeface="Calibri"/>
                          <a:ea typeface="+mn-ea"/>
                          <a:cs typeface="+mn-cs"/>
                        </a:rPr>
                        <a:t>- </a:t>
                      </a:r>
                      <a:r>
                        <a:rPr lang="en-GB" sz="1000" b="0" i="0" kern="1200" dirty="0">
                          <a:solidFill>
                            <a:schemeClr val="tx1"/>
                          </a:solidFill>
                          <a:effectLst/>
                          <a:latin typeface="+mn-lt"/>
                          <a:ea typeface="+mn-ea"/>
                          <a:cs typeface="+mn-cs"/>
                        </a:rPr>
                        <a:t>Biomass is the mass of living tissues (or recently dead tissues that have not yet been decomposed) that a plant or animal is made up of</a:t>
                      </a:r>
                      <a:endParaRPr lang="en-GB" sz="1000" b="0" i="0" u="none" strike="noStrike" kern="1200" cap="none" spc="0" normalizeH="0" baseline="0" noProof="0" dirty="0">
                        <a:ln>
                          <a:noFill/>
                        </a:ln>
                        <a:solidFill>
                          <a:schemeClr val="tx1"/>
                        </a:solidFill>
                        <a:effectLst/>
                        <a:uLnTx/>
                        <a:uFillTx/>
                        <a:latin typeface="Calibri"/>
                        <a:ea typeface="+mn-ea"/>
                        <a:cs typeface="+mn-cs"/>
                      </a:endParaRPr>
                    </a:p>
                  </a:txBody>
                  <a:tcPr/>
                </a:tc>
                <a:tc>
                  <a:txBody>
                    <a:bodyPr/>
                    <a:lstStyle/>
                    <a:p>
                      <a:pPr algn="l"/>
                      <a:r>
                        <a:rPr lang="en-US" sz="1000" dirty="0">
                          <a:effectLst/>
                          <a:latin typeface="Calibri"/>
                          <a:ea typeface="Times New Roman" panose="02020603050405020304" pitchFamily="18" charset="0"/>
                          <a:cs typeface="Arial"/>
                        </a:rPr>
                        <a:t>Recall what an ecosystem is</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which resources animals and plants compete for, and why they do this</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Explain the terms 'interdependence' and 'stable community'</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Name some abiotic and biotic factors that affect communities</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Explain how a change in an abiotic or biotic factor might affect a community </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structural, </a:t>
                      </a:r>
                      <a:r>
                        <a:rPr lang="en-US" sz="1000" dirty="0" err="1">
                          <a:effectLst/>
                          <a:latin typeface="Calibri"/>
                          <a:ea typeface="Times New Roman" panose="02020603050405020304" pitchFamily="18" charset="0"/>
                          <a:cs typeface="Arial"/>
                        </a:rPr>
                        <a:t>behavioural</a:t>
                      </a:r>
                      <a:r>
                        <a:rPr lang="en-US" sz="1000" dirty="0">
                          <a:effectLst/>
                          <a:latin typeface="Calibri"/>
                          <a:ea typeface="Times New Roman" panose="02020603050405020304" pitchFamily="18" charset="0"/>
                          <a:cs typeface="Arial"/>
                        </a:rPr>
                        <a:t> and functional adaptations of organisms</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what an extremophile is</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Represent the feeding relationships within a community using a food chain and describe these relationships</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Explain how and why ecologists use quadrats and transects</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and interpret predator-prey cycles</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Required practical 9: measure the population size of a common species in a habitat. Use sampling to investigate the effect of one factor on distribution</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the processes involved in the carbon cycle</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the processes involved in the water cycle</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Explain how temperature, water and availability of oxygen affect the rate of decay of biological material</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Explain how the conditions for decay are </a:t>
                      </a:r>
                      <a:r>
                        <a:rPr lang="en-US" sz="1000" i="1" dirty="0" err="1">
                          <a:effectLst/>
                          <a:latin typeface="Calibri"/>
                          <a:ea typeface="Times New Roman" panose="02020603050405020304" pitchFamily="18" charset="0"/>
                          <a:cs typeface="Arial"/>
                        </a:rPr>
                        <a:t>optimised</a:t>
                      </a:r>
                      <a:r>
                        <a:rPr lang="en-US" sz="1000" i="1" dirty="0">
                          <a:effectLst/>
                          <a:latin typeface="Calibri"/>
                          <a:ea typeface="Times New Roman" panose="02020603050405020304" pitchFamily="18" charset="0"/>
                          <a:cs typeface="Arial"/>
                        </a:rPr>
                        <a:t> by farmers and gardeners, and the reasons for this</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Describe how methane gas can be produced from decaying materials for use as a fuel</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Required practical 10: investigate the effect of temperature on the rate of decay of fresh milk by measuring pH change</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Explain how environmental changes can affect the distribution of species in an ecosystem (temperature, water and atmospheric gases)</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what biodiversity is, why it is important, and how human activities affect it</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the impact of human population growth and increased living standards on resource use and waste production </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Explain how pollution can occur, and the impacts of pollution</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how humans reduce the amount of land available for other animals and plants</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Explain the consequences of peat bog destruction</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what deforestation is and why it has occurred in tropical areas</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Explain the consequences of deforestation</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how the composition of the atmosphere is changing, and the impact of this on global warming</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some biological consequences of global warming</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both positive and negative human interactions in an ecosystem and explain their impact on biodiversity</a:t>
                      </a:r>
                      <a:endParaRPr lang="en-GB" sz="1200" dirty="0">
                        <a:effectLst/>
                        <a:latin typeface="Calibri"/>
                        <a:ea typeface="Calibri" panose="020F0502020204030204" pitchFamily="34" charset="0"/>
                        <a:cs typeface="Arial"/>
                      </a:endParaRPr>
                    </a:p>
                    <a:p>
                      <a:pPr algn="l"/>
                      <a:r>
                        <a:rPr lang="en-US" sz="1000" dirty="0">
                          <a:effectLst/>
                          <a:latin typeface="Calibri"/>
                          <a:ea typeface="Times New Roman" panose="02020603050405020304" pitchFamily="18" charset="0"/>
                          <a:cs typeface="Arial"/>
                        </a:rPr>
                        <a:t>Describe </a:t>
                      </a:r>
                      <a:r>
                        <a:rPr lang="en-US" sz="1000" dirty="0" err="1">
                          <a:effectLst/>
                          <a:latin typeface="Calibri"/>
                          <a:ea typeface="Times New Roman" panose="02020603050405020304" pitchFamily="18" charset="0"/>
                          <a:cs typeface="Arial"/>
                        </a:rPr>
                        <a:t>programmes</a:t>
                      </a:r>
                      <a:r>
                        <a:rPr lang="en-US" sz="1000" dirty="0">
                          <a:effectLst/>
                          <a:latin typeface="Calibri"/>
                          <a:ea typeface="Times New Roman" panose="02020603050405020304" pitchFamily="18" charset="0"/>
                          <a:cs typeface="Arial"/>
                        </a:rPr>
                        <a:t> that aim to reduce the negative effects of humans on ecosystems and biodiversity</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Describe the different trophic levels and use numbers and names to represent them</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Describe what decomposers are and what they do</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Construct pyramids of biomass accurately from data and explain what they represent</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State how much energy producers absorb from the Sun and how much biomass is transferred</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Explain how biomass is lost between trophic levels, including the consequences of this and calculate efficiency between trophic levels</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Explain the term 'food security' and describe biological factors that threaten it</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Explain how the efficiency of food production can be improved</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Explain the term 'factory farming', including examples, and ethical objections</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Explain the importance of maintaining fish stocks at a level where breeding continues</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Explain some methods that can help to conserve fish stocks</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Describe how modern biotechnology is used in food production, including the fungus Fusarium as an example</a:t>
                      </a:r>
                      <a:endParaRPr lang="en-GB" sz="1200" dirty="0">
                        <a:effectLst/>
                        <a:latin typeface="Calibri"/>
                        <a:ea typeface="Calibri" panose="020F0502020204030204" pitchFamily="34" charset="0"/>
                        <a:cs typeface="Arial"/>
                      </a:endParaRPr>
                    </a:p>
                    <a:p>
                      <a:pPr algn="l"/>
                      <a:r>
                        <a:rPr lang="en-US" sz="1000" i="1" dirty="0">
                          <a:effectLst/>
                          <a:latin typeface="Calibri"/>
                          <a:ea typeface="Times New Roman" panose="02020603050405020304" pitchFamily="18" charset="0"/>
                          <a:cs typeface="Arial"/>
                        </a:rPr>
                        <a:t>Bio ONLY: Describe the uses of genetically modified organisms in insulin and food production</a:t>
                      </a:r>
                      <a:endParaRPr lang="en-GB" sz="1200" dirty="0">
                        <a:effectLst/>
                        <a:latin typeface="Calibri"/>
                        <a:ea typeface="Calibri" panose="020F0502020204030204" pitchFamily="34" charset="0"/>
                        <a:cs typeface="Arial"/>
                      </a:endParaRPr>
                    </a:p>
                  </a:txBody>
                  <a:tcPr marL="68580" marR="68580" marT="0" marB="0"/>
                </a:tc>
                <a:extLst>
                  <a:ext uri="{0D108BD9-81ED-4DB2-BD59-A6C34878D82A}">
                    <a16:rowId xmlns:a16="http://schemas.microsoft.com/office/drawing/2014/main" val="3752173402"/>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5053195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dirty="0"/>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nvGraphicFramePr>
        <p:xfrm>
          <a:off x="119579" y="1084593"/>
          <a:ext cx="12566588" cy="6985035"/>
        </p:xfrm>
        <a:graphic>
          <a:graphicData uri="http://schemas.openxmlformats.org/drawingml/2006/table">
            <a:tbl>
              <a:tblPr firstRow="1" bandRow="1">
                <a:tableStyleId>{BDBED569-4797-4DF1-A0F4-6AAB3CD982D8}</a:tableStyleId>
              </a:tblPr>
              <a:tblGrid>
                <a:gridCol w="682280">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71351">
                  <a:extLst>
                    <a:ext uri="{9D8B030D-6E8A-4147-A177-3AD203B41FA5}">
                      <a16:colId xmlns:a16="http://schemas.microsoft.com/office/drawing/2014/main" val="3243530804"/>
                    </a:ext>
                  </a:extLst>
                </a:gridCol>
                <a:gridCol w="2949617">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a:t>11</a:t>
                      </a:r>
                    </a:p>
                  </a:txBody>
                  <a:tcPr anchor="ctr"/>
                </a:tc>
                <a:tc>
                  <a:txBody>
                    <a:bodyPr/>
                    <a:lstStyle/>
                    <a:p>
                      <a:pPr marL="0" marR="0" lvl="0" indent="0" algn="l">
                        <a:lnSpc>
                          <a:spcPct val="100000"/>
                        </a:lnSpc>
                        <a:spcBef>
                          <a:spcPts val="0"/>
                        </a:spcBef>
                        <a:spcAft>
                          <a:spcPts val="0"/>
                        </a:spcAft>
                        <a:buNone/>
                      </a:pPr>
                      <a:r>
                        <a:rPr lang="en-GB" sz="1100" b="0" i="0" u="none" strike="noStrike" kern="1200" cap="none" spc="0" normalizeH="0" baseline="0" noProof="0">
                          <a:ln>
                            <a:noFill/>
                          </a:ln>
                          <a:solidFill>
                            <a:srgbClr val="000000"/>
                          </a:solidFill>
                          <a:effectLst/>
                          <a:uLnTx/>
                          <a:uFillTx/>
                          <a:latin typeface="Calibri" panose="020F0502020204030204"/>
                        </a:rPr>
                        <a:t>C8 Chemical analysis</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panose="020F0502020204030204"/>
                        </a:rPr>
                        <a:t>Pure, impure and formulations</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panose="020F0502020204030204"/>
                        </a:rPr>
                        <a:t>Paper chromatography</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panose="020F0502020204030204"/>
                        </a:rPr>
                        <a:t>Tests for Hydrogen</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panose="020F0502020204030204"/>
                        </a:rPr>
                        <a:t>Tests for Oxygen</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panose="020F0502020204030204"/>
                        </a:rPr>
                        <a:t>Test for Carbon dioxide</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panose="020F0502020204030204"/>
                        </a:rPr>
                        <a:t>Tests for chlorine</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panose="020F0502020204030204"/>
                        </a:rPr>
                        <a:t>Flame tests for cations (t) </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panose="020F0502020204030204"/>
                        </a:rPr>
                        <a:t>Tests for carbonates and sulphates (t)</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panose="020F0502020204030204"/>
                        </a:rPr>
                        <a:t>Tests for Halides (t)</a:t>
                      </a:r>
                    </a:p>
                    <a:p>
                      <a:pPr marL="0" marR="0" lvl="0" indent="0" algn="l">
                        <a:lnSpc>
                          <a:spcPct val="100000"/>
                        </a:lnSpc>
                        <a:spcBef>
                          <a:spcPts val="0"/>
                        </a:spcBef>
                        <a:spcAft>
                          <a:spcPts val="0"/>
                        </a:spcAft>
                        <a:buNone/>
                      </a:pPr>
                      <a:endParaRPr lang="en-GB" sz="1100" b="0" i="0" u="none" strike="noStrike" kern="1200" cap="none" spc="0" normalizeH="0" baseline="0" noProof="0">
                        <a:ln>
                          <a:noFill/>
                        </a:ln>
                        <a:solidFill>
                          <a:srgbClr val="000000"/>
                        </a:solidFill>
                        <a:effectLst/>
                        <a:uLnTx/>
                        <a:uFillTx/>
                        <a:latin typeface="Calibri" panose="020F0502020204030204"/>
                      </a:endParaRP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a:ln>
                            <a:noFill/>
                          </a:ln>
                          <a:effectLst/>
                          <a:uLnTx/>
                          <a:uFillTx/>
                          <a:latin typeface="Calibri" panose="020F0502020204030204"/>
                          <a:ea typeface="+mn-ea"/>
                          <a:cs typeface="+mn-cs"/>
                        </a:rPr>
                        <a:t>Ks2 Students may have carried out a chromatogram in KS2 science</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a:ln>
                            <a:noFill/>
                          </a:ln>
                          <a:effectLst/>
                          <a:uLnTx/>
                          <a:uFillTx/>
                          <a:latin typeface="Calibri" panose="020F0502020204030204"/>
                          <a:ea typeface="+mn-ea"/>
                          <a:cs typeface="+mn-cs"/>
                        </a:rPr>
                        <a:t>KS3 students will have completed the separating techniques topic and  acids and alkalis topic</a:t>
                      </a:r>
                    </a:p>
                  </a:txBody>
                  <a:tcPr/>
                </a:tc>
                <a:tc>
                  <a:txBody>
                    <a:bodyPr/>
                    <a:lstStyle/>
                    <a:p>
                      <a:pPr lvl="0" algn="l">
                        <a:lnSpc>
                          <a:spcPct val="100000"/>
                        </a:lnSpc>
                        <a:spcBef>
                          <a:spcPts val="0"/>
                        </a:spcBef>
                        <a:spcAft>
                          <a:spcPts val="0"/>
                        </a:spcAft>
                        <a:buNone/>
                      </a:pPr>
                      <a:r>
                        <a:rPr lang="en-GB" sz="1000" b="0" i="0" u="none" strike="noStrike" kern="1200" cap="none" spc="0" normalizeH="0" baseline="0" noProof="0">
                          <a:ln>
                            <a:noFill/>
                          </a:ln>
                          <a:solidFill>
                            <a:srgbClr val="000000"/>
                          </a:solidFill>
                          <a:effectLst/>
                          <a:uLnTx/>
                          <a:uFillTx/>
                          <a:latin typeface="Calibri"/>
                        </a:rPr>
                        <a:t>C8      </a:t>
                      </a:r>
                      <a:r>
                        <a:rPr lang="en-GB" sz="1000" b="1" i="0" u="none" strike="noStrike" kern="1200" cap="none" spc="0" normalizeH="0" baseline="0" noProof="0">
                          <a:ln>
                            <a:noFill/>
                          </a:ln>
                          <a:effectLst/>
                          <a:uLnTx/>
                          <a:uFillTx/>
                        </a:rPr>
                        <a:t>Chromatogram:</a:t>
                      </a:r>
                      <a:r>
                        <a:rPr lang="en-GB" sz="1000" b="0" i="0" u="none" strike="noStrike" kern="1200" cap="none" spc="0" normalizeH="0" baseline="0" noProof="0">
                          <a:ln>
                            <a:noFill/>
                          </a:ln>
                          <a:effectLst/>
                          <a:uLnTx/>
                          <a:uFillTx/>
                        </a:rPr>
                        <a:t> A graph that shows the result of separating the components of a mixture by chromatography. </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Chromatography: </a:t>
                      </a:r>
                      <a:r>
                        <a:rPr lang="en-GB" sz="1000" b="0" i="0" u="none" strike="noStrike" kern="1200" cap="none" spc="0" normalizeH="0" baseline="0" noProof="0">
                          <a:ln>
                            <a:noFill/>
                          </a:ln>
                          <a:effectLst/>
                          <a:uLnTx/>
                          <a:uFillTx/>
                        </a:rPr>
                        <a:t>A technique used to separate mixtures due to the distribution of the substances between the stationary and mobile phase. It can give information to help identify substances. </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*Flame emission spectroscopy:</a:t>
                      </a:r>
                      <a:r>
                        <a:rPr lang="en-GB" sz="1000" b="0" i="0" u="none" strike="noStrike" kern="1200" cap="none" spc="0" normalizeH="0" baseline="0" noProof="0">
                          <a:ln>
                            <a:noFill/>
                          </a:ln>
                          <a:effectLst/>
                          <a:uLnTx/>
                          <a:uFillTx/>
                        </a:rPr>
                        <a:t> An instrumental method used to analyse metal ions in solutions. </a:t>
                      </a:r>
                      <a:r>
                        <a:rPr lang="en-GB" sz="1000" b="1" i="0" u="none" strike="noStrike" kern="1200" cap="none" spc="0" normalizeH="0" baseline="0" noProof="0">
                          <a:ln>
                            <a:noFill/>
                          </a:ln>
                          <a:effectLst/>
                          <a:uLnTx/>
                          <a:uFillTx/>
                        </a:rPr>
                        <a:t>*Flame test</a:t>
                      </a:r>
                      <a:r>
                        <a:rPr lang="en-GB" sz="1000" b="0" i="0" u="none" strike="noStrike" kern="1200" cap="none" spc="0" normalizeH="0" baseline="0" noProof="0">
                          <a:ln>
                            <a:noFill/>
                          </a:ln>
                          <a:effectLst/>
                          <a:uLnTx/>
                          <a:uFillTx/>
                        </a:rPr>
                        <a:t>: Qualitative test used to identify metal ions (cations). Carried out by inserting a nichrome wire loop with the unknown compound on into a flame and observing the colour. </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Formulation:</a:t>
                      </a:r>
                      <a:r>
                        <a:rPr lang="en-GB" sz="1000" b="0" i="0" u="none" strike="noStrike" kern="1200" cap="none" spc="0" normalizeH="0" baseline="0" noProof="0">
                          <a:ln>
                            <a:noFill/>
                          </a:ln>
                          <a:effectLst/>
                          <a:uLnTx/>
                          <a:uFillTx/>
                        </a:rPr>
                        <a:t> A mixture that has been designed as a useful product. They are made by mixing the components in carefully measured quantities to ensure that the product has the required properties. </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Impure substance:</a:t>
                      </a:r>
                      <a:r>
                        <a:rPr lang="en-GB" sz="1000" b="0" i="0" u="none" strike="noStrike" kern="1200" cap="none" spc="0" normalizeH="0" baseline="0" noProof="0">
                          <a:ln>
                            <a:noFill/>
                          </a:ln>
                          <a:effectLst/>
                          <a:uLnTx/>
                          <a:uFillTx/>
                        </a:rPr>
                        <a:t> A substance made up of two or more elements or compounds that are not bonded together chemically. </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*Instrumental methods:</a:t>
                      </a:r>
                      <a:r>
                        <a:rPr lang="en-GB" sz="1000" b="0" i="0" u="none" strike="noStrike" kern="1200" cap="none" spc="0" normalizeH="0" baseline="0" noProof="0">
                          <a:ln>
                            <a:noFill/>
                          </a:ln>
                          <a:effectLst/>
                          <a:uLnTx/>
                          <a:uFillTx/>
                        </a:rPr>
                        <a:t> Instrumental methods can be used to detect and identify elements and compounds. They are accurate, sensitive and rapid. </a:t>
                      </a:r>
                      <a:r>
                        <a:rPr lang="en-GB" sz="1000" b="1" i="0" u="none" strike="noStrike" kern="1200" cap="none" spc="0" normalizeH="0" baseline="0" noProof="0">
                          <a:ln>
                            <a:noFill/>
                          </a:ln>
                          <a:effectLst/>
                          <a:uLnTx/>
                          <a:uFillTx/>
                        </a:rPr>
                        <a:t>Litmus paper</a:t>
                      </a:r>
                      <a:r>
                        <a:rPr lang="en-GB" sz="1000" b="0" i="0" u="none" strike="noStrike" kern="1200" cap="none" spc="0" normalizeH="0" baseline="0" noProof="0">
                          <a:ln>
                            <a:noFill/>
                          </a:ln>
                          <a:effectLst/>
                          <a:uLnTx/>
                          <a:uFillTx/>
                        </a:rPr>
                        <a:t>: Paper stained with litmus which can be used to indicate the acidity or alkalinity of a substance. Used in the test for chlorine. </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Mobile phase:</a:t>
                      </a:r>
                      <a:r>
                        <a:rPr lang="en-GB" sz="1000" b="0" i="0" u="none" strike="noStrike" kern="1200" cap="none" spc="0" normalizeH="0" baseline="0" noProof="0">
                          <a:ln>
                            <a:noFill/>
                          </a:ln>
                          <a:effectLst/>
                          <a:uLnTx/>
                          <a:uFillTx/>
                        </a:rPr>
                        <a:t> Where the molecules can move during chromatography. It is always a liquid or gas. </a:t>
                      </a:r>
                      <a:r>
                        <a:rPr lang="en-GB" sz="1000" b="1" i="0" u="none" strike="noStrike" kern="1200" cap="none" spc="0" normalizeH="0" baseline="0" noProof="0">
                          <a:ln>
                            <a:noFill/>
                          </a:ln>
                          <a:effectLst/>
                          <a:uLnTx/>
                          <a:uFillTx/>
                        </a:rPr>
                        <a:t>Precipitation</a:t>
                      </a:r>
                      <a:r>
                        <a:rPr lang="en-GB" sz="1000" b="0" i="0" u="none" strike="noStrike" kern="1200" cap="none" spc="0" normalizeH="0" baseline="0" noProof="0">
                          <a:ln>
                            <a:noFill/>
                          </a:ln>
                          <a:effectLst/>
                          <a:uLnTx/>
                          <a:uFillTx/>
                        </a:rPr>
                        <a:t>: The creation of a solid from a solution.  </a:t>
                      </a:r>
                      <a:r>
                        <a:rPr lang="en-GB" sz="1000" b="1" i="0" u="none" strike="noStrike" kern="1200" cap="none" spc="0" normalizeH="0" baseline="0" noProof="0">
                          <a:ln>
                            <a:noFill/>
                          </a:ln>
                          <a:effectLst/>
                          <a:uLnTx/>
                          <a:uFillTx/>
                        </a:rPr>
                        <a:t>Pure substance:</a:t>
                      </a:r>
                      <a:r>
                        <a:rPr lang="en-GB" sz="1000" b="0" i="0" u="none" strike="noStrike" kern="1200" cap="none" spc="0" normalizeH="0" baseline="0" noProof="0">
                          <a:ln>
                            <a:noFill/>
                          </a:ln>
                          <a:effectLst/>
                          <a:uLnTx/>
                          <a:uFillTx/>
                        </a:rPr>
                        <a:t> In chemistry a pure substance is a single element or compound, not mixed with any other substance. In everyday language, a pure substance can mean a substance that has had nothing added to it, so it is unadulterated and in its natural state.</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Rf value</a:t>
                      </a:r>
                      <a:r>
                        <a:rPr lang="en-GB" sz="1000" b="0" i="0" u="none" strike="noStrike" kern="1200" cap="none" spc="0" normalizeH="0" baseline="0" noProof="0">
                          <a:ln>
                            <a:noFill/>
                          </a:ln>
                          <a:effectLst/>
                          <a:uLnTx/>
                          <a:uFillTx/>
                        </a:rPr>
                        <a:t>: The ratio of the distance moved by a compound to the distance moved by the solvent. </a:t>
                      </a:r>
                      <a:r>
                        <a:rPr lang="en-GB" sz="1000" b="1" i="0" u="none" strike="noStrike" kern="1200" cap="none" spc="0" normalizeH="0" baseline="0" noProof="0">
                          <a:ln>
                            <a:noFill/>
                          </a:ln>
                          <a:effectLst/>
                          <a:uLnTx/>
                          <a:uFillTx/>
                        </a:rPr>
                        <a:t>Stationary phase</a:t>
                      </a:r>
                      <a:r>
                        <a:rPr lang="en-GB" sz="1000" b="0" i="0" u="none" strike="noStrike" kern="1200" cap="none" spc="0" normalizeH="0" baseline="0" noProof="0">
                          <a:ln>
                            <a:noFill/>
                          </a:ln>
                          <a:effectLst/>
                          <a:uLnTx/>
                          <a:uFillTx/>
                        </a:rPr>
                        <a:t>: Where the molecules are stationary during chromatography. It is a solid or a liquid supported on a solid. </a:t>
                      </a:r>
                      <a:endParaRPr lang="en-GB" sz="1000" b="0" i="0" u="none" strike="noStrike" kern="1200" cap="none" spc="0" normalizeH="0" baseline="0" noProof="0">
                        <a:ln>
                          <a:noFill/>
                        </a:ln>
                        <a:solidFill>
                          <a:srgbClr val="000000"/>
                        </a:solidFill>
                        <a:effectLst/>
                        <a:uLnTx/>
                        <a:uFillTx/>
                        <a:latin typeface="Calibri"/>
                      </a:endParaRPr>
                    </a:p>
                    <a:p>
                      <a:pPr marL="0" marR="0" lvl="0" indent="0" algn="l">
                        <a:lnSpc>
                          <a:spcPct val="100000"/>
                        </a:lnSpc>
                        <a:spcBef>
                          <a:spcPts val="0"/>
                        </a:spcBef>
                        <a:spcAft>
                          <a:spcPts val="0"/>
                        </a:spcAft>
                        <a:buNone/>
                      </a:pPr>
                      <a:endParaRPr lang="en-GB" sz="1000" b="1" i="0" u="none" strike="noStrike" kern="1200" cap="none" spc="0" normalizeH="0" baseline="0" noProof="0">
                        <a:ln>
                          <a:noFill/>
                        </a:ln>
                        <a:solidFill>
                          <a:srgbClr val="000000"/>
                        </a:solidFill>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a:ln>
                          <a:noFill/>
                        </a:ln>
                        <a:solidFill>
                          <a:srgbClr val="000000"/>
                        </a:solidFill>
                        <a:effectLst/>
                        <a:uLnTx/>
                        <a:uFillTx/>
                        <a:latin typeface="Calibri"/>
                      </a:endParaRP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Be able to carry out a chromatography and calculate Rf values from the results </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Describe the difference between, pure, impure and formulations</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Give examples of formulations</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Describe how to test for Hydrogen, Oxygen, Carbon dioxide and Chlorine gases and what a positive test looks like</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Be able to carry out flame tests for cations and interpret results (t) </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Be able to test for carbonates and sulphates</a:t>
                      </a: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(t)</a:t>
                      </a: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Describe how to test for halides and infer results (t)</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36556050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dirty="0"/>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nvGraphicFramePr>
        <p:xfrm>
          <a:off x="119579" y="1084593"/>
          <a:ext cx="12566591" cy="6527835"/>
        </p:xfrm>
        <a:graphic>
          <a:graphicData uri="http://schemas.openxmlformats.org/drawingml/2006/table">
            <a:tbl>
              <a:tblPr firstRow="1" bandRow="1">
                <a:tableStyleId>{BDBED569-4797-4DF1-A0F4-6AAB3CD982D8}</a:tableStyleId>
              </a:tblPr>
              <a:tblGrid>
                <a:gridCol w="682280">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329448">
                  <a:extLst>
                    <a:ext uri="{9D8B030D-6E8A-4147-A177-3AD203B41FA5}">
                      <a16:colId xmlns:a16="http://schemas.microsoft.com/office/drawing/2014/main" val="3243530804"/>
                    </a:ext>
                  </a:extLst>
                </a:gridCol>
                <a:gridCol w="2691523">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a:t>11</a:t>
                      </a:r>
                    </a:p>
                  </a:txBody>
                  <a:tcPr anchor="ctr"/>
                </a:tc>
                <a:tc>
                  <a:txBody>
                    <a:bodyPr/>
                    <a:lstStyle/>
                    <a:p>
                      <a:pPr marL="0" marR="0" lvl="0" indent="0" algn="l">
                        <a:lnSpc>
                          <a:spcPct val="100000"/>
                        </a:lnSpc>
                        <a:spcBef>
                          <a:spcPts val="0"/>
                        </a:spcBef>
                        <a:spcAft>
                          <a:spcPts val="0"/>
                        </a:spcAft>
                        <a:buNone/>
                      </a:pPr>
                      <a:r>
                        <a:rPr lang="en-GB" sz="1100" b="0" i="0" u="none" strike="noStrike" kern="1200" cap="none" spc="0" normalizeH="0" baseline="0" noProof="0">
                          <a:ln>
                            <a:noFill/>
                          </a:ln>
                          <a:solidFill>
                            <a:srgbClr val="000000"/>
                          </a:solidFill>
                          <a:effectLst/>
                          <a:uLnTx/>
                          <a:uFillTx/>
                          <a:latin typeface="Calibri" panose="020F0502020204030204"/>
                        </a:rPr>
                        <a:t>C9 Chemistry of atmosphere*</a:t>
                      </a:r>
                      <a:endParaRPr lang="en-US" sz="1100" b="0" i="0" u="none" strike="noStrike" kern="1200" cap="none" spc="0" normalizeH="0" baseline="0" noProof="0">
                        <a:ln>
                          <a:noFill/>
                        </a:ln>
                        <a:solidFill>
                          <a:srgbClr val="000000"/>
                        </a:solidFill>
                        <a:effectLst/>
                        <a:uLnTx/>
                        <a:uFillTx/>
                        <a:latin typeface="Calibri" panose="020F0502020204030204"/>
                      </a:endParaRP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a:rPr>
                        <a:t>Composition of the atmosphere</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a:rPr>
                        <a:t>Evolution of the early atmosphere</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a:rPr>
                        <a:t>Greenhouse gases and climate change</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a:rPr>
                        <a:t>Carbon cycle</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a:rPr>
                        <a:t>Water cycle</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a:rPr>
                        <a:t>Nitrogen cycle (t) </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a:ln>
                            <a:noFill/>
                          </a:ln>
                          <a:solidFill>
                            <a:srgbClr val="000000"/>
                          </a:solidFill>
                          <a:effectLst/>
                          <a:uLnTx/>
                          <a:uFillTx/>
                          <a:latin typeface="Calibri"/>
                        </a:rPr>
                        <a:t>Reducing carbon footprint </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a:ln>
                            <a:noFill/>
                          </a:ln>
                          <a:effectLst/>
                          <a:uLnTx/>
                          <a:uFillTx/>
                          <a:latin typeface="Calibri" panose="020F0502020204030204"/>
                          <a:ea typeface="+mn-ea"/>
                          <a:cs typeface="+mn-cs"/>
                        </a:rPr>
                        <a:t>Students will have learnt about greenhouse gases, global warming and water/carbon cycle in KS3 geography and explored how carbon dioxide in the atmosphere is used in photosynthesis </a:t>
                      </a:r>
                      <a:endParaRPr kumimoji="0" lang="en-GB" sz="1000" b="0" i="0" u="none" strike="noStrike" kern="1200" cap="none" spc="0" normalizeH="0" baseline="0" noProof="0">
                        <a:ln>
                          <a:noFill/>
                        </a:ln>
                        <a:effectLst/>
                        <a:uLnTx/>
                        <a:uFillTx/>
                        <a:latin typeface="Calibri" panose="020F0502020204030204"/>
                        <a:ea typeface="+mn-ea"/>
                        <a:cs typeface="+mn-cs"/>
                      </a:endParaRPr>
                    </a:p>
                  </a:txBody>
                  <a:tcPr/>
                </a:tc>
                <a:tc>
                  <a:txBody>
                    <a:bodyPr/>
                    <a:lstStyle/>
                    <a:p>
                      <a:pPr lvl="0" algn="l">
                        <a:lnSpc>
                          <a:spcPct val="100000"/>
                        </a:lnSpc>
                        <a:spcBef>
                          <a:spcPts val="0"/>
                        </a:spcBef>
                        <a:spcAft>
                          <a:spcPts val="0"/>
                        </a:spcAft>
                        <a:buNone/>
                      </a:pPr>
                      <a:r>
                        <a:rPr lang="en-GB" sz="1000" b="0" i="0" u="none" strike="noStrike" kern="1200" cap="none" spc="0" normalizeH="0" baseline="0" noProof="0">
                          <a:ln>
                            <a:noFill/>
                          </a:ln>
                          <a:solidFill>
                            <a:srgbClr val="000000"/>
                          </a:solidFill>
                          <a:effectLst/>
                          <a:uLnTx/>
                          <a:uFillTx/>
                          <a:latin typeface="Calibri"/>
                        </a:rPr>
                        <a:t>C9    </a:t>
                      </a:r>
                      <a:r>
                        <a:rPr lang="en-GB" sz="1000" b="1" i="0" u="none" strike="noStrike" kern="1200" cap="none" spc="0" normalizeH="0" baseline="0" noProof="0">
                          <a:ln>
                            <a:noFill/>
                          </a:ln>
                          <a:effectLst/>
                          <a:uLnTx/>
                          <a:uFillTx/>
                        </a:rPr>
                        <a:t>Acid rain:</a:t>
                      </a:r>
                      <a:r>
                        <a:rPr lang="en-GB" sz="1000" b="0" i="0" u="none" strike="noStrike" kern="1200" cap="none" spc="0" normalizeH="0" baseline="0" noProof="0">
                          <a:ln>
                            <a:noFill/>
                          </a:ln>
                          <a:effectLst/>
                          <a:uLnTx/>
                          <a:uFillTx/>
                        </a:rPr>
                        <a:t> Rain that is acidic due to dissolved gases, such as </a:t>
                      </a:r>
                      <a:r>
                        <a:rPr lang="en-GB" sz="1000" b="0" i="0" u="none" strike="noStrike" kern="1200" cap="none" spc="0" normalizeH="0" baseline="0" noProof="0" err="1">
                          <a:ln>
                            <a:noFill/>
                          </a:ln>
                          <a:effectLst/>
                          <a:uLnTx/>
                          <a:uFillTx/>
                        </a:rPr>
                        <a:t>sulfur</a:t>
                      </a:r>
                      <a:r>
                        <a:rPr lang="en-GB" sz="1000" b="0" i="0" u="none" strike="noStrike" kern="1200" cap="none" spc="0" normalizeH="0" baseline="0" noProof="0">
                          <a:ln>
                            <a:noFill/>
                          </a:ln>
                          <a:effectLst/>
                          <a:uLnTx/>
                          <a:uFillTx/>
                        </a:rPr>
                        <a:t> dioxide, produced from the burning of fossil fuels. </a:t>
                      </a:r>
                      <a:r>
                        <a:rPr lang="en-GB" sz="1000" b="1" i="0" u="none" strike="noStrike" kern="1200" cap="none" spc="0" normalizeH="0" baseline="0" noProof="0">
                          <a:ln>
                            <a:noFill/>
                          </a:ln>
                          <a:effectLst/>
                          <a:uLnTx/>
                          <a:uFillTx/>
                        </a:rPr>
                        <a:t>Carbon footprint</a:t>
                      </a:r>
                      <a:r>
                        <a:rPr lang="en-GB" sz="1000" b="0" i="0" u="none" strike="noStrike" kern="1200" cap="none" spc="0" normalizeH="0" baseline="0" noProof="0">
                          <a:ln>
                            <a:noFill/>
                          </a:ln>
                          <a:effectLst/>
                          <a:uLnTx/>
                          <a:uFillTx/>
                        </a:rPr>
                        <a:t>: The total amount of carbon dioxide and other greenhouse gases emitted over the full life cycle of a product. </a:t>
                      </a:r>
                      <a:r>
                        <a:rPr lang="en-GB" sz="1000" b="1" i="0" u="none" strike="noStrike" kern="1200" cap="none" spc="0" normalizeH="0" baseline="0" noProof="0">
                          <a:ln>
                            <a:noFill/>
                          </a:ln>
                          <a:effectLst/>
                          <a:uLnTx/>
                          <a:uFillTx/>
                        </a:rPr>
                        <a:t>Environmental implication</a:t>
                      </a:r>
                      <a:r>
                        <a:rPr lang="en-GB" sz="1000" b="0" i="0" u="none" strike="noStrike" kern="1200" cap="none" spc="0" normalizeH="0" baseline="0" noProof="0">
                          <a:ln>
                            <a:noFill/>
                          </a:ln>
                          <a:effectLst/>
                          <a:uLnTx/>
                          <a:uFillTx/>
                        </a:rPr>
                        <a:t>: The effect that the activity has on the environment. </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Fossil fuels</a:t>
                      </a:r>
                      <a:r>
                        <a:rPr lang="en-GB" sz="1000" b="0" i="0" u="none" strike="noStrike" kern="1200" cap="none" spc="0" normalizeH="0" baseline="0" noProof="0">
                          <a:ln>
                            <a:noFill/>
                          </a:ln>
                          <a:effectLst/>
                          <a:uLnTx/>
                          <a:uFillTx/>
                        </a:rPr>
                        <a:t>: Natural fuels such as coal and gas, formed in the past from the remains of living organisms. </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Global climate change</a:t>
                      </a:r>
                      <a:r>
                        <a:rPr lang="en-GB" sz="1000" b="0" i="0" u="none" strike="noStrike" kern="1200" cap="none" spc="0" normalizeH="0" baseline="0" noProof="0">
                          <a:ln>
                            <a:noFill/>
                          </a:ln>
                          <a:effectLst/>
                          <a:uLnTx/>
                          <a:uFillTx/>
                        </a:rPr>
                        <a:t>: A long-term shift in global climate patterns. </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Global dimming:</a:t>
                      </a:r>
                      <a:r>
                        <a:rPr lang="en-GB" sz="1000" b="0" i="0" u="none" strike="noStrike" kern="1200" cap="none" spc="0" normalizeH="0" baseline="0" noProof="0">
                          <a:ln>
                            <a:noFill/>
                          </a:ln>
                          <a:effectLst/>
                          <a:uLnTx/>
                          <a:uFillTx/>
                        </a:rPr>
                        <a:t> A gradual reduction in the amount of light reaching the Earth’s surface. This can be caused by carbon particulates. </a:t>
                      </a:r>
                      <a:r>
                        <a:rPr lang="en-GB" sz="1000" b="1" i="0" u="none" strike="noStrike" kern="1200" cap="none" spc="0" normalizeH="0" baseline="0" noProof="0">
                          <a:ln>
                            <a:noFill/>
                          </a:ln>
                          <a:effectLst/>
                          <a:uLnTx/>
                          <a:uFillTx/>
                        </a:rPr>
                        <a:t>Greenhouse effect: </a:t>
                      </a:r>
                      <a:r>
                        <a:rPr lang="en-GB" sz="1000" b="0" i="0" u="none" strike="noStrike" kern="1200" cap="none" spc="0" normalizeH="0" baseline="0" noProof="0">
                          <a:ln>
                            <a:noFill/>
                          </a:ln>
                          <a:effectLst/>
                          <a:uLnTx/>
                          <a:uFillTx/>
                        </a:rPr>
                        <a:t>The increase in the temperature of the Earth’s atmosphere due to the greenhouse gases in the atmosphere trapping infra-red radiation from the surface. </a:t>
                      </a:r>
                      <a:r>
                        <a:rPr lang="en-GB" sz="1000" b="1" i="0" u="none" strike="noStrike" kern="1200" cap="none" spc="0" normalizeH="0" baseline="0" noProof="0">
                          <a:ln>
                            <a:noFill/>
                          </a:ln>
                          <a:effectLst/>
                          <a:uLnTx/>
                          <a:uFillTx/>
                        </a:rPr>
                        <a:t>Greenhouse gases:</a:t>
                      </a:r>
                      <a:r>
                        <a:rPr lang="en-GB" sz="1000" b="0" i="0" u="none" strike="noStrike" kern="1200" cap="none" spc="0" normalizeH="0" baseline="0" noProof="0">
                          <a:ln>
                            <a:noFill/>
                          </a:ln>
                          <a:effectLst/>
                          <a:uLnTx/>
                          <a:uFillTx/>
                        </a:rPr>
                        <a:t> Greenhouse gases include water vapour, carbon dioxide and methane. Greenhouse gases in the atmosphere maintain temperatures on Earth high enough to support life.</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 Particulates</a:t>
                      </a:r>
                      <a:r>
                        <a:rPr lang="en-GB" sz="1000" b="0" i="0" u="none" strike="noStrike" kern="1200" cap="none" spc="0" normalizeH="0" baseline="0" noProof="0">
                          <a:ln>
                            <a:noFill/>
                          </a:ln>
                          <a:effectLst/>
                          <a:uLnTx/>
                          <a:uFillTx/>
                        </a:rPr>
                        <a:t>: Particulates cause global dimming and health problems for humans. Carbon particulates (soot) are a product of incomplete combustion. </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Photosynthesis:</a:t>
                      </a:r>
                      <a:r>
                        <a:rPr lang="en-GB" sz="1000" b="0" i="0" u="none" strike="noStrike" kern="1200" cap="none" spc="0" normalizeH="0" baseline="0" noProof="0">
                          <a:ln>
                            <a:noFill/>
                          </a:ln>
                          <a:effectLst/>
                          <a:uLnTx/>
                          <a:uFillTx/>
                        </a:rPr>
                        <a:t> Oxygen was produced in the early atmosphere by photosynthesis of plants and algae. This simultaneously decreased the amount of carbon dioxide in the early atmosphere. Equation for photosynthesis: 6CO2 + 6H2O → C6H12O6 + 6O2 . </a:t>
                      </a:r>
                      <a:endParaRPr lang="en-GB" sz="1000" b="0" i="0" u="none" strike="noStrike" kern="1200" cap="none" spc="0" normalizeH="0" baseline="0" noProof="0">
                        <a:ln>
                          <a:noFill/>
                        </a:ln>
                        <a:solidFill>
                          <a:srgbClr val="000000"/>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Pollutants: </a:t>
                      </a:r>
                      <a:r>
                        <a:rPr lang="en-GB" sz="1000" b="0" i="0" u="none" strike="noStrike" kern="1200" cap="none" spc="0" normalizeH="0" baseline="0" noProof="0">
                          <a:ln>
                            <a:noFill/>
                          </a:ln>
                          <a:effectLst/>
                          <a:uLnTx/>
                          <a:uFillTx/>
                        </a:rPr>
                        <a:t>A substance introduced into the environment that has undesired effects. </a:t>
                      </a:r>
                      <a:endParaRPr lang="en-GB" sz="1000" b="0" i="0" u="none" strike="noStrike" kern="1200" cap="none" spc="0" normalizeH="0" baseline="0" noProof="0">
                        <a:ln>
                          <a:noFill/>
                        </a:ln>
                        <a:solidFill>
                          <a:srgbClr val="000000"/>
                        </a:solidFill>
                        <a:effectLst/>
                        <a:uLnTx/>
                        <a:uFillTx/>
                        <a:latin typeface="Calibri"/>
                      </a:endParaRPr>
                    </a:p>
                    <a:p>
                      <a:pPr marL="0" marR="0" lvl="0" indent="0" algn="l">
                        <a:lnSpc>
                          <a:spcPct val="100000"/>
                        </a:lnSpc>
                        <a:spcBef>
                          <a:spcPts val="0"/>
                        </a:spcBef>
                        <a:spcAft>
                          <a:spcPts val="0"/>
                        </a:spcAft>
                        <a:buNone/>
                      </a:pPr>
                      <a:endParaRPr lang="en-GB" sz="1000" b="1" i="0" u="none" strike="noStrike" kern="1200" cap="none" spc="0" normalizeH="0" baseline="0" noProof="0">
                        <a:ln>
                          <a:noFill/>
                        </a:ln>
                        <a:solidFill>
                          <a:srgbClr val="000000"/>
                        </a:solidFill>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a:ln>
                          <a:noFill/>
                        </a:ln>
                        <a:solidFill>
                          <a:srgbClr val="000000"/>
                        </a:solidFill>
                        <a:effectLst/>
                        <a:uLnTx/>
                        <a:uFillTx/>
                        <a:latin typeface="Calibri"/>
                      </a:endParaRP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Students should be able to describe the composition of the earths early and present day atmosphere and point out events which caused the evolution to what we have today</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Students should be able to explain how human activity is affecting the earths atmosphere </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Students should identify the names of greenhouse gases and sources of these gases</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Students should be able to describe how carbon is released and locked away on earth</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Students should be able to explain how water is transported onto land and how it moves back to the water table</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Students should be able to describe how nitrogen is cycled so that plants can use it from soil (t)</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Students should be aware of human impact on earth and how we can alter our activities to reduce our carbon footprints </a:t>
                      </a: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39383142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dirty="0"/>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nvGraphicFramePr>
        <p:xfrm>
          <a:off x="119579" y="1084593"/>
          <a:ext cx="12566591" cy="8283483"/>
        </p:xfrm>
        <a:graphic>
          <a:graphicData uri="http://schemas.openxmlformats.org/drawingml/2006/table">
            <a:tbl>
              <a:tblPr firstRow="1" bandRow="1">
                <a:tableStyleId>{BDBED569-4797-4DF1-A0F4-6AAB3CD982D8}</a:tableStyleId>
              </a:tblPr>
              <a:tblGrid>
                <a:gridCol w="682280">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329448">
                  <a:extLst>
                    <a:ext uri="{9D8B030D-6E8A-4147-A177-3AD203B41FA5}">
                      <a16:colId xmlns:a16="http://schemas.microsoft.com/office/drawing/2014/main" val="3243530804"/>
                    </a:ext>
                  </a:extLst>
                </a:gridCol>
                <a:gridCol w="2691523">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a:t>11</a:t>
                      </a:r>
                    </a:p>
                  </a:txBody>
                  <a:tcPr anchor="ctr"/>
                </a:tc>
                <a:tc>
                  <a:txBody>
                    <a:bodyPr/>
                    <a:lstStyle/>
                    <a:p>
                      <a:pPr marL="0" marR="0" lvl="0" indent="0" algn="l">
                        <a:lnSpc>
                          <a:spcPct val="100000"/>
                        </a:lnSpc>
                        <a:spcBef>
                          <a:spcPts val="0"/>
                        </a:spcBef>
                        <a:spcAft>
                          <a:spcPts val="0"/>
                        </a:spcAft>
                        <a:buNone/>
                      </a:pPr>
                      <a:r>
                        <a:rPr lang="en-GB" sz="1100" b="0" i="0" u="none" strike="noStrike" kern="1200" cap="none" spc="0" normalizeH="0" baseline="0" noProof="0" dirty="0">
                          <a:ln>
                            <a:noFill/>
                          </a:ln>
                          <a:solidFill>
                            <a:srgbClr val="000000"/>
                          </a:solidFill>
                          <a:effectLst/>
                          <a:uLnTx/>
                          <a:uFillTx/>
                          <a:latin typeface="Calibri" panose="020F0502020204030204"/>
                        </a:rPr>
                        <a:t>C10 Using resources</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Natural and finite resources</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Potable and pure water</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Waste water treatment</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Alternative methods of extracting metals (HT) </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Corrosion and uses of alloys (t)</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Ceramics and composites (t)</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Life cycle assessments</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Thermosoftening polymers (t)</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The Haber process (t)</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Production and uses of NPK fertilisers (t)</a:t>
                      </a:r>
                    </a:p>
                    <a:p>
                      <a:pPr marL="228600" marR="0" lvl="0" indent="-228600" algn="l">
                        <a:lnSpc>
                          <a:spcPct val="100000"/>
                        </a:lnSpc>
                        <a:spcBef>
                          <a:spcPts val="0"/>
                        </a:spcBef>
                        <a:spcAft>
                          <a:spcPts val="0"/>
                        </a:spcAft>
                        <a:buAutoNum type="arabicPeriod"/>
                      </a:pPr>
                      <a:endParaRPr lang="en-GB" sz="1100" b="0" i="0" u="none" strike="noStrike" kern="1200" cap="none" spc="0" normalizeH="0" baseline="0" noProof="0" dirty="0">
                        <a:ln>
                          <a:noFill/>
                        </a:ln>
                        <a:solidFill>
                          <a:srgbClr val="000000"/>
                        </a:solidFill>
                        <a:effectLst/>
                        <a:uLnTx/>
                        <a:uFillTx/>
                        <a:latin typeface="Calibri" panose="020F0502020204030204"/>
                      </a:endParaRPr>
                    </a:p>
                    <a:p>
                      <a:pPr marL="228600" marR="0" lvl="0" indent="-228600" algn="l">
                        <a:lnSpc>
                          <a:spcPct val="100000"/>
                        </a:lnSpc>
                        <a:spcBef>
                          <a:spcPts val="0"/>
                        </a:spcBef>
                        <a:spcAft>
                          <a:spcPts val="0"/>
                        </a:spcAft>
                        <a:buAutoNum type="arabicPeriod"/>
                      </a:pPr>
                      <a:endParaRPr lang="en-GB" sz="1100" b="0" i="0" u="none" strike="noStrike" kern="1200" cap="none" spc="0" normalizeH="0" baseline="0" noProof="0" dirty="0">
                        <a:ln>
                          <a:noFill/>
                        </a:ln>
                        <a:solidFill>
                          <a:srgbClr val="000000"/>
                        </a:solidFill>
                        <a:effectLst/>
                        <a:uLnTx/>
                        <a:uFillTx/>
                        <a:latin typeface="Calibri" panose="020F0502020204030204"/>
                      </a:endParaRP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a:ln>
                            <a:noFill/>
                          </a:ln>
                          <a:effectLst/>
                          <a:uLnTx/>
                          <a:uFillTx/>
                          <a:latin typeface="Calibri" panose="020F0502020204030204"/>
                          <a:ea typeface="+mn-ea"/>
                          <a:cs typeface="+mn-cs"/>
                        </a:rPr>
                        <a:t>Ks3 </a:t>
                      </a:r>
                    </a:p>
                    <a:p>
                      <a:pPr marL="0" marR="0" lvl="0" indent="0" algn="l">
                        <a:lnSpc>
                          <a:spcPct val="100000"/>
                        </a:lnSpc>
                        <a:spcBef>
                          <a:spcPts val="0"/>
                        </a:spcBef>
                        <a:spcAft>
                          <a:spcPts val="0"/>
                        </a:spcAft>
                        <a:buClrTx/>
                        <a:buSzTx/>
                        <a:buFontTx/>
                        <a:buNone/>
                      </a:pPr>
                      <a:r>
                        <a:rPr lang="en-GB" sz="1000" b="0" i="0" u="none" strike="noStrike" kern="1200" cap="none" spc="0" normalizeH="0" baseline="0" noProof="0">
                          <a:ln>
                            <a:noFill/>
                          </a:ln>
                          <a:effectLst/>
                          <a:uLnTx/>
                          <a:uFillTx/>
                          <a:latin typeface="Calibri" panose="020F0502020204030204"/>
                          <a:ea typeface="+mn-ea"/>
                          <a:cs typeface="+mn-cs"/>
                        </a:rPr>
                        <a:t>Students will know the effects of human activity from ecology topic and from geography lessons. Students cover reactions of metals in </a:t>
                      </a:r>
                      <a:r>
                        <a:rPr lang="en-GB" sz="1000" b="0" i="0" u="none" strike="noStrike" kern="1200" cap="none" spc="0" normalizeH="0" baseline="0" noProof="0" err="1">
                          <a:ln>
                            <a:noFill/>
                          </a:ln>
                          <a:effectLst/>
                          <a:uLnTx/>
                          <a:uFillTx/>
                          <a:latin typeface="Calibri" panose="020F0502020204030204"/>
                          <a:ea typeface="+mn-ea"/>
                          <a:cs typeface="+mn-cs"/>
                        </a:rPr>
                        <a:t>Yr</a:t>
                      </a:r>
                      <a:r>
                        <a:rPr lang="en-GB" sz="1000" b="0" i="0" u="none" strike="noStrike" kern="1200" cap="none" spc="0" normalizeH="0" baseline="0" noProof="0">
                          <a:ln>
                            <a:noFill/>
                          </a:ln>
                          <a:effectLst/>
                          <a:uLnTx/>
                          <a:uFillTx/>
                          <a:latin typeface="Calibri" panose="020F0502020204030204"/>
                          <a:ea typeface="+mn-ea"/>
                          <a:cs typeface="+mn-cs"/>
                        </a:rPr>
                        <a:t> 9  which introduces them to metal extraction in the form of displacement reactions </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a:ln>
                          <a:noFill/>
                        </a:ln>
                        <a:effectLst/>
                        <a:uLnTx/>
                        <a:uFillTx/>
                        <a:latin typeface="Calibri" panose="020F0502020204030204"/>
                        <a:ea typeface="+mn-ea"/>
                        <a:cs typeface="+mn-cs"/>
                      </a:endParaRPr>
                    </a:p>
                  </a:txBody>
                  <a:tcPr/>
                </a:tc>
                <a:tc>
                  <a:txBody>
                    <a:bodyPr/>
                    <a:lstStyle/>
                    <a:p>
                      <a:pPr lvl="0" algn="l">
                        <a:lnSpc>
                          <a:spcPct val="100000"/>
                        </a:lnSpc>
                        <a:spcBef>
                          <a:spcPts val="0"/>
                        </a:spcBef>
                        <a:spcAft>
                          <a:spcPts val="0"/>
                        </a:spcAft>
                        <a:buNone/>
                      </a:pPr>
                      <a:r>
                        <a:rPr lang="en-GB" sz="1000" b="0" i="0" u="none" strike="noStrike" kern="1200" cap="none" spc="0" normalizeH="0" baseline="0" noProof="0">
                          <a:ln>
                            <a:noFill/>
                          </a:ln>
                          <a:solidFill>
                            <a:srgbClr val="000000"/>
                          </a:solidFill>
                          <a:effectLst/>
                          <a:uLnTx/>
                          <a:uFillTx/>
                          <a:latin typeface="Calibri"/>
                        </a:rPr>
                        <a:t>C10    </a:t>
                      </a:r>
                      <a:r>
                        <a:rPr lang="en-GB" sz="1000" b="1" i="0" u="none" strike="noStrike" kern="1200" cap="none" spc="0" normalizeH="0" baseline="0" noProof="0">
                          <a:ln>
                            <a:noFill/>
                          </a:ln>
                          <a:effectLst/>
                          <a:uLnTx/>
                          <a:uFillTx/>
                        </a:rPr>
                        <a:t>Alloy:</a:t>
                      </a:r>
                      <a:r>
                        <a:rPr lang="en-GB" sz="1000" b="0" i="0" u="none" strike="noStrike" kern="1200" cap="none" spc="0" normalizeH="0" baseline="0" noProof="0">
                          <a:ln>
                            <a:noFill/>
                          </a:ln>
                          <a:effectLst/>
                          <a:uLnTx/>
                          <a:uFillTx/>
                        </a:rPr>
                        <a:t> A metal compound made by combining two or more metals together. This process is carried out to give greater strength or resistance to corrosion. </a:t>
                      </a:r>
                      <a:endParaRPr lang="en-US"/>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Bioleaching:</a:t>
                      </a:r>
                      <a:r>
                        <a:rPr lang="en-GB" sz="1000" b="0" i="0" u="none" strike="noStrike" kern="1200" cap="none" spc="0" normalizeH="0" baseline="0" noProof="0">
                          <a:ln>
                            <a:noFill/>
                          </a:ln>
                          <a:effectLst/>
                          <a:uLnTx/>
                          <a:uFillTx/>
                        </a:rPr>
                        <a:t> Bioleaching uses bacteria to produce leachate solutions that contain metal compounds. </a:t>
                      </a:r>
                    </a:p>
                    <a:p>
                      <a:pPr lvl="0" algn="l">
                        <a:lnSpc>
                          <a:spcPct val="100000"/>
                        </a:lnSpc>
                        <a:spcBef>
                          <a:spcPts val="0"/>
                        </a:spcBef>
                        <a:spcAft>
                          <a:spcPts val="0"/>
                        </a:spcAft>
                        <a:buNone/>
                      </a:pPr>
                      <a:r>
                        <a:rPr lang="en-GB" sz="1000" b="0" i="0" u="none" strike="noStrike" kern="1200" cap="none" spc="0" normalizeH="0" baseline="0" noProof="0">
                          <a:ln>
                            <a:noFill/>
                          </a:ln>
                          <a:effectLst/>
                          <a:uLnTx/>
                          <a:uFillTx/>
                        </a:rPr>
                        <a:t>*</a:t>
                      </a:r>
                      <a:r>
                        <a:rPr lang="en-GB" sz="1000" b="1" i="0" u="none" strike="noStrike" kern="1200" cap="none" spc="0" normalizeH="0" baseline="0" noProof="0">
                          <a:ln>
                            <a:noFill/>
                          </a:ln>
                          <a:effectLst/>
                          <a:uLnTx/>
                          <a:uFillTx/>
                        </a:rPr>
                        <a:t>Borosilicate glass</a:t>
                      </a:r>
                      <a:r>
                        <a:rPr lang="en-GB" sz="1000" b="0" i="0" u="none" strike="noStrike" kern="1200" cap="none" spc="0" normalizeH="0" baseline="0" noProof="0">
                          <a:ln>
                            <a:noFill/>
                          </a:ln>
                          <a:effectLst/>
                          <a:uLnTx/>
                          <a:uFillTx/>
                        </a:rPr>
                        <a:t>: Glass made from sand and boron trioxide. It melts at higher temperatures than soda-lime glass. </a:t>
                      </a:r>
                      <a:endParaRPr lang="en-GB"/>
                    </a:p>
                    <a:p>
                      <a:pPr lvl="0" algn="l">
                        <a:lnSpc>
                          <a:spcPct val="100000"/>
                        </a:lnSpc>
                        <a:spcBef>
                          <a:spcPts val="0"/>
                        </a:spcBef>
                        <a:spcAft>
                          <a:spcPts val="0"/>
                        </a:spcAft>
                        <a:buNone/>
                      </a:pPr>
                      <a:r>
                        <a:rPr lang="en-GB" sz="1000" b="0" i="0" u="none" strike="noStrike" kern="1200" cap="none" spc="0" normalizeH="0" baseline="0" noProof="0">
                          <a:ln>
                            <a:noFill/>
                          </a:ln>
                          <a:effectLst/>
                          <a:uLnTx/>
                          <a:uFillTx/>
                        </a:rPr>
                        <a:t>*</a:t>
                      </a:r>
                      <a:r>
                        <a:rPr lang="en-GB" sz="1000" b="1" i="0" u="none" strike="noStrike" kern="1200" cap="none" spc="0" normalizeH="0" baseline="0" noProof="0">
                          <a:ln>
                            <a:noFill/>
                          </a:ln>
                          <a:effectLst/>
                          <a:uLnTx/>
                          <a:uFillTx/>
                        </a:rPr>
                        <a:t>Composite: </a:t>
                      </a:r>
                      <a:r>
                        <a:rPr lang="en-GB" sz="1000" b="0" i="0" u="none" strike="noStrike" kern="1200" cap="none" spc="0" normalizeH="0" baseline="0" noProof="0">
                          <a:ln>
                            <a:noFill/>
                          </a:ln>
                          <a:effectLst/>
                          <a:uLnTx/>
                          <a:uFillTx/>
                        </a:rPr>
                        <a:t>Most composites are made of two materials, a matrix or binder surrounding and binding together fibres or fragments of the other material, which is called the reinforcement. </a:t>
                      </a:r>
                      <a:endParaRPr lang="en-GB"/>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*Corrosion: </a:t>
                      </a:r>
                      <a:r>
                        <a:rPr lang="en-GB" sz="1000" b="0" i="0" u="none" strike="noStrike" kern="1200" cap="none" spc="0" normalizeH="0" baseline="0" noProof="0">
                          <a:ln>
                            <a:noFill/>
                          </a:ln>
                          <a:effectLst/>
                          <a:uLnTx/>
                          <a:uFillTx/>
                        </a:rPr>
                        <a:t>Corrosion is the destruction of materials by chemical reactions with substances in the environment, e.g. rusting. </a:t>
                      </a:r>
                      <a:endParaRPr lang="en-GB"/>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Desalination: </a:t>
                      </a:r>
                      <a:r>
                        <a:rPr lang="en-GB" sz="1000" b="0" i="0" u="none" strike="noStrike" kern="1200" cap="none" spc="0" normalizeH="0" baseline="0" noProof="0">
                          <a:ln>
                            <a:noFill/>
                          </a:ln>
                          <a:effectLst/>
                          <a:uLnTx/>
                          <a:uFillTx/>
                        </a:rPr>
                        <a:t>The process of removing salt from seawater.</a:t>
                      </a:r>
                      <a:endParaRPr lang="en-GB"/>
                    </a:p>
                    <a:p>
                      <a:pPr lvl="0" algn="l">
                        <a:lnSpc>
                          <a:spcPct val="100000"/>
                        </a:lnSpc>
                        <a:spcBef>
                          <a:spcPts val="0"/>
                        </a:spcBef>
                        <a:spcAft>
                          <a:spcPts val="0"/>
                        </a:spcAft>
                        <a:buNone/>
                      </a:pPr>
                      <a:r>
                        <a:rPr lang="en-GB" sz="1000" b="0" i="0" u="none" strike="noStrike" kern="1200" cap="none" spc="0" normalizeH="0" baseline="0" noProof="0">
                          <a:ln>
                            <a:noFill/>
                          </a:ln>
                          <a:effectLst/>
                          <a:uLnTx/>
                          <a:uFillTx/>
                        </a:rPr>
                        <a:t> </a:t>
                      </a:r>
                      <a:r>
                        <a:rPr lang="en-GB" sz="1000" b="1" i="0" u="none" strike="noStrike" kern="1200" cap="none" spc="0" normalizeH="0" baseline="0" noProof="0">
                          <a:ln>
                            <a:noFill/>
                          </a:ln>
                          <a:effectLst/>
                          <a:uLnTx/>
                          <a:uFillTx/>
                        </a:rPr>
                        <a:t>Displacement:</a:t>
                      </a:r>
                      <a:r>
                        <a:rPr lang="en-GB" sz="1000" b="0" i="0" u="none" strike="noStrike" kern="1200" cap="none" spc="0" normalizeH="0" baseline="0" noProof="0">
                          <a:ln>
                            <a:noFill/>
                          </a:ln>
                          <a:effectLst/>
                          <a:uLnTx/>
                          <a:uFillTx/>
                        </a:rPr>
                        <a:t> A chemical reaction in which a more reactive element displaces a less reactive element from its compound. </a:t>
                      </a:r>
                      <a:endParaRPr lang="en-GB"/>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Electrolysis:</a:t>
                      </a:r>
                      <a:r>
                        <a:rPr lang="en-GB" sz="1000" b="0" i="0" u="none" strike="noStrike" kern="1200" cap="none" spc="0" normalizeH="0" baseline="0" noProof="0">
                          <a:ln>
                            <a:noFill/>
                          </a:ln>
                          <a:effectLst/>
                          <a:uLnTx/>
                          <a:uFillTx/>
                        </a:rPr>
                        <a:t> The splitting up of an ionic compound using electricity. The electric current is passed through a substance causing chemical reactions at the electrodes and the decomposition of the materials. </a:t>
                      </a:r>
                      <a:endParaRPr lang="en-GB"/>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*Electroplating:</a:t>
                      </a:r>
                      <a:r>
                        <a:rPr lang="en-GB" sz="1000" b="0" i="0" u="none" strike="noStrike" kern="1200" cap="none" spc="0" normalizeH="0" baseline="0" noProof="0">
                          <a:ln>
                            <a:noFill/>
                          </a:ln>
                          <a:effectLst/>
                          <a:uLnTx/>
                          <a:uFillTx/>
                        </a:rPr>
                        <a:t> Electroplating is the process of coating a metal with a thin layer of another metal by electrolysis to improve the metal's corrosion resistance. </a:t>
                      </a:r>
                      <a:endParaRPr lang="en-GB"/>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Finite resources: </a:t>
                      </a:r>
                      <a:r>
                        <a:rPr lang="en-GB" sz="1000" b="0" i="0" u="none" strike="noStrike" kern="1200" cap="none" spc="0" normalizeH="0" baseline="0" noProof="0">
                          <a:ln>
                            <a:noFill/>
                          </a:ln>
                          <a:effectLst/>
                          <a:uLnTx/>
                          <a:uFillTx/>
                        </a:rPr>
                        <a:t>A non-renewable resource that cannot be readily replaced by natural means at a quick enough pace to keep up with consumption. </a:t>
                      </a:r>
                      <a:endParaRPr lang="en-GB"/>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*Galvanise:</a:t>
                      </a:r>
                      <a:r>
                        <a:rPr lang="en-GB" sz="1000" b="0" i="0" u="none" strike="noStrike" kern="1200" cap="none" spc="0" normalizeH="0" baseline="0" noProof="0">
                          <a:ln>
                            <a:noFill/>
                          </a:ln>
                          <a:effectLst/>
                          <a:uLnTx/>
                          <a:uFillTx/>
                        </a:rPr>
                        <a:t> A process used to protect against corrosion by coating the metal with a protective layer of zinc. </a:t>
                      </a:r>
                      <a:endParaRPr lang="en-GB"/>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Ground water:</a:t>
                      </a:r>
                      <a:r>
                        <a:rPr lang="en-GB" sz="1000" b="0" i="0" u="none" strike="noStrike" kern="1200" cap="none" spc="0" normalizeH="0" baseline="0" noProof="0">
                          <a:ln>
                            <a:noFill/>
                          </a:ln>
                          <a:effectLst/>
                          <a:uLnTx/>
                          <a:uFillTx/>
                        </a:rPr>
                        <a:t> Water held underground in the soil and crevices in rock. </a:t>
                      </a:r>
                      <a:endParaRPr lang="en-GB"/>
                    </a:p>
                    <a:p>
                      <a:pPr lvl="0" algn="l">
                        <a:lnSpc>
                          <a:spcPct val="100000"/>
                        </a:lnSpc>
                        <a:spcBef>
                          <a:spcPts val="0"/>
                        </a:spcBef>
                        <a:spcAft>
                          <a:spcPts val="0"/>
                        </a:spcAft>
                        <a:buNone/>
                      </a:pPr>
                      <a:r>
                        <a:rPr lang="en-GB" sz="1000" b="1" i="0" u="none" strike="noStrike" kern="1200" cap="none" spc="0" normalizeH="0" baseline="0" noProof="0">
                          <a:ln>
                            <a:noFill/>
                          </a:ln>
                          <a:effectLst/>
                          <a:uLnTx/>
                          <a:uFillTx/>
                        </a:rPr>
                        <a:t>Life cycle assessment (LCA):</a:t>
                      </a:r>
                      <a:r>
                        <a:rPr lang="en-GB" sz="1000" b="0" i="0" u="none" strike="noStrike" kern="1200" cap="none" spc="0" normalizeH="0" baseline="0" noProof="0">
                          <a:ln>
                            <a:noFill/>
                          </a:ln>
                          <a:effectLst/>
                          <a:uLnTx/>
                          <a:uFillTx/>
                        </a:rPr>
                        <a:t> Life cycle assessments are carried out to assess the environmental impact of products in each of these stages: extracting and processing raw materials, manufacturing and packaging, use and operation during its lifetime, disposal at the end of its useful life. </a:t>
                      </a:r>
                      <a:endParaRPr lang="en-GB"/>
                    </a:p>
                    <a:p>
                      <a:pPr lvl="0" algn="l">
                        <a:lnSpc>
                          <a:spcPct val="100000"/>
                        </a:lnSpc>
                        <a:spcBef>
                          <a:spcPts val="0"/>
                        </a:spcBef>
                        <a:spcAft>
                          <a:spcPts val="0"/>
                        </a:spcAft>
                        <a:buNone/>
                      </a:pPr>
                      <a:endParaRPr lang="en-GB"/>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Students should be able to describe the difference between finite and natural resources and give examples</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Explain why potable water is different to pure water and explain how we purify water</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Students should know the process of treating waste water to include desalination and the use of activated sludge.</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Students should know about recycling and how recycled items are processed</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Students should be able to evaluate the pros and cons of recycling</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Describe what alloys are and how they are formed</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Describe how corrosion can be prevented</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Compare properties of composites and ceramics</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Complete life cycle assessments on example products and conclude which is better for the environment</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Compare chemical properties of thermosoftening and thermosetting polymers </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Explain how the Haber process produces ammonia</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effectLst/>
                          <a:uLnTx/>
                          <a:uFillTx/>
                          <a:latin typeface="Calibri" panose="020F0502020204030204"/>
                          <a:ea typeface="+mn-ea"/>
                          <a:cs typeface="+mn-cs"/>
                        </a:rPr>
                        <a:t>Justify why NPK fertilisers are used and how they are produced</a:t>
                      </a: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40213364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857634247"/>
              </p:ext>
            </p:extLst>
          </p:nvPr>
        </p:nvGraphicFramePr>
        <p:xfrm>
          <a:off x="119579" y="1037799"/>
          <a:ext cx="12566595" cy="8412480"/>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2712717">
                  <a:extLst>
                    <a:ext uri="{9D8B030D-6E8A-4147-A177-3AD203B41FA5}">
                      <a16:colId xmlns:a16="http://schemas.microsoft.com/office/drawing/2014/main" val="3243530804"/>
                    </a:ext>
                  </a:extLst>
                </a:gridCol>
                <a:gridCol w="3036277">
                  <a:extLst>
                    <a:ext uri="{9D8B030D-6E8A-4147-A177-3AD203B41FA5}">
                      <a16:colId xmlns:a16="http://schemas.microsoft.com/office/drawing/2014/main" val="2834096157"/>
                    </a:ext>
                  </a:extLst>
                </a:gridCol>
                <a:gridCol w="3096697">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a:t>11</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P6 Waves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Transverse and longitudinal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Properties of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Required practical -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Reflection of waves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Sound waves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Waves for detection and exploration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Types of electromagnetic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Properties of electromagnetic waves 1</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Properties of electromagnetic waves 2</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Uses and applications of electromagnetic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Lenses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Visible light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Required practical - Light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Emission and absorption of infrared radiation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Required practical - Radiation and absorption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Perfect black bodies and radiation (PHY only)</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NC links</a:t>
                      </a:r>
                      <a:r>
                        <a:rPr kumimoji="0" lang="en-GB" sz="1000" b="0" i="0" u="none" strike="noStrike" kern="1200" cap="none" spc="0" normalizeH="0" baseline="0" noProof="0" dirty="0">
                          <a:ln>
                            <a:noFill/>
                          </a:ln>
                          <a:solidFill>
                            <a:prstClr val="black"/>
                          </a:solidFill>
                          <a:effectLst/>
                          <a:uLnTx/>
                          <a:uFillTx/>
                          <a:latin typeface="+mn-lt"/>
                          <a:ea typeface="+mn-ea"/>
                          <a:cs typeface="+mn-cs"/>
                        </a:rPr>
                        <a:t>: Magnetism, Inheritance, chromosomes, DNA and genes, Chemical reactions, Observed waves, Light waves, Sound waves, Energy and waves, Chemical reactions, The particulate nature of matter.</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GCSE Links: </a:t>
                      </a:r>
                      <a:r>
                        <a:rPr kumimoji="0" lang="en-GB" sz="1000" b="0" i="0" u="none" strike="noStrike" kern="1200" cap="none" spc="0" normalizeH="0" baseline="0" noProof="0" dirty="0">
                          <a:ln>
                            <a:noFill/>
                          </a:ln>
                          <a:solidFill>
                            <a:prstClr val="black"/>
                          </a:solidFill>
                          <a:effectLst/>
                          <a:uLnTx/>
                          <a:uFillTx/>
                          <a:latin typeface="+mn-lt"/>
                          <a:ea typeface="+mn-ea"/>
                          <a:cs typeface="+mn-cs"/>
                        </a:rPr>
                        <a:t>B1 Cell Biology, P1 Energy, P3 Particle model of matter, C4 Chemical changes</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Amplitude: </a:t>
                      </a:r>
                      <a:r>
                        <a:rPr kumimoji="0" lang="en-GB" sz="1000" b="0" i="0" u="none" strike="noStrike" kern="1200" cap="none" spc="0" normalizeH="0" baseline="0" noProof="0" dirty="0">
                          <a:ln>
                            <a:noFill/>
                          </a:ln>
                          <a:solidFill>
                            <a:prstClr val="black"/>
                          </a:solidFill>
                          <a:effectLst/>
                          <a:uLnTx/>
                          <a:uFillTx/>
                          <a:latin typeface="+mn-lt"/>
                          <a:ea typeface="+mn-ea"/>
                          <a:cs typeface="+mn-cs"/>
                        </a:rPr>
                        <a:t>The maximum displacement of a wave from its undisturbed (equilibrium)</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position.</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Angle of Incidence</a:t>
                      </a:r>
                      <a:r>
                        <a:rPr kumimoji="0" lang="en-GB" sz="1000" b="0" i="0" u="none" strike="noStrike" kern="1200" cap="none" spc="0" normalizeH="0" baseline="0" noProof="0" dirty="0">
                          <a:ln>
                            <a:noFill/>
                          </a:ln>
                          <a:solidFill>
                            <a:prstClr val="black"/>
                          </a:solidFill>
                          <a:effectLst/>
                          <a:uLnTx/>
                          <a:uFillTx/>
                          <a:latin typeface="+mn-lt"/>
                          <a:ea typeface="+mn-ea"/>
                          <a:cs typeface="+mn-cs"/>
                        </a:rPr>
                        <a:t>: The angle between the incident ray and normal. </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Angle of Reflection</a:t>
                      </a:r>
                      <a:r>
                        <a:rPr kumimoji="0" lang="en-GB" sz="1000" b="0" i="0" u="none" strike="noStrike" kern="1200" cap="none" spc="0" normalizeH="0" baseline="0" noProof="0" dirty="0">
                          <a:ln>
                            <a:noFill/>
                          </a:ln>
                          <a:solidFill>
                            <a:prstClr val="black"/>
                          </a:solidFill>
                          <a:effectLst/>
                          <a:uLnTx/>
                          <a:uFillTx/>
                          <a:latin typeface="+mn-lt"/>
                          <a:ea typeface="+mn-ea"/>
                          <a:cs typeface="+mn-cs"/>
                        </a:rPr>
                        <a:t>: The angle between the reflected ray and normal.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Colour Filters: </a:t>
                      </a:r>
                      <a:r>
                        <a:rPr lang="en-GB" sz="1000" dirty="0"/>
                        <a:t>Filters that absorb certain wavelengths (colours) and transmit others. A blue filter for example will absorb all wavelengths other than those in the blue region of the colour spectrum. </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Electromagnetic Waves</a:t>
                      </a:r>
                      <a:r>
                        <a:rPr kumimoji="0" lang="en-GB" sz="1000" b="0" i="0" u="none" strike="noStrike" kern="1200" cap="none" spc="0" normalizeH="0" baseline="0" noProof="0" dirty="0">
                          <a:ln>
                            <a:noFill/>
                          </a:ln>
                          <a:solidFill>
                            <a:prstClr val="black"/>
                          </a:solidFill>
                          <a:effectLst/>
                          <a:uLnTx/>
                          <a:uFillTx/>
                          <a:latin typeface="+mn-lt"/>
                          <a:ea typeface="+mn-ea"/>
                          <a:cs typeface="+mn-cs"/>
                        </a:rPr>
                        <a:t>: Transverse waves that transfer energy from the source of the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waves, to an absorber. </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Focal Length: </a:t>
                      </a:r>
                      <a:r>
                        <a:rPr kumimoji="0" lang="en-GB" sz="1000" b="0" i="0" u="none" strike="noStrike" kern="1200" cap="none" spc="0" normalizeH="0" baseline="0" noProof="0" dirty="0">
                          <a:ln>
                            <a:noFill/>
                          </a:ln>
                          <a:solidFill>
                            <a:prstClr val="black"/>
                          </a:solidFill>
                          <a:effectLst/>
                          <a:uLnTx/>
                          <a:uFillTx/>
                          <a:latin typeface="+mn-lt"/>
                          <a:ea typeface="+mn-ea"/>
                          <a:cs typeface="+mn-cs"/>
                        </a:rPr>
                        <a:t>The distance between the centre of a lens and its principal focus</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Frequency: </a:t>
                      </a:r>
                      <a:r>
                        <a:rPr kumimoji="0" lang="en-GB" sz="1000" b="0" i="0" u="none" strike="noStrike" kern="1200" cap="none" spc="0" normalizeH="0" baseline="0" noProof="0" dirty="0">
                          <a:ln>
                            <a:noFill/>
                          </a:ln>
                          <a:solidFill>
                            <a:prstClr val="black"/>
                          </a:solidFill>
                          <a:effectLst/>
                          <a:uLnTx/>
                          <a:uFillTx/>
                          <a:latin typeface="+mn-lt"/>
                          <a:ea typeface="+mn-ea"/>
                          <a:cs typeface="+mn-cs"/>
                        </a:rPr>
                        <a:t>The number of waves passing a given point in a second. It is the inverse of the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wave’s period.</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Hertz: </a:t>
                      </a:r>
                      <a:r>
                        <a:rPr kumimoji="0" lang="en-GB" sz="1000" b="0" i="0" u="none" strike="noStrike" kern="1200" cap="none" spc="0" normalizeH="0" baseline="0" noProof="0" dirty="0">
                          <a:ln>
                            <a:noFill/>
                          </a:ln>
                          <a:solidFill>
                            <a:prstClr val="black"/>
                          </a:solidFill>
                          <a:effectLst/>
                          <a:uLnTx/>
                          <a:uFillTx/>
                          <a:latin typeface="+mn-lt"/>
                          <a:ea typeface="+mn-ea"/>
                          <a:cs typeface="+mn-cs"/>
                        </a:rPr>
                        <a:t>The unit of frequency.</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Infrared Radiation</a:t>
                      </a:r>
                      <a:r>
                        <a:rPr lang="en-GB" sz="1000" dirty="0"/>
                        <a:t>: A type of radiation that all objects emit and absorb. The hotter an object is, the greater the infrared radiation it emits in a given time.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Ionising Radiation</a:t>
                      </a:r>
                      <a:r>
                        <a:rPr lang="en-GB" sz="1000" dirty="0"/>
                        <a:t>: Radiation that can cause the mutation of genes and cause cancer.</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Lens</a:t>
                      </a:r>
                      <a:r>
                        <a:rPr lang="en-GB" sz="1000" dirty="0"/>
                        <a:t>: An object that forms an image through the refraction of light.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Longitudinal Waves: </a:t>
                      </a:r>
                      <a:r>
                        <a:rPr lang="en-GB" sz="1000" dirty="0"/>
                        <a:t>Waves with oscillations that are parallel to the direction of travel/energy transfer.</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Magnification: </a:t>
                      </a:r>
                      <a:r>
                        <a:rPr lang="en-GB" sz="1000" dirty="0"/>
                        <a:t>The ratio of the image height over the object height for a lens. Since it is a ratio, it has no units.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Radiation Dose</a:t>
                      </a:r>
                      <a:r>
                        <a:rPr lang="en-GB" sz="1000" dirty="0"/>
                        <a:t>: A measure of the risk of harm to the body as a result of radiation exposure.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Reflection</a:t>
                      </a:r>
                      <a:r>
                        <a:rPr lang="en-GB" sz="1000" dirty="0"/>
                        <a:t>: Reflection is when a wave bounces off a boundary. The angle of incidence always equals the angle of reflection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*S-Waves</a:t>
                      </a:r>
                      <a:r>
                        <a:rPr lang="en-GB" sz="1000" dirty="0"/>
                        <a:t>: Transverse, seismic waves that cannot travel through liquids.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*Seismic Waves: </a:t>
                      </a:r>
                      <a:r>
                        <a:rPr lang="en-GB" sz="1000" dirty="0"/>
                        <a:t>Waves that are produced by earthquakes.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*Ultrasound Waves: </a:t>
                      </a:r>
                      <a:r>
                        <a:rPr lang="en-GB" sz="1000" dirty="0"/>
                        <a:t>Waves that have a frequency higher than the upper limit of human hearing (20kHz).</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Wave Speed</a:t>
                      </a:r>
                      <a:r>
                        <a:rPr lang="en-GB" sz="1000" dirty="0"/>
                        <a:t>: The speed at which energy is transferred through the medium. It is equal to the product of the wave’s wavelength and frequency.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Wavelength</a:t>
                      </a:r>
                      <a:r>
                        <a:rPr lang="en-GB" sz="1000" dirty="0"/>
                        <a:t>: The distance from a point on one wave to the same point on the adjacent wave (</a:t>
                      </a:r>
                      <a:r>
                        <a:rPr lang="en-GB" sz="1000" dirty="0" err="1"/>
                        <a:t>ie</a:t>
                      </a:r>
                      <a:r>
                        <a:rPr lang="en-GB" sz="1000" dirty="0"/>
                        <a:t>. peak to peak or trough to trough). </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Describe waves as either transverse or longitudinal, defining these waves in terms of the direction of their oscillation and energy transfer and giving examples of each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Define waves as transfers of energy from one place to another, carrying information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Define amplitude, wavelength, frequency, period and wave speed and Identify them where appropriate on diagrams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State examples of methods of measuring wave speeds in different media and Identify the suitability of apparatus of measuring frequency and wavelength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Calculate wave speed, frequency or wavelength by applying, but not recalling, the equation: [ v = f λ] and calculate wave period by recalling and applying the equation: [ T = 1/f ]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Identify amplitude and wavelength from given diagrams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Describe a method to measure the speed of sound waves in air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Describe a method to measure the speed of ripples on a water surface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Demonstrate how changes in velocity, frequency and wavelength are inter-related in the transmission of sound waves from one medium to another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Required practical 8: make observations to identify the suitability of apparatus to measure the frequency, wavelength and speed of waves in a ripple tank and waves in a solid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Discuss the importance of understanding both mechanical and electromagnetic waves by giving examples, such as designing comfortable and safe structures and technologies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Describe a wave's ability to be reflected, absorbed or transmitted at the boundary between two different materials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Draw the reflection of a wave at a surface by constructing ray diagrams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Required practical 9 (physics only): investigate the reflection of light by different types of surface and the refraction of light by different substances.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Describe, with examples, processes which convert wave disturbances between sound waves and vibrations in solids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Explain why such processes only work over a limited frequency range and the relevance of this to the range of human hearing, which is from 20 Hz to 20 kHz </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35381951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3067320900"/>
              </p:ext>
            </p:extLst>
          </p:nvPr>
        </p:nvGraphicFramePr>
        <p:xfrm>
          <a:off x="119579" y="1037799"/>
          <a:ext cx="12566595" cy="8051835"/>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2794779">
                  <a:extLst>
                    <a:ext uri="{9D8B030D-6E8A-4147-A177-3AD203B41FA5}">
                      <a16:colId xmlns:a16="http://schemas.microsoft.com/office/drawing/2014/main" val="3243530804"/>
                    </a:ext>
                  </a:extLst>
                </a:gridCol>
                <a:gridCol w="2790092">
                  <a:extLst>
                    <a:ext uri="{9D8B030D-6E8A-4147-A177-3AD203B41FA5}">
                      <a16:colId xmlns:a16="http://schemas.microsoft.com/office/drawing/2014/main" val="2834096157"/>
                    </a:ext>
                  </a:extLst>
                </a:gridCol>
                <a:gridCol w="3260820">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a:t>11</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P6 Waves continued</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Transverse and longitudinal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Properties of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Required practical -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Reflection of waves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Sound waves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Waves for detection and exploration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Types of electromagnetic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Properties of electromagnetic waves 1</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Properties of electromagnetic waves 2</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Uses and applications of electromagnetic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Lenses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Visible light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Required practical - Light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Emission and absorption of infrared radiation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Required practical - Radiation and absorption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Perfect black bodies and radiation (PHY only)</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NC links</a:t>
                      </a:r>
                      <a:r>
                        <a:rPr kumimoji="0" lang="en-GB" sz="1000" b="0" i="0" u="none" strike="noStrike" kern="1200" cap="none" spc="0" normalizeH="0" baseline="0" noProof="0" dirty="0">
                          <a:ln>
                            <a:noFill/>
                          </a:ln>
                          <a:solidFill>
                            <a:prstClr val="black"/>
                          </a:solidFill>
                          <a:effectLst/>
                          <a:uLnTx/>
                          <a:uFillTx/>
                          <a:latin typeface="+mn-lt"/>
                          <a:ea typeface="+mn-ea"/>
                          <a:cs typeface="+mn-cs"/>
                        </a:rPr>
                        <a:t>: Magnetism, Inheritance, chromosomes, DNA and genes, Chemical reactions, Observed waves, Light waves, Sound waves, Energy and waves, Chemical reactions, The particulate nature of matter.</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GCSE Links: </a:t>
                      </a:r>
                      <a:r>
                        <a:rPr kumimoji="0" lang="en-GB" sz="1000" b="0" i="0" u="none" strike="noStrike" kern="1200" cap="none" spc="0" normalizeH="0" baseline="0" noProof="0" dirty="0">
                          <a:ln>
                            <a:noFill/>
                          </a:ln>
                          <a:solidFill>
                            <a:prstClr val="black"/>
                          </a:solidFill>
                          <a:effectLst/>
                          <a:uLnTx/>
                          <a:uFillTx/>
                          <a:latin typeface="+mn-lt"/>
                          <a:ea typeface="+mn-ea"/>
                          <a:cs typeface="+mn-cs"/>
                        </a:rPr>
                        <a:t>B1 Cell Biology, P1 Energy, P3 Particle model of matter, C4 Chemical changes</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Define ultrasound waves and explain how these are used to form images of internal structures in both medical and industrial imaging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Compare the two types of seismic wave produced by earthquakes with reference to the media they can travel in and the evidence they provide of the structure of the Earth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Describe how echo sounding using high frequency sound waves is used to detect objects in deep water and measure water depth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Describe what electromagnetic waves are and explain how they are grouped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List the groups of electromagnetic waves in order of wavelength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Explain that because our eyes only detect a limited range of electromagnetic waves, they can only detect visible light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HT ONLY:  Explain how different wavelengths of electromagnetic radiation are reflected, refracted, absorbed or transmitted differently by different substances and types of surface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Illustrate the refraction of a wave at the boundary between two different media by constructing ray diagrams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HT ONLY: Describe what refraction is due to and illustrate this using wave front diagrams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Required practical activity 10: investigate how the amount of infrared radiation absorbed or radiated by a surface depends on the nature of that surface.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HT ONLY: Explain how radio waves can be produced by oscillations in electrical circuits, or absorbed by electrical circuits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Explain that changes in atoms and the nuclei of atoms can result in electromagnetic waves being generated or absorbed over a wide frequency range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State examples of the dangers of each group of electromagnetic radiation and discuss the effects of radiation as depending on the type of radiation and the size of the dose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State examples of the uses of each group of electromagnetic radiation, explaining why each type of electromagnetic wave is suitable for its applications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State that a lens forms an image by refracting light and that the distance from the lens to the principal focus is called the focal length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Explain that images produced by a convex lens can be either real or virtual, but those produced by a concave lens are always virtual </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5245857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3123598734"/>
              </p:ext>
            </p:extLst>
          </p:nvPr>
        </p:nvGraphicFramePr>
        <p:xfrm>
          <a:off x="119579" y="1037799"/>
          <a:ext cx="12566595" cy="6070635"/>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2794779">
                  <a:extLst>
                    <a:ext uri="{9D8B030D-6E8A-4147-A177-3AD203B41FA5}">
                      <a16:colId xmlns:a16="http://schemas.microsoft.com/office/drawing/2014/main" val="3243530804"/>
                    </a:ext>
                  </a:extLst>
                </a:gridCol>
                <a:gridCol w="2790092">
                  <a:extLst>
                    <a:ext uri="{9D8B030D-6E8A-4147-A177-3AD203B41FA5}">
                      <a16:colId xmlns:a16="http://schemas.microsoft.com/office/drawing/2014/main" val="2834096157"/>
                    </a:ext>
                  </a:extLst>
                </a:gridCol>
                <a:gridCol w="3260820">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a:t>11</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P6 Waves continued</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Transverse and longitudinal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Properties of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Required practical -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Reflection of waves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Sound waves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Waves for detection and exploration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Types of electromagnetic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Properties of electromagnetic waves 1</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Properties of electromagnetic waves 2</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Uses and applications of electromagnetic waves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Lenses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Visible light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Required practical - Light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Emission and absorption of infrared radiation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Required practical - Radiation and absorption (PHY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Perfect black bodies and radiation (PHY only)</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PHY ONLY: Construct ray diagrams for both convex and concave lenses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Calculate magnification as a ratio with no units by applying, but not recalling, the formula: [ magnification = image height / object height ]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Explain how the colour of an object is related to the differential absorption, transmission and reflection of different wavelengths of light by the object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Describe the effect of viewing objects through filters or the effect on light of passing through filters and the difference between transparency and translucency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Explain why an opaque object has a particular colour, with reference to the wavelengths emitted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State that all bodies, no matter what temperature, emit and absorb infrared radiation and that the hotter the body, the more infrared radiation it radiates in a given time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Describe a perfect black body as an object that absorbs all the radiation incident on it and explain why it is the best possible emitter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Explain why when the temperature is increased, the intensity of every wavelength of radiation emitted increases, but the intensity of the shorter wavelengths increases more rapidly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Explain and apply the idea that the temperature of a body is related to the balance between incoming radiation absorbed and radiation emitted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Describe how the temperature of the Earth as dependent on the rates of absorption and emission of radiation and draw and interpret diagrams that show this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39375799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a:t>Curriculum: Science</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3031642346"/>
              </p:ext>
            </p:extLst>
          </p:nvPr>
        </p:nvGraphicFramePr>
        <p:xfrm>
          <a:off x="119579" y="1037799"/>
          <a:ext cx="12566595" cy="7289835"/>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2794779">
                  <a:extLst>
                    <a:ext uri="{9D8B030D-6E8A-4147-A177-3AD203B41FA5}">
                      <a16:colId xmlns:a16="http://schemas.microsoft.com/office/drawing/2014/main" val="3243530804"/>
                    </a:ext>
                  </a:extLst>
                </a:gridCol>
                <a:gridCol w="2790092">
                  <a:extLst>
                    <a:ext uri="{9D8B030D-6E8A-4147-A177-3AD203B41FA5}">
                      <a16:colId xmlns:a16="http://schemas.microsoft.com/office/drawing/2014/main" val="2834096157"/>
                    </a:ext>
                  </a:extLst>
                </a:gridCol>
                <a:gridCol w="3260820">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a:t>11</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mn-cs"/>
                        </a:rPr>
                        <a:t>P8 Space Physics – PHYS only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Our solar system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The life cycle of a star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Orbital motion, natural and artificial satellites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red shift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NC links</a:t>
                      </a:r>
                      <a:r>
                        <a:rPr kumimoji="0" lang="en-GB" sz="1000" b="0" i="0" u="none" strike="noStrike" kern="1200" cap="none" spc="0" normalizeH="0" baseline="0" noProof="0" dirty="0">
                          <a:ln>
                            <a:noFill/>
                          </a:ln>
                          <a:solidFill>
                            <a:prstClr val="black"/>
                          </a:solidFill>
                          <a:effectLst/>
                          <a:uLnTx/>
                          <a:uFillTx/>
                          <a:latin typeface="+mn-lt"/>
                          <a:ea typeface="+mn-ea"/>
                          <a:cs typeface="+mn-cs"/>
                        </a:rPr>
                        <a:t>: Magnetism, Inheritance, chromosomes, DNA and genes, Chemical reactions, Observed waves, Light waves, Sound waves, Energy and waves, Chemical reactions, The particulate nature of matter, space.</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GCSE Links: </a:t>
                      </a:r>
                      <a:r>
                        <a:rPr kumimoji="0" lang="en-GB" sz="1000" b="0" i="0" u="none" strike="noStrike" kern="1200" cap="none" spc="0" normalizeH="0" baseline="0" noProof="0" dirty="0">
                          <a:ln>
                            <a:noFill/>
                          </a:ln>
                          <a:solidFill>
                            <a:prstClr val="black"/>
                          </a:solidFill>
                          <a:effectLst/>
                          <a:uLnTx/>
                          <a:uFillTx/>
                          <a:latin typeface="+mn-lt"/>
                          <a:ea typeface="+mn-ea"/>
                          <a:cs typeface="+mn-cs"/>
                        </a:rPr>
                        <a:t>B1 Cell Biology, P1 Energy, P3 Particle model of matter, C4 Chemical changes</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*Artificial Satellites</a:t>
                      </a:r>
                      <a:r>
                        <a:rPr kumimoji="0" lang="en-GB" sz="1000" b="0" i="0" u="none" strike="noStrike" kern="1200" cap="none" spc="0" normalizeH="0" baseline="0" noProof="0" dirty="0">
                          <a:ln>
                            <a:noFill/>
                          </a:ln>
                          <a:solidFill>
                            <a:prstClr val="black"/>
                          </a:solidFill>
                          <a:effectLst/>
                          <a:uLnTx/>
                          <a:uFillTx/>
                          <a:latin typeface="+mn-lt"/>
                          <a:ea typeface="+mn-ea"/>
                          <a:cs typeface="+mn-cs"/>
                        </a:rPr>
                        <a:t>: Man-made satellites that have been sent into space for purposes such</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as satellite imaging and communications.</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*Big Bang Theory</a:t>
                      </a:r>
                      <a:r>
                        <a:rPr kumimoji="0" lang="en-GB" sz="1000" b="0" i="0" u="none" strike="noStrike" kern="1200" cap="none" spc="0" normalizeH="0" baseline="0" noProof="0" dirty="0">
                          <a:ln>
                            <a:noFill/>
                          </a:ln>
                          <a:solidFill>
                            <a:prstClr val="black"/>
                          </a:solidFill>
                          <a:effectLst/>
                          <a:uLnTx/>
                          <a:uFillTx/>
                          <a:latin typeface="+mn-lt"/>
                          <a:ea typeface="+mn-ea"/>
                          <a:cs typeface="+mn-cs"/>
                        </a:rPr>
                        <a:t>: The currently accepted model for the origin of the universe. It suggests</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that the universe has expanded from an initially very small, hot and dense point.</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*Circular Orbits</a:t>
                      </a:r>
                      <a:r>
                        <a:rPr kumimoji="0" lang="en-GB" sz="1000" b="0" i="0" u="none" strike="noStrike" kern="1200" cap="none" spc="0" normalizeH="0" baseline="0" noProof="0" dirty="0">
                          <a:ln>
                            <a:noFill/>
                          </a:ln>
                          <a:solidFill>
                            <a:prstClr val="black"/>
                          </a:solidFill>
                          <a:effectLst/>
                          <a:uLnTx/>
                          <a:uFillTx/>
                          <a:latin typeface="+mn-lt"/>
                          <a:ea typeface="+mn-ea"/>
                          <a:cs typeface="+mn-cs"/>
                        </a:rPr>
                        <a:t>: Planets and satellites travel in circular orbits. Gravity provides the required</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force for these orbits.</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*Dark Energy</a:t>
                      </a:r>
                      <a:r>
                        <a:rPr kumimoji="0" lang="en-GB" sz="1000" b="0" i="0" u="none" strike="noStrike" kern="1200" cap="none" spc="0" normalizeH="0" baseline="0" noProof="0" dirty="0">
                          <a:ln>
                            <a:noFill/>
                          </a:ln>
                          <a:solidFill>
                            <a:prstClr val="black"/>
                          </a:solidFill>
                          <a:effectLst/>
                          <a:uLnTx/>
                          <a:uFillTx/>
                          <a:latin typeface="+mn-lt"/>
                          <a:ea typeface="+mn-ea"/>
                          <a:cs typeface="+mn-cs"/>
                        </a:rPr>
                        <a:t>: A hypothesised form of energy, believed to be responsible for the universe’s</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ever increasing rate of expansion.</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*Dark Mass</a:t>
                      </a:r>
                      <a:r>
                        <a:rPr kumimoji="0" lang="en-GB" sz="1000" b="0" i="0" u="none" strike="noStrike" kern="1200" cap="none" spc="0" normalizeH="0" baseline="0" noProof="0" dirty="0">
                          <a:ln>
                            <a:noFill/>
                          </a:ln>
                          <a:solidFill>
                            <a:prstClr val="black"/>
                          </a:solidFill>
                          <a:effectLst/>
                          <a:uLnTx/>
                          <a:uFillTx/>
                          <a:latin typeface="+mn-lt"/>
                          <a:ea typeface="+mn-ea"/>
                          <a:cs typeface="+mn-cs"/>
                        </a:rPr>
                        <a:t>: A hypothesised type of mass that cannot be observed by current methods. </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t>
                      </a:r>
                      <a:r>
                        <a:rPr kumimoji="0" lang="en-GB" sz="1000" b="1" i="0" u="none" strike="noStrike" kern="1200" cap="none" spc="0" normalizeH="0" baseline="0" noProof="0" dirty="0">
                          <a:ln>
                            <a:noFill/>
                          </a:ln>
                          <a:solidFill>
                            <a:prstClr val="black"/>
                          </a:solidFill>
                          <a:effectLst/>
                          <a:uLnTx/>
                          <a:uFillTx/>
                          <a:latin typeface="+mn-lt"/>
                          <a:ea typeface="+mn-ea"/>
                          <a:cs typeface="+mn-cs"/>
                        </a:rPr>
                        <a:t>Main Sequence Star</a:t>
                      </a:r>
                      <a:r>
                        <a:rPr kumimoji="0" lang="en-GB" sz="1000" b="0" i="0" u="none" strike="noStrike" kern="1200" cap="none" spc="0" normalizeH="0" baseline="0" noProof="0" dirty="0">
                          <a:ln>
                            <a:noFill/>
                          </a:ln>
                          <a:solidFill>
                            <a:prstClr val="black"/>
                          </a:solidFill>
                          <a:effectLst/>
                          <a:uLnTx/>
                          <a:uFillTx/>
                          <a:latin typeface="+mn-lt"/>
                          <a:ea typeface="+mn-ea"/>
                          <a:cs typeface="+mn-cs"/>
                        </a:rPr>
                        <a:t>: The stable state of all stars. </a:t>
                      </a:r>
                      <a:r>
                        <a:rPr kumimoji="0" lang="en-GB" sz="1000" b="1" i="0" u="none" strike="noStrike" kern="1200" cap="none" spc="0" normalizeH="0" baseline="0" noProof="0" dirty="0">
                          <a:ln>
                            <a:noFill/>
                          </a:ln>
                          <a:solidFill>
                            <a:prstClr val="black"/>
                          </a:solidFill>
                          <a:effectLst/>
                          <a:uLnTx/>
                          <a:uFillTx/>
                          <a:latin typeface="+mn-lt"/>
                          <a:ea typeface="+mn-ea"/>
                          <a:cs typeface="+mn-cs"/>
                        </a:rPr>
                        <a:t>*Milky Way Galaxy</a:t>
                      </a:r>
                      <a:r>
                        <a:rPr kumimoji="0" lang="en-GB" sz="1000" b="0" i="0" u="none" strike="noStrike" kern="1200" cap="none" spc="0" normalizeH="0" baseline="0" noProof="0" dirty="0">
                          <a:ln>
                            <a:noFill/>
                          </a:ln>
                          <a:solidFill>
                            <a:prstClr val="black"/>
                          </a:solidFill>
                          <a:effectLst/>
                          <a:uLnTx/>
                          <a:uFillTx/>
                          <a:latin typeface="+mn-lt"/>
                          <a:ea typeface="+mn-ea"/>
                          <a:cs typeface="+mn-cs"/>
                        </a:rPr>
                        <a:t>: The galaxy in which our solar system is located.</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*Natural Satellites: </a:t>
                      </a:r>
                      <a:r>
                        <a:rPr kumimoji="0" lang="en-GB" sz="1000" b="0" i="0" u="none" strike="noStrike" kern="1200" cap="none" spc="0" normalizeH="0" baseline="0" noProof="0" dirty="0">
                          <a:ln>
                            <a:noFill/>
                          </a:ln>
                          <a:solidFill>
                            <a:prstClr val="black"/>
                          </a:solidFill>
                          <a:effectLst/>
                          <a:uLnTx/>
                          <a:uFillTx/>
                          <a:latin typeface="+mn-lt"/>
                          <a:ea typeface="+mn-ea"/>
                          <a:cs typeface="+mn-cs"/>
                        </a:rPr>
                        <a:t>The moons that orbit planets.</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*Nebula: </a:t>
                      </a:r>
                      <a:r>
                        <a:rPr kumimoji="0" lang="en-GB" sz="1000" b="0" i="0" u="none" strike="noStrike" kern="1200" cap="none" spc="0" normalizeH="0" baseline="0" noProof="0" dirty="0">
                          <a:ln>
                            <a:noFill/>
                          </a:ln>
                          <a:solidFill>
                            <a:prstClr val="black"/>
                          </a:solidFill>
                          <a:effectLst/>
                          <a:uLnTx/>
                          <a:uFillTx/>
                          <a:latin typeface="+mn-lt"/>
                          <a:ea typeface="+mn-ea"/>
                          <a:cs typeface="+mn-cs"/>
                        </a:rPr>
                        <a:t>A cloud of dust and gas.</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*Protostar: </a:t>
                      </a:r>
                      <a:r>
                        <a:rPr kumimoji="0" lang="en-GB" sz="1000" b="0" i="0" u="none" strike="noStrike" kern="1200" cap="none" spc="0" normalizeH="0" baseline="0" noProof="0" dirty="0">
                          <a:ln>
                            <a:noFill/>
                          </a:ln>
                          <a:solidFill>
                            <a:prstClr val="black"/>
                          </a:solidFill>
                          <a:effectLst/>
                          <a:uLnTx/>
                          <a:uFillTx/>
                          <a:latin typeface="+mn-lt"/>
                          <a:ea typeface="+mn-ea"/>
                          <a:cs typeface="+mn-cs"/>
                        </a:rPr>
                        <a:t>The first stage all stars go through after forming from a nebula. In this stage the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star becomes hot enough for hydrogen nuclei to fuse.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*Red Giant Star: </a:t>
                      </a:r>
                      <a:r>
                        <a:rPr kumimoji="0" lang="en-GB" sz="1000" b="0" i="0" u="none" strike="noStrike" kern="1200" cap="none" spc="0" normalizeH="0" baseline="0" noProof="0" dirty="0">
                          <a:ln>
                            <a:noFill/>
                          </a:ln>
                          <a:solidFill>
                            <a:prstClr val="black"/>
                          </a:solidFill>
                          <a:effectLst/>
                          <a:uLnTx/>
                          <a:uFillTx/>
                          <a:latin typeface="+mn-lt"/>
                          <a:ea typeface="+mn-ea"/>
                          <a:cs typeface="+mn-cs"/>
                        </a:rPr>
                        <a:t>When their hydrogen is used up and larger nuclei are produced by fusion,</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stars of a similar magnitude to the Sun will expand to form a red giant.</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*Red-Shift: </a:t>
                      </a:r>
                      <a:r>
                        <a:rPr kumimoji="0" lang="en-GB" sz="1000" b="0" i="0" u="none" strike="noStrike" kern="1200" cap="none" spc="0" normalizeH="0" baseline="0" noProof="0" dirty="0">
                          <a:ln>
                            <a:noFill/>
                          </a:ln>
                          <a:solidFill>
                            <a:prstClr val="black"/>
                          </a:solidFill>
                          <a:effectLst/>
                          <a:uLnTx/>
                          <a:uFillTx/>
                          <a:latin typeface="+mn-lt"/>
                          <a:ea typeface="+mn-ea"/>
                          <a:cs typeface="+mn-cs"/>
                        </a:rPr>
                        <a:t>The observed increase in the wavelength of the light emitted by distant galaxies.</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*Star Life Cycle: </a:t>
                      </a:r>
                      <a:r>
                        <a:rPr kumimoji="0" lang="en-GB" sz="1000" b="0" i="0" u="none" strike="noStrike" kern="1200" cap="none" spc="0" normalizeH="0" baseline="0" noProof="0" dirty="0">
                          <a:ln>
                            <a:noFill/>
                          </a:ln>
                          <a:solidFill>
                            <a:prstClr val="black"/>
                          </a:solidFill>
                          <a:effectLst/>
                          <a:uLnTx/>
                          <a:uFillTx/>
                          <a:latin typeface="+mn-lt"/>
                          <a:ea typeface="+mn-ea"/>
                          <a:cs typeface="+mn-cs"/>
                        </a:rPr>
                        <a:t>The stages that a star passes through in its lifetime, dependent on the size</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of the star relative to the sun.</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*Sun: </a:t>
                      </a:r>
                      <a:r>
                        <a:rPr kumimoji="0" lang="en-GB" sz="1000" b="0" i="0" u="none" strike="noStrike" kern="1200" cap="none" spc="0" normalizeH="0" baseline="0" noProof="0" dirty="0">
                          <a:ln>
                            <a:noFill/>
                          </a:ln>
                          <a:solidFill>
                            <a:prstClr val="black"/>
                          </a:solidFill>
                          <a:effectLst/>
                          <a:uLnTx/>
                          <a:uFillTx/>
                          <a:latin typeface="+mn-lt"/>
                          <a:ea typeface="+mn-ea"/>
                          <a:cs typeface="+mn-cs"/>
                        </a:rPr>
                        <a:t>A star formed from a cloud of dust and gas being pulled together by gravitational</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attraction. Fusion reactions occur in the sun.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000" b="1" dirty="0"/>
                        <a:t>*Supernova</a:t>
                      </a:r>
                      <a:r>
                        <a:rPr lang="en-GB" sz="1000" dirty="0"/>
                        <a:t>: The explosion of a massive star, that distributes the elements created by the fusion reactions in the star, throughout the universe. </a:t>
                      </a:r>
                      <a:r>
                        <a:rPr lang="en-GB" sz="1000" b="1" dirty="0"/>
                        <a:t>*White Dwarf</a:t>
                      </a:r>
                      <a:r>
                        <a:rPr lang="en-GB" sz="1000" dirty="0"/>
                        <a:t>: When the fusion reactions in stars of a similar magnitude to the sun come to an end, the star will contract under gravity and cool down to form a white dwarf. </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List the types of body that make up the solar system and describe our solar system as part of a galaxy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Explain how stars are formed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Describe the life cycle of a star the size of the Sun and of a star which is much more massive than the Sun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Explain how fusion processes lead to the formation of new elements and how supernovas have allowed heavy elements to appear in later solar systems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Explain that, for circular orbits, the force of gravity leads to a constantly changing velocity but unchanged speed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&amp; HT ONLY: Explain that, for a stable orbit, the radius must change if the speed changes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Explain, qualitatively, the red-shift of light from galaxies that are receding and how this red-shift changes with distance from Earth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Explain why the change of each galaxy’s speed with distance is evidence of an expanding universe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PHY ONLY: Explain how scientists are able to use observations to arrive at theories, such as the Big Bang theory and discuss that there is still much about the universe that is not understood </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33811384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dirty="0"/>
              <a:t>Curriculum: Biology</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64750374"/>
              </p:ext>
            </p:extLst>
          </p:nvPr>
        </p:nvGraphicFramePr>
        <p:xfrm>
          <a:off x="119579" y="1084593"/>
          <a:ext cx="12566595" cy="8296264"/>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954216">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32424">
                <a:tc>
                  <a:txBody>
                    <a:bodyPr/>
                    <a:lstStyle/>
                    <a:p>
                      <a:pPr algn="ctr"/>
                      <a:r>
                        <a:rPr lang="en-GB" sz="2000" dirty="0"/>
                        <a:t>Year</a:t>
                      </a:r>
                    </a:p>
                  </a:txBody>
                  <a:tcPr anchor="ctr"/>
                </a:tc>
                <a:tc>
                  <a:txBody>
                    <a:bodyPr/>
                    <a:lstStyle/>
                    <a:p>
                      <a:pPr algn="ctr"/>
                      <a:r>
                        <a:rPr lang="en-GB" sz="2000" dirty="0"/>
                        <a:t>Topic Detail</a:t>
                      </a:r>
                      <a:r>
                        <a:rPr lang="en-GB" sz="2000" baseline="0" dirty="0"/>
                        <a:t> and Sequence</a:t>
                      </a:r>
                      <a:endParaRPr lang="en-GB" sz="2000" dirty="0"/>
                    </a:p>
                  </a:txBody>
                  <a:tcPr/>
                </a:tc>
                <a:tc>
                  <a:txBody>
                    <a:bodyPr/>
                    <a:lstStyle/>
                    <a:p>
                      <a:pPr algn="ctr"/>
                      <a:r>
                        <a:rPr lang="en-GB" sz="2000" dirty="0"/>
                        <a:t>Pre-requisite Knowledge</a:t>
                      </a:r>
                    </a:p>
                  </a:txBody>
                  <a:tcPr/>
                </a:tc>
                <a:tc>
                  <a:txBody>
                    <a:bodyPr/>
                    <a:lstStyle/>
                    <a:p>
                      <a:pPr algn="ctr"/>
                      <a:r>
                        <a:rPr lang="en-GB" sz="2000" dirty="0"/>
                        <a:t>Key</a:t>
                      </a:r>
                      <a:r>
                        <a:rPr lang="en-GB" sz="2000" baseline="0" dirty="0"/>
                        <a:t> Vocabulary</a:t>
                      </a:r>
                      <a:endParaRPr lang="en-GB" sz="2000" dirty="0"/>
                    </a:p>
                  </a:txBody>
                  <a:tcPr/>
                </a:tc>
                <a:tc>
                  <a:txBody>
                    <a:bodyPr/>
                    <a:lstStyle/>
                    <a:p>
                      <a:pPr algn="ctr"/>
                      <a:r>
                        <a:rPr lang="en-GB" sz="2000" dirty="0"/>
                        <a:t>Demonstrable Skills</a:t>
                      </a:r>
                    </a:p>
                  </a:txBody>
                  <a:tcPr/>
                </a:tc>
                <a:extLst>
                  <a:ext uri="{0D108BD9-81ED-4DB2-BD59-A6C34878D82A}">
                    <a16:rowId xmlns:a16="http://schemas.microsoft.com/office/drawing/2014/main" val="1654645317"/>
                  </a:ext>
                </a:extLst>
              </a:tr>
              <a:tr h="7487134">
                <a:tc>
                  <a:txBody>
                    <a:bodyPr/>
                    <a:lstStyle/>
                    <a:p>
                      <a:pPr algn="ctr"/>
                      <a:r>
                        <a:rPr lang="en-GB" sz="3600" b="1" dirty="0"/>
                        <a:t>12</a:t>
                      </a:r>
                    </a:p>
                  </a:txBody>
                  <a:tcPr anchor="ctr"/>
                </a:tc>
                <a:tc>
                  <a:txBody>
                    <a:bodyPr/>
                    <a:lstStyle/>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r>
                        <a:rPr lang="en-GB" sz="11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Cell recognition and the immune system</a:t>
                      </a:r>
                      <a:endParaRPr lang="en-GB" sz="1100" b="0" i="0" u="none" strike="noStrike" kern="1200" cap="none" spc="0" normalizeH="0" baseline="0" noProof="0">
                        <a:ln>
                          <a:noFill/>
                        </a:ln>
                        <a:solidFill>
                          <a:prstClr val="black"/>
                        </a:solidFill>
                        <a:effectLst/>
                        <a:highlight>
                          <a:srgbClr val="00FFFF"/>
                        </a:highlight>
                        <a:uLnTx/>
                        <a:uFillTx/>
                        <a:latin typeface="Calibri" panose="020F0502020204030204"/>
                        <a:ea typeface="+mn-ea"/>
                        <a:cs typeface="+mn-cs"/>
                      </a:endParaRPr>
                    </a:p>
                    <a:p>
                      <a:pPr marL="228600" marR="0" lvl="0" indent="-228600" algn="l">
                        <a:lnSpc>
                          <a:spcPct val="100000"/>
                        </a:lnSpc>
                        <a:spcBef>
                          <a:spcPts val="0"/>
                        </a:spcBef>
                        <a:spcAft>
                          <a:spcPts val="0"/>
                        </a:spcAft>
                        <a:buClrTx/>
                        <a:buSzTx/>
                        <a:buFontTx/>
                        <a:buAutoNum type="arabicPeriod"/>
                      </a:pPr>
                      <a:endParaRPr kumimoji="0" lang="en-GB" sz="11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endParaRPr>
                    </a:p>
                    <a:p>
                      <a:pPr marL="228600" marR="0" lvl="0" indent="-228600" algn="l" defTabSz="1280160">
                        <a:lnSpc>
                          <a:spcPct val="100000"/>
                        </a:lnSpc>
                        <a:spcBef>
                          <a:spcPts val="0"/>
                        </a:spcBef>
                        <a:spcAft>
                          <a:spcPts val="0"/>
                        </a:spcAft>
                        <a:buClrTx/>
                        <a:buSzTx/>
                        <a:buFontTx/>
                        <a:buAutoNum type="arabicPeriod"/>
                        <a:tabLst/>
                        <a:defRPr/>
                      </a:pPr>
                      <a:endPar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uLnTx/>
                          <a:uFillTx/>
                          <a:latin typeface="Calibri" panose="020F0502020204030204"/>
                          <a:ea typeface="+mn-ea"/>
                          <a:cs typeface="+mn-cs"/>
                        </a:rPr>
                        <a:t>DNA, genes and chromosomes</a:t>
                      </a:r>
                      <a:endParaRPr lang="en-GB" dirty="0"/>
                    </a:p>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uLnTx/>
                          <a:uFillTx/>
                          <a:latin typeface="Calibri" panose="020F0502020204030204"/>
                          <a:ea typeface="+mn-ea"/>
                          <a:cs typeface="+mn-cs"/>
                        </a:rPr>
                        <a:t>1.</a:t>
                      </a:r>
                      <a:r>
                        <a:rPr lang="en-GB" sz="1100" b="0" i="0" u="none" strike="noStrike" kern="1200" cap="none" spc="0" normalizeH="0" baseline="0" noProof="0" dirty="0">
                          <a:ln>
                            <a:noFill/>
                          </a:ln>
                          <a:solidFill>
                            <a:prstClr val="black"/>
                          </a:solidFill>
                          <a:effectLst/>
                          <a:uLnTx/>
                          <a:uFillTx/>
                          <a:latin typeface="Calibri" panose="020F0502020204030204"/>
                          <a:ea typeface="+mn-ea"/>
                          <a:cs typeface="+mn-cs"/>
                        </a:rPr>
                        <a:t>DNA, Genes and chromosomes</a:t>
                      </a: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r>
                        <a:rPr lang="en-GB" sz="1100" b="0" i="0" u="none" strike="noStrike" kern="1200" cap="none" spc="0" normalizeH="0" baseline="0" noProof="0" dirty="0">
                          <a:ln>
                            <a:noFill/>
                          </a:ln>
                          <a:solidFill>
                            <a:prstClr val="black"/>
                          </a:solidFill>
                          <a:effectLst/>
                          <a:uLnTx/>
                          <a:uFillTx/>
                          <a:latin typeface="Calibri" panose="020F0502020204030204"/>
                          <a:ea typeface="+mn-ea"/>
                          <a:cs typeface="+mn-cs"/>
                        </a:rPr>
                        <a:t>2. The genetic code</a:t>
                      </a:r>
                    </a:p>
                    <a:p>
                      <a:pPr marL="0" marR="0" lvl="0" indent="0" algn="l">
                        <a:lnSpc>
                          <a:spcPct val="100000"/>
                        </a:lnSpc>
                        <a:spcBef>
                          <a:spcPts val="0"/>
                        </a:spcBef>
                        <a:spcAft>
                          <a:spcPts val="0"/>
                        </a:spcAft>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uLnTx/>
                          <a:uFillTx/>
                          <a:latin typeface="Calibri" panose="020F0502020204030204"/>
                          <a:ea typeface="+mn-ea"/>
                          <a:cs typeface="+mn-cs"/>
                        </a:rPr>
                        <a:t>Protein synthesis</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prstClr val="black"/>
                          </a:solidFill>
                          <a:effectLst/>
                          <a:uLnTx/>
                          <a:uFillTx/>
                          <a:latin typeface="Calibri" panose="020F0502020204030204"/>
                          <a:ea typeface="+mn-ea"/>
                          <a:cs typeface="+mn-cs"/>
                        </a:rPr>
                        <a:t>Transcription</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prstClr val="black"/>
                          </a:solidFill>
                          <a:effectLst/>
                          <a:uLnTx/>
                          <a:uFillTx/>
                          <a:latin typeface="Calibri" panose="020F0502020204030204"/>
                          <a:ea typeface="+mn-ea"/>
                          <a:cs typeface="+mn-cs"/>
                        </a:rPr>
                        <a:t>Translation</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prstClr val="black"/>
                          </a:solidFill>
                          <a:effectLst/>
                          <a:uLnTx/>
                          <a:uFillTx/>
                          <a:latin typeface="Calibri" panose="020F0502020204030204"/>
                          <a:ea typeface="+mn-ea"/>
                          <a:cs typeface="+mn-cs"/>
                        </a:rPr>
                        <a:t>Mutations</a:t>
                      </a:r>
                    </a:p>
                    <a:p>
                      <a:pPr marL="228600" marR="0" lvl="0" indent="-228600" algn="l">
                        <a:lnSpc>
                          <a:spcPct val="100000"/>
                        </a:lnSpc>
                        <a:spcBef>
                          <a:spcPts val="0"/>
                        </a:spcBef>
                        <a:spcAft>
                          <a:spcPts val="0"/>
                        </a:spcAft>
                        <a:buAutoNum type="arabicPeriod"/>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a:lnSpc>
                          <a:spcPct val="100000"/>
                        </a:lnSpc>
                        <a:spcBef>
                          <a:spcPts val="0"/>
                        </a:spcBef>
                        <a:spcAft>
                          <a:spcPts val="0"/>
                        </a:spcAft>
                        <a:buAutoNum type="arabicPeriod"/>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uLnTx/>
                          <a:uFillTx/>
                          <a:latin typeface="Calibri" panose="020F0502020204030204"/>
                          <a:ea typeface="+mn-ea"/>
                          <a:cs typeface="+mn-cs"/>
                        </a:rPr>
                        <a:t>Genetic diversity and Meiosis</a:t>
                      </a: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prstClr val="black"/>
                          </a:solidFill>
                          <a:effectLst/>
                          <a:uLnTx/>
                          <a:uFillTx/>
                          <a:latin typeface="Calibri" panose="020F0502020204030204"/>
                          <a:ea typeface="+mn-ea"/>
                          <a:cs typeface="+mn-cs"/>
                        </a:rPr>
                        <a:t>Meiosis</a:t>
                      </a: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prstClr val="black"/>
                          </a:solidFill>
                          <a:effectLst/>
                          <a:uLnTx/>
                          <a:uFillTx/>
                          <a:latin typeface="Calibri" panose="020F0502020204030204"/>
                          <a:ea typeface="+mn-ea"/>
                          <a:cs typeface="+mn-cs"/>
                        </a:rPr>
                        <a:t>Variation in meiosis</a:t>
                      </a:r>
                    </a:p>
                    <a:p>
                      <a:pPr marL="228600" marR="0" lvl="0" indent="-228600" algn="l">
                        <a:lnSpc>
                          <a:spcPct val="100000"/>
                        </a:lnSpc>
                        <a:spcBef>
                          <a:spcPts val="0"/>
                        </a:spcBef>
                        <a:spcAft>
                          <a:spcPts val="0"/>
                        </a:spcAft>
                        <a:buAutoNum type="arabicPeriod"/>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a:lnSpc>
                          <a:spcPct val="100000"/>
                        </a:lnSpc>
                        <a:spcBef>
                          <a:spcPts val="0"/>
                        </a:spcBef>
                        <a:spcAft>
                          <a:spcPts val="0"/>
                        </a:spcAft>
                        <a:buAutoNum type="arabicPeriod"/>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a:lnSpc>
                          <a:spcPct val="100000"/>
                        </a:lnSpc>
                        <a:spcBef>
                          <a:spcPts val="0"/>
                        </a:spcBef>
                        <a:spcAft>
                          <a:spcPts val="0"/>
                        </a:spcAft>
                        <a:buAutoNum type="arabicPeriod"/>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rPr>
                        <a:t>GCSE Links (B3)</a:t>
                      </a:r>
                      <a:endParaRPr lang="en-US"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White blood cells help to defend against pathogens by: ingesting pathogens; producing antibodies; and producing antitoxins.</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The immune system of the body produces specific antibodies to kill a particular pathogen. This leads to immunity from that pathogen. </a:t>
                      </a:r>
                      <a:endParaRPr lang="en-GB"/>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People can be vaccinated by introducing small quantities of dead of inactive forms of pathogen into the body stimulating white blood cells to produce antibodies and forming immunity against future infections. </a:t>
                      </a:r>
                      <a:endParaRPr lang="en-GB"/>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MMR is used to vaccinate against measles, mumps and rubella.</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If a large proportion of the population is immune to a pathogen, the spread of the pathogen is very much reduced.</a:t>
                      </a:r>
                      <a:endParaRPr lang="en-GB" dirty="0"/>
                    </a:p>
                    <a:p>
                      <a:pPr marL="0" marR="0" lvl="0" indent="0" algn="l" defTabSz="1280160">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rPr>
                        <a:t>GCSE Links (B6)</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Chromosomes are made of DNA which has a double helix structure.</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A gene is a small section of DNA with the code for a particular combination of amino acids which make a specific protein. </a:t>
                      </a:r>
                      <a:endParaRPr lang="en-GB"/>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rPr>
                        <a:t>GCSE Links (B1)</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Protein synthesis occurs in the ribosomes.</a:t>
                      </a:r>
                      <a:endParaRPr lang="en-GB" dirty="0"/>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rPr>
                        <a:t>GCSE Links (B6)</a:t>
                      </a:r>
                      <a:endParaRPr lang="en-GB" dirty="0"/>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rPr>
                        <a:t>- </a:t>
                      </a:r>
                      <a:r>
                        <a:rPr lang="en-GB" sz="1000" b="0" i="0" u="none" strike="noStrike" kern="1200" cap="none" spc="0" normalizeH="0" baseline="0" noProof="0" dirty="0">
                          <a:ln>
                            <a:noFill/>
                          </a:ln>
                          <a:solidFill>
                            <a:prstClr val="black"/>
                          </a:solidFill>
                          <a:effectLst/>
                          <a:uLnTx/>
                          <a:uFillTx/>
                        </a:rPr>
                        <a:t>Mutations produce new forms of genes.</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Cells in reproductive organs divide to form gametes by a process called meiosis.</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When a cell divides during meiosis, copies of the genetic information are made and then the cell divides twice to form four gametes, each with a single set of chromosomes.</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When gametes join at fertilisation, a single body cell with new pairs of chromosomes is formed.</a:t>
                      </a:r>
                      <a:endParaRPr lang="en-GB" dirty="0"/>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panose="020F0502020204030204"/>
                          <a:ea typeface="+mn-ea"/>
                          <a:cs typeface="+mn-cs"/>
                        </a:rPr>
                        <a:t>Gene - </a:t>
                      </a:r>
                      <a:r>
                        <a:rPr lang="en-GB" sz="1000" b="0" i="0" u="none" strike="noStrike" kern="1200" cap="none" spc="0" normalizeH="0" baseline="0" noProof="0" dirty="0">
                          <a:ln>
                            <a:noFill/>
                          </a:ln>
                          <a:solidFill>
                            <a:prstClr val="black"/>
                          </a:solidFill>
                          <a:effectLst/>
                          <a:uLnTx/>
                          <a:uFillTx/>
                          <a:latin typeface="Calibri"/>
                        </a:rPr>
                        <a:t>A section of DNA on a chromosome coding for one or more polypeptide</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a:ea typeface="+mn-ea"/>
                          <a:cs typeface="+mn-cs"/>
                        </a:rPr>
                        <a:t>Chromosome - </a:t>
                      </a:r>
                      <a:r>
                        <a:rPr lang="en-GB" sz="1000" b="0" i="0" u="none" strike="noStrike" kern="1200" cap="none" spc="0" normalizeH="0" baseline="0" noProof="0" dirty="0">
                          <a:ln>
                            <a:noFill/>
                          </a:ln>
                          <a:solidFill>
                            <a:prstClr val="black"/>
                          </a:solidFill>
                          <a:effectLst/>
                          <a:uLnTx/>
                          <a:uFillTx/>
                          <a:latin typeface="Calibri"/>
                        </a:rPr>
                        <a:t>A thread-like structure made of protein and DNA by which hereditary information is physically passed from one generation to the next</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a:ea typeface="+mn-ea"/>
                          <a:cs typeface="+mn-cs"/>
                        </a:rPr>
                        <a:t>Transcription - </a:t>
                      </a:r>
                      <a:r>
                        <a:rPr lang="en-GB" sz="1000" b="0" i="0" u="none" strike="noStrike" kern="1200" cap="none" spc="0" normalizeH="0" baseline="0" noProof="0" dirty="0">
                          <a:ln>
                            <a:noFill/>
                          </a:ln>
                          <a:solidFill>
                            <a:prstClr val="black"/>
                          </a:solidFill>
                          <a:effectLst/>
                          <a:uLnTx/>
                          <a:uFillTx/>
                          <a:latin typeface="Calibri"/>
                        </a:rPr>
                        <a:t>Formation of messenger RNA molecules from the DNA that makes up a particular gene</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a:ea typeface="+mn-ea"/>
                          <a:cs typeface="+mn-cs"/>
                        </a:rPr>
                        <a:t>Mutation - </a:t>
                      </a:r>
                      <a:r>
                        <a:rPr lang="en-GB" sz="1000" b="0" i="0" u="none" strike="noStrike" kern="1200" cap="none" spc="0" normalizeH="0" baseline="0" noProof="0" dirty="0">
                          <a:ln>
                            <a:noFill/>
                          </a:ln>
                          <a:solidFill>
                            <a:prstClr val="black"/>
                          </a:solidFill>
                          <a:effectLst/>
                          <a:uLnTx/>
                          <a:uFillTx/>
                          <a:latin typeface="Calibri"/>
                        </a:rPr>
                        <a:t>A sudden change in the amount or the arrangement of the genetic material in the cell</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a:ea typeface="+mn-ea"/>
                          <a:cs typeface="+mn-cs"/>
                        </a:rPr>
                        <a:t>Mutagen - </a:t>
                      </a:r>
                      <a:r>
                        <a:rPr lang="en-GB" sz="1000" b="0" i="0" u="none" strike="noStrike" kern="1200" cap="none" spc="0" normalizeH="0" baseline="0" noProof="0" dirty="0">
                          <a:ln>
                            <a:noFill/>
                          </a:ln>
                          <a:solidFill>
                            <a:prstClr val="black"/>
                          </a:solidFill>
                          <a:effectLst/>
                          <a:uLnTx/>
                          <a:uFillTx/>
                          <a:latin typeface="Calibri"/>
                        </a:rPr>
                        <a:t>Any agent that induces a mutation</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a:ea typeface="+mn-ea"/>
                          <a:cs typeface="+mn-cs"/>
                        </a:rPr>
                        <a:t>Mitosis - </a:t>
                      </a:r>
                      <a:r>
                        <a:rPr lang="en-GB" sz="1000" b="0" i="0" u="none" strike="noStrike" kern="1200" cap="none" spc="0" normalizeH="0" baseline="0" noProof="0" dirty="0">
                          <a:ln>
                            <a:noFill/>
                          </a:ln>
                          <a:solidFill>
                            <a:prstClr val="black"/>
                          </a:solidFill>
                          <a:effectLst/>
                          <a:uLnTx/>
                          <a:uFillTx/>
                          <a:latin typeface="Calibri"/>
                        </a:rPr>
                        <a:t>The type of nuclear division in which the daughter cells have the same number of chromosomes as the parent cell</a:t>
                      </a:r>
                      <a:endParaRPr lang="en-GB" sz="1000" b="0" i="0" u="none" strike="noStrike" kern="1200" cap="none" spc="0" normalizeH="0" baseline="0" noProof="0">
                        <a:ln>
                          <a:noFill/>
                        </a:ln>
                        <a:solidFill>
                          <a:prstClr val="black"/>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lvl="0" algn="l">
                        <a:lnSpc>
                          <a:spcPct val="100000"/>
                        </a:lnSpc>
                        <a:spcBef>
                          <a:spcPts val="0"/>
                        </a:spcBef>
                        <a:spcAft>
                          <a:spcPts val="0"/>
                        </a:spcAft>
                        <a:buNone/>
                      </a:pPr>
                      <a:endParaRPr kumimoji="0"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srgbClr val="000000"/>
                        </a:solidFill>
                        <a:effectLst/>
                        <a:uLnTx/>
                        <a:uFillTx/>
                      </a:endParaRPr>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explain key terms</a:t>
                      </a:r>
                      <a:endParaRPr lang="en-GB"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compare and contrast DNA in eukaryotes with that of prokaryotes, mitochondria and chloroplasts</a:t>
                      </a:r>
                      <a:endParaRPr lang="en-GB"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explain the features of the genetic code</a:t>
                      </a:r>
                      <a:endParaRPr lang="en-GB"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 explain the process of transcription </a:t>
                      </a:r>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explain the process of transcription </a:t>
                      </a:r>
                      <a:endParaRPr lang="en-GB"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interpret data from experimental work investigating the role of nucleic acids.</a:t>
                      </a:r>
                      <a:endParaRPr lang="en-GB"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explain the process of translation</a:t>
                      </a:r>
                      <a:endParaRPr lang="en-GB"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explain what a gene mutation is and how they arise</a:t>
                      </a:r>
                      <a:endParaRPr lang="en-GB"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 compare and contrast gene and chromosomal mutations.</a:t>
                      </a:r>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explain the different outcome of mitosis and meiosis</a:t>
                      </a:r>
                      <a:endParaRPr lang="en-GB"/>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explain how meiosis results in variation</a:t>
                      </a:r>
                      <a:endParaRPr lang="en-GB"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 complete diagrams showing the chromosome content of cells after the first and second meiotic division, when given the chromosome content of the parent cell</a:t>
                      </a:r>
                      <a:endParaRPr lang="en-GB" dirty="0"/>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25429848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dirty="0"/>
              <a:t>Curriculum: Biology</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3181602290"/>
              </p:ext>
            </p:extLst>
          </p:nvPr>
        </p:nvGraphicFramePr>
        <p:xfrm>
          <a:off x="119579" y="1084593"/>
          <a:ext cx="12566595" cy="8092983"/>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954216">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dirty="0"/>
                        <a:t>Year</a:t>
                      </a:r>
                    </a:p>
                  </a:txBody>
                  <a:tcPr anchor="ctr"/>
                </a:tc>
                <a:tc>
                  <a:txBody>
                    <a:bodyPr/>
                    <a:lstStyle/>
                    <a:p>
                      <a:pPr algn="ctr"/>
                      <a:r>
                        <a:rPr lang="en-GB" sz="2000" dirty="0"/>
                        <a:t>Topic Detail</a:t>
                      </a:r>
                      <a:r>
                        <a:rPr lang="en-GB" sz="2000" baseline="0" dirty="0"/>
                        <a:t> and Sequence</a:t>
                      </a:r>
                      <a:endParaRPr lang="en-GB" sz="2000" dirty="0"/>
                    </a:p>
                  </a:txBody>
                  <a:tcPr/>
                </a:tc>
                <a:tc>
                  <a:txBody>
                    <a:bodyPr/>
                    <a:lstStyle/>
                    <a:p>
                      <a:pPr algn="ctr"/>
                      <a:r>
                        <a:rPr lang="en-GB" sz="2000" dirty="0"/>
                        <a:t>Pre-requisite Knowledge</a:t>
                      </a:r>
                    </a:p>
                  </a:txBody>
                  <a:tcPr/>
                </a:tc>
                <a:tc>
                  <a:txBody>
                    <a:bodyPr/>
                    <a:lstStyle/>
                    <a:p>
                      <a:pPr algn="ctr"/>
                      <a:r>
                        <a:rPr lang="en-GB" sz="2000" dirty="0"/>
                        <a:t>Key</a:t>
                      </a:r>
                      <a:r>
                        <a:rPr lang="en-GB" sz="2000" baseline="0" dirty="0"/>
                        <a:t> Vocabulary</a:t>
                      </a:r>
                      <a:endParaRPr lang="en-GB" sz="2000" dirty="0"/>
                    </a:p>
                  </a:txBody>
                  <a:tcPr/>
                </a:tc>
                <a:tc>
                  <a:txBody>
                    <a:bodyPr/>
                    <a:lstStyle/>
                    <a:p>
                      <a:pPr algn="ctr"/>
                      <a:r>
                        <a:rPr lang="en-GB" sz="2000" dirty="0"/>
                        <a:t>Demonstrable Skills</a:t>
                      </a:r>
                    </a:p>
                  </a:txBody>
                  <a:tcPr/>
                </a:tc>
                <a:extLst>
                  <a:ext uri="{0D108BD9-81ED-4DB2-BD59-A6C34878D82A}">
                    <a16:rowId xmlns:a16="http://schemas.microsoft.com/office/drawing/2014/main" val="1654645317"/>
                  </a:ext>
                </a:extLst>
              </a:tr>
              <a:tr h="1585428">
                <a:tc>
                  <a:txBody>
                    <a:bodyPr/>
                    <a:lstStyle/>
                    <a:p>
                      <a:pPr algn="ctr"/>
                      <a:r>
                        <a:rPr lang="en-GB" sz="3600" b="1" dirty="0"/>
                        <a:t>12</a:t>
                      </a:r>
                    </a:p>
                  </a:txBody>
                  <a:tcPr anchor="ctr"/>
                </a:tc>
                <a:tc>
                  <a:txBody>
                    <a:bodyPr/>
                    <a:lstStyle/>
                    <a:p>
                      <a:pPr marL="228600" marR="0" lvl="0" indent="-228600" algn="l" defTabSz="1280160">
                        <a:lnSpc>
                          <a:spcPct val="100000"/>
                        </a:lnSpc>
                        <a:spcBef>
                          <a:spcPts val="0"/>
                        </a:spcBef>
                        <a:spcAft>
                          <a:spcPts val="0"/>
                        </a:spcAft>
                        <a:buAutoNum type="arabicPeriod"/>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uLnTx/>
                          <a:uFillTx/>
                          <a:latin typeface="Calibri" panose="020F0502020204030204"/>
                          <a:ea typeface="+mn-ea"/>
                          <a:cs typeface="+mn-cs"/>
                        </a:rPr>
                        <a:t>Genetic diversity and adaptation</a:t>
                      </a:r>
                    </a:p>
                    <a:p>
                      <a:pPr marL="228600" marR="0" lvl="0" indent="-228600" algn="l">
                        <a:lnSpc>
                          <a:spcPct val="100000"/>
                        </a:lnSpc>
                        <a:spcBef>
                          <a:spcPts val="0"/>
                        </a:spcBef>
                        <a:spcAft>
                          <a:spcPts val="0"/>
                        </a:spcAft>
                        <a:buClr>
                          <a:srgbClr val="000000"/>
                        </a:buClr>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Diversity</a:t>
                      </a:r>
                      <a:endParaRPr lang="en-US" sz="1100" b="0" i="0" u="none" strike="noStrike" kern="1200" cap="none" spc="0" normalizeH="0" baseline="0" noProof="0">
                        <a:ln>
                          <a:noFill/>
                        </a:ln>
                        <a:solidFill>
                          <a:srgbClr val="000000"/>
                        </a:solidFill>
                        <a:effectLst/>
                        <a:uLnTx/>
                        <a:uFillTx/>
                        <a:latin typeface="Calibri" panose="020F0502020204030204"/>
                      </a:endParaRPr>
                    </a:p>
                    <a:p>
                      <a:pPr marL="228600" marR="0" lvl="0" indent="-228600" algn="l">
                        <a:lnSpc>
                          <a:spcPct val="100000"/>
                        </a:lnSpc>
                        <a:spcBef>
                          <a:spcPts val="0"/>
                        </a:spcBef>
                        <a:spcAft>
                          <a:spcPts val="0"/>
                        </a:spcAft>
                        <a:buClr>
                          <a:srgbClr val="000000"/>
                        </a:buClr>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Natural selection</a:t>
                      </a:r>
                      <a:endParaRPr lang="en-US" sz="1100" b="0" i="0" u="none" strike="noStrike" kern="1200" cap="none" spc="0" normalizeH="0" baseline="0" noProof="0">
                        <a:ln>
                          <a:noFill/>
                        </a:ln>
                        <a:solidFill>
                          <a:srgbClr val="000000"/>
                        </a:solidFill>
                        <a:effectLst/>
                        <a:uLnTx/>
                        <a:uFillTx/>
                        <a:latin typeface="Calibri" panose="020F0502020204030204"/>
                      </a:endParaRPr>
                    </a:p>
                    <a:p>
                      <a:pPr marL="228600" marR="0" lvl="0" indent="-228600" algn="l">
                        <a:lnSpc>
                          <a:spcPct val="100000"/>
                        </a:lnSpc>
                        <a:spcBef>
                          <a:spcPts val="0"/>
                        </a:spcBef>
                        <a:spcAft>
                          <a:spcPts val="0"/>
                        </a:spcAft>
                        <a:buClr>
                          <a:srgbClr val="000000"/>
                        </a:buClr>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Selection pressures</a:t>
                      </a:r>
                      <a:endParaRPr lang="en-US" sz="1100" b="0" i="0" u="none" strike="noStrike" kern="1200" cap="none" spc="0" normalizeH="0" baseline="0" noProof="0">
                        <a:ln>
                          <a:noFill/>
                        </a:ln>
                        <a:solidFill>
                          <a:srgbClr val="000000"/>
                        </a:solidFill>
                        <a:effectLst/>
                        <a:uLnTx/>
                        <a:uFillTx/>
                        <a:latin typeface="Calibri" panose="020F0502020204030204"/>
                      </a:endParaRPr>
                    </a:p>
                    <a:p>
                      <a:pPr marL="228600" marR="0" lvl="0" indent="-228600" algn="l">
                        <a:lnSpc>
                          <a:spcPct val="100000"/>
                        </a:lnSpc>
                        <a:spcBef>
                          <a:spcPts val="0"/>
                        </a:spcBef>
                        <a:spcAft>
                          <a:spcPts val="0"/>
                        </a:spcAft>
                        <a:buClr>
                          <a:srgbClr val="000000"/>
                        </a:buClr>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Evolution</a:t>
                      </a:r>
                      <a:endParaRPr lang="en-US" sz="1100" b="0" i="0" u="none" strike="noStrike" kern="1200" cap="none" spc="0" normalizeH="0" baseline="0" noProof="0">
                        <a:ln>
                          <a:noFill/>
                        </a:ln>
                        <a:solidFill>
                          <a:srgbClr val="000000"/>
                        </a:solidFill>
                        <a:effectLst/>
                        <a:uLnTx/>
                        <a:uFillTx/>
                        <a:latin typeface="Calibri" panose="020F0502020204030204"/>
                      </a:endParaRPr>
                    </a:p>
                    <a:p>
                      <a:pPr marL="228600" marR="0" lvl="0" indent="-228600" algn="l">
                        <a:lnSpc>
                          <a:spcPct val="100000"/>
                        </a:lnSpc>
                        <a:spcBef>
                          <a:spcPts val="0"/>
                        </a:spcBef>
                        <a:spcAft>
                          <a:spcPts val="0"/>
                        </a:spcAft>
                        <a:buClr>
                          <a:srgbClr val="000000"/>
                        </a:buClr>
                        <a:buAutoNum type="arabicPeriod"/>
                      </a:pPr>
                      <a:endParaRPr lang="en-GB" sz="1100" b="0" i="0" u="none" strike="noStrike" kern="1200" cap="none" spc="0" normalizeH="0" baseline="0" noProof="0" dirty="0">
                        <a:ln>
                          <a:noFill/>
                        </a:ln>
                        <a:solidFill>
                          <a:srgbClr val="000000"/>
                        </a:solidFill>
                        <a:effectLst/>
                        <a:uLnTx/>
                        <a:uFillTx/>
                        <a:latin typeface="Calibri"/>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uLnTx/>
                          <a:uFillTx/>
                          <a:latin typeface="Calibri" panose="020F0502020204030204"/>
                          <a:ea typeface="+mn-ea"/>
                          <a:cs typeface="+mn-cs"/>
                        </a:rPr>
                        <a:t>Evolution may lead to speciation</a:t>
                      </a:r>
                    </a:p>
                    <a:p>
                      <a:pPr marL="228600" marR="0" lvl="0" indent="-228600" algn="l">
                        <a:lnSpc>
                          <a:spcPct val="100000"/>
                        </a:lnSpc>
                        <a:spcBef>
                          <a:spcPts val="0"/>
                        </a:spcBef>
                        <a:spcAft>
                          <a:spcPts val="0"/>
                        </a:spcAft>
                        <a:buClr>
                          <a:srgbClr val="000000"/>
                        </a:buClr>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Speciation</a:t>
                      </a:r>
                      <a:endParaRPr lang="en-US" sz="1100" b="0" i="0" u="none" strike="noStrike" kern="1200" cap="none" spc="0" normalizeH="0" baseline="0" noProof="0">
                        <a:ln>
                          <a:noFill/>
                        </a:ln>
                        <a:solidFill>
                          <a:srgbClr val="000000"/>
                        </a:solidFill>
                        <a:effectLst/>
                        <a:uLnTx/>
                        <a:uFillTx/>
                        <a:latin typeface="Calibri" panose="020F0502020204030204"/>
                      </a:endParaRPr>
                    </a:p>
                    <a:p>
                      <a:pPr marL="228600" marR="0" lvl="0" indent="-228600" algn="l">
                        <a:lnSpc>
                          <a:spcPct val="100000"/>
                        </a:lnSpc>
                        <a:spcBef>
                          <a:spcPts val="0"/>
                        </a:spcBef>
                        <a:spcAft>
                          <a:spcPts val="0"/>
                        </a:spcAft>
                        <a:buClr>
                          <a:srgbClr val="000000"/>
                        </a:buClr>
                        <a:buAutoNum type="arabicPeriod"/>
                      </a:pPr>
                      <a:r>
                        <a:rPr lang="en-GB" sz="1100" b="0" i="0" u="none" strike="noStrike" kern="1200" cap="none" spc="0" normalizeH="0" baseline="0" noProof="0" dirty="0">
                          <a:ln>
                            <a:noFill/>
                          </a:ln>
                          <a:solidFill>
                            <a:srgbClr val="000000"/>
                          </a:solidFill>
                          <a:effectLst/>
                          <a:uLnTx/>
                          <a:uFillTx/>
                          <a:latin typeface="Calibri" panose="020F0502020204030204"/>
                        </a:rPr>
                        <a:t>Genetic drift</a:t>
                      </a:r>
                      <a:endParaRPr lang="en-GB"/>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sz="11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lvl="0" algn="l">
                        <a:lnSpc>
                          <a:spcPct val="100000"/>
                        </a:lnSpc>
                        <a:spcBef>
                          <a:spcPts val="0"/>
                        </a:spcBef>
                        <a:spcAft>
                          <a:spcPts val="0"/>
                        </a:spcAft>
                        <a:buNone/>
                      </a:pPr>
                      <a:endParaRPr lang="en-GB" sz="1000" b="1" i="0" u="none" strike="noStrike" kern="1200" cap="none" spc="0" normalizeH="0" baseline="0" noProof="0" dirty="0">
                        <a:ln>
                          <a:noFill/>
                        </a:ln>
                        <a:solidFill>
                          <a:prstClr val="black"/>
                        </a:solidFill>
                        <a:effectLst/>
                        <a:uLnTx/>
                        <a:uFillTx/>
                      </a:endParaRPr>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rPr>
                        <a:t>GCSE Links (B6) </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Darwin’s theory of evolution by natural selection states that all species of living things have evolved from simple life forms that first developed more than three billion years ago.</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a:t>
                      </a:r>
                      <a:r>
                        <a:rPr lang="en-GB" sz="1000" b="0" i="0" u="none" strike="noStrike" kern="1200" cap="none" spc="0" normalizeH="0" baseline="0" noProof="0" dirty="0">
                          <a:ln>
                            <a:noFill/>
                          </a:ln>
                          <a:solidFill>
                            <a:srgbClr val="000000"/>
                          </a:solidFill>
                          <a:effectLst/>
                          <a:uLnTx/>
                          <a:uFillTx/>
                        </a:rPr>
                        <a:t>Individual organisms within a particular species</a:t>
                      </a:r>
                      <a:r>
                        <a:rPr lang="en-GB" sz="1000" b="0" i="0" u="none" strike="noStrike" kern="1200" cap="none" spc="0" normalizeH="0" baseline="0" noProof="0" dirty="0">
                          <a:ln>
                            <a:noFill/>
                          </a:ln>
                          <a:solidFill>
                            <a:prstClr val="black"/>
                          </a:solidFill>
                          <a:effectLst/>
                          <a:uLnTx/>
                          <a:uFillTx/>
                        </a:rPr>
                        <a:t> </a:t>
                      </a:r>
                      <a:r>
                        <a:rPr lang="en-GB" sz="1000" b="0" i="0" u="none" strike="noStrike" kern="1200" cap="none" spc="0" normalizeH="0" baseline="0" noProof="0" dirty="0">
                          <a:ln>
                            <a:noFill/>
                          </a:ln>
                          <a:solidFill>
                            <a:srgbClr val="000000"/>
                          </a:solidFill>
                          <a:effectLst/>
                          <a:uLnTx/>
                          <a:uFillTx/>
                        </a:rPr>
                        <a:t>may show a wide range of variation because of</a:t>
                      </a:r>
                      <a:r>
                        <a:rPr lang="en-GB" sz="1000" b="0" i="0" u="none" strike="noStrike" kern="1200" cap="none" spc="0" normalizeH="0" baseline="0" noProof="0" dirty="0">
                          <a:ln>
                            <a:noFill/>
                          </a:ln>
                          <a:solidFill>
                            <a:prstClr val="black"/>
                          </a:solidFill>
                          <a:effectLst/>
                          <a:uLnTx/>
                          <a:uFillTx/>
                        </a:rPr>
                        <a:t> </a:t>
                      </a:r>
                      <a:r>
                        <a:rPr lang="en-GB" sz="1000" b="0" i="0" u="none" strike="noStrike" kern="1200" cap="none" spc="0" normalizeH="0" baseline="0" noProof="0" dirty="0">
                          <a:ln>
                            <a:noFill/>
                          </a:ln>
                          <a:solidFill>
                            <a:srgbClr val="000000"/>
                          </a:solidFill>
                          <a:effectLst/>
                          <a:uLnTx/>
                          <a:uFillTx/>
                        </a:rPr>
                        <a:t>differences in their genes.</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a:t>
                      </a:r>
                      <a:r>
                        <a:rPr lang="en-GB" sz="1000" b="0" i="0" u="none" strike="noStrike" kern="1200" cap="none" spc="0" normalizeH="0" baseline="0" noProof="0" dirty="0">
                          <a:ln>
                            <a:noFill/>
                          </a:ln>
                          <a:solidFill>
                            <a:srgbClr val="00CD00"/>
                          </a:solidFill>
                          <a:effectLst/>
                          <a:uLnTx/>
                          <a:uFillTx/>
                        </a:rPr>
                        <a:t> </a:t>
                      </a:r>
                      <a:r>
                        <a:rPr lang="en-GB" sz="1000" b="0" i="0" u="none" strike="noStrike" kern="1200" cap="none" spc="0" normalizeH="0" baseline="0" noProof="0" dirty="0">
                          <a:ln>
                            <a:noFill/>
                          </a:ln>
                          <a:solidFill>
                            <a:srgbClr val="000000"/>
                          </a:solidFill>
                          <a:effectLst/>
                          <a:uLnTx/>
                          <a:uFillTx/>
                        </a:rPr>
                        <a:t>Individuals with characteristics most suited to the environment are more likely to survive to breed successfully.</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rPr>
                        <a:t>- The genes that have enabled these individuals to survive are then passed on to the next generation.</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rPr>
                        <a:t>- Where new forms of a gene result from mutation there may be relatively rapid change in a species if the environment changes.</a:t>
                      </a:r>
                      <a:endParaRPr lang="en-GB" dirty="0"/>
                    </a:p>
                    <a:p>
                      <a:pPr lvl="0" algn="l">
                        <a:lnSpc>
                          <a:spcPct val="100000"/>
                        </a:lnSpc>
                        <a:spcBef>
                          <a:spcPts val="0"/>
                        </a:spcBef>
                        <a:spcAft>
                          <a:spcPts val="0"/>
                        </a:spcAft>
                        <a:buNone/>
                      </a:pPr>
                      <a:endParaRPr lang="en-GB" sz="1000" b="1" i="0" u="none" strike="noStrike" kern="1200" cap="none" spc="0" normalizeH="0" baseline="0" noProof="0" dirty="0">
                        <a:ln>
                          <a:noFill/>
                        </a:ln>
                        <a:solidFill>
                          <a:prstClr val="black"/>
                        </a:solidFill>
                        <a:effectLst/>
                        <a:uLnTx/>
                        <a:uFillTx/>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a:t>
                      </a:r>
                      <a:r>
                        <a:rPr lang="en-GB" sz="1000" b="0" i="0" u="none" strike="noStrike" kern="1200" cap="none" spc="0" normalizeH="0" baseline="0" noProof="0" dirty="0">
                          <a:ln>
                            <a:noFill/>
                          </a:ln>
                          <a:solidFill>
                            <a:srgbClr val="000000"/>
                          </a:solidFill>
                          <a:effectLst/>
                          <a:uLnTx/>
                          <a:uFillTx/>
                        </a:rPr>
                        <a:t>New species arise as a result of:</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isolation – two populations of a species become separated.</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genetic variation – each population has a wide range of alleles that control their characteristics</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natural selection – in each population, the alleles that control the characteristics which help the organism to survive are selected</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speciation </a:t>
                      </a:r>
                      <a:r>
                        <a:rPr lang="en-GB" sz="1000" b="0" i="0" u="none" strike="noStrike" kern="1200" cap="none" spc="0" normalizeH="0" baseline="0" noProof="0" dirty="0">
                          <a:ln>
                            <a:noFill/>
                          </a:ln>
                          <a:solidFill>
                            <a:srgbClr val="000000"/>
                          </a:solidFill>
                          <a:effectLst/>
                          <a:uLnTx/>
                          <a:uFillTx/>
                        </a:rPr>
                        <a:t>– the populations become so different that successful interbreeding is no longer possible.</a:t>
                      </a:r>
                      <a:endParaRPr lang="en-GB" dirty="0"/>
                    </a:p>
                    <a:p>
                      <a:pPr lvl="0" algn="l">
                        <a:lnSpc>
                          <a:spcPct val="100000"/>
                        </a:lnSpc>
                        <a:spcBef>
                          <a:spcPts val="0"/>
                        </a:spcBef>
                        <a:spcAft>
                          <a:spcPts val="0"/>
                        </a:spcAft>
                        <a:buNone/>
                      </a:pPr>
                      <a:endParaRPr lang="en-US" sz="1050" b="0" i="0" u="none" strike="noStrike" noProof="0" dirty="0"/>
                    </a:p>
                    <a:p>
                      <a:pPr lvl="0" algn="l">
                        <a:lnSpc>
                          <a:spcPct val="100000"/>
                        </a:lnSpc>
                        <a:spcBef>
                          <a:spcPts val="0"/>
                        </a:spcBef>
                        <a:spcAft>
                          <a:spcPts val="0"/>
                        </a:spcAft>
                        <a:buNone/>
                      </a:pPr>
                      <a:r>
                        <a:rPr lang="en-US" sz="1050" b="1" i="0" u="none" strike="noStrike" noProof="0" dirty="0"/>
                        <a:t>- </a:t>
                      </a:r>
                      <a:r>
                        <a:rPr lang="en-US" sz="1050" b="0" i="0" u="none" strike="noStrike" noProof="0" dirty="0"/>
                        <a:t>Differences between individuals may be due to the genes they have inherited, the environment or a combination of the two.</a:t>
                      </a:r>
                      <a:endParaRPr lang="en-US" sz="1050"/>
                    </a:p>
                    <a:p>
                      <a:pPr lvl="0" algn="l">
                        <a:lnSpc>
                          <a:spcPct val="100000"/>
                        </a:lnSpc>
                        <a:spcBef>
                          <a:spcPts val="0"/>
                        </a:spcBef>
                        <a:spcAft>
                          <a:spcPts val="0"/>
                        </a:spcAft>
                        <a:buNone/>
                      </a:pPr>
                      <a:r>
                        <a:rPr lang="en-US" sz="1050" b="0" i="0" u="none" strike="noStrike" noProof="0" dirty="0"/>
                        <a:t>- Plants often compete for light, water, space and minerals. Animals often compete for food, mates and territory.</a:t>
                      </a:r>
                      <a:endParaRPr lang="en-US" sz="1050" dirty="0"/>
                    </a:p>
                    <a:p>
                      <a:pPr lvl="0" algn="l">
                        <a:lnSpc>
                          <a:spcPct val="100000"/>
                        </a:lnSpc>
                        <a:spcBef>
                          <a:spcPts val="0"/>
                        </a:spcBef>
                        <a:spcAft>
                          <a:spcPts val="0"/>
                        </a:spcAft>
                        <a:buNone/>
                      </a:pPr>
                      <a:r>
                        <a:rPr lang="en-US" sz="1050" b="0" i="0" u="none" strike="noStrike" noProof="0" dirty="0"/>
                        <a:t>- Organisms have adaptations which enable them to survive in the conditions in which they normally live.</a:t>
                      </a:r>
                      <a:endParaRPr lang="en-US" sz="1050"/>
                    </a:p>
                    <a:p>
                      <a:pPr lvl="0" algn="l">
                        <a:lnSpc>
                          <a:spcPct val="100000"/>
                        </a:lnSpc>
                        <a:spcBef>
                          <a:spcPts val="0"/>
                        </a:spcBef>
                        <a:spcAft>
                          <a:spcPts val="0"/>
                        </a:spcAft>
                        <a:buNone/>
                      </a:pPr>
                      <a:r>
                        <a:rPr lang="en-US" sz="1050" b="0" i="0" u="none" strike="noStrike" noProof="0" dirty="0"/>
                        <a:t>- Darwin’s theory of evolution by natural selection states that all life evolved from simple organisms that developed three billion years ago.</a:t>
                      </a:r>
                      <a:endParaRPr lang="en-US" sz="1050"/>
                    </a:p>
                    <a:p>
                      <a:pPr lvl="0" algn="l">
                        <a:lnSpc>
                          <a:spcPct val="100000"/>
                        </a:lnSpc>
                        <a:spcBef>
                          <a:spcPts val="0"/>
                        </a:spcBef>
                        <a:spcAft>
                          <a:spcPts val="0"/>
                        </a:spcAft>
                        <a:buNone/>
                      </a:pPr>
                      <a:endParaRPr lang="en-US" sz="1050" b="1" i="0" u="none" strike="noStrike" noProof="0" dirty="0"/>
                    </a:p>
                    <a:p>
                      <a:pPr lvl="0" algn="l">
                        <a:lnSpc>
                          <a:spcPct val="100000"/>
                        </a:lnSpc>
                        <a:spcBef>
                          <a:spcPts val="0"/>
                        </a:spcBef>
                        <a:spcAft>
                          <a:spcPts val="0"/>
                        </a:spcAft>
                        <a:buNone/>
                      </a:pPr>
                      <a:r>
                        <a:rPr lang="en-US" sz="1050" b="0" i="0" u="none" strike="noStrike" noProof="0" dirty="0"/>
                        <a:t>- New species arise a result of as isolation, genetic variation, natural selection and speciation. </a:t>
                      </a:r>
                      <a:endParaRPr lang="en-US" sz="1050" dirty="0"/>
                    </a:p>
                    <a:p>
                      <a:pPr lvl="0" algn="l">
                        <a:lnSpc>
                          <a:spcPct val="100000"/>
                        </a:lnSpc>
                        <a:spcBef>
                          <a:spcPts val="0"/>
                        </a:spcBef>
                        <a:spcAft>
                          <a:spcPts val="0"/>
                        </a:spcAft>
                        <a:buNone/>
                      </a:pPr>
                      <a:br>
                        <a:rPr lang="en-US" dirty="0"/>
                      </a:br>
                      <a:endParaRPr lang="en-US" sz="1200"/>
                    </a:p>
                    <a:p>
                      <a:pPr lvl="0" algn="l">
                        <a:lnSpc>
                          <a:spcPct val="100000"/>
                        </a:lnSpc>
                        <a:spcBef>
                          <a:spcPts val="0"/>
                        </a:spcBef>
                        <a:spcAft>
                          <a:spcPts val="0"/>
                        </a:spcAft>
                        <a:buNone/>
                      </a:pPr>
                      <a:endParaRPr lang="en-GB" sz="1200" dirty="0"/>
                    </a:p>
                    <a:p>
                      <a:pPr marL="0" marR="0" lvl="0" indent="0" algn="l">
                        <a:lnSpc>
                          <a:spcPct val="100000"/>
                        </a:lnSpc>
                        <a:spcBef>
                          <a:spcPts val="0"/>
                        </a:spcBef>
                        <a:spcAft>
                          <a:spcPts val="0"/>
                        </a:spcAft>
                        <a:buClrTx/>
                        <a:buSzTx/>
                        <a:buFontTx/>
                        <a:buNone/>
                      </a:pPr>
                      <a:endParaRPr lang="en-GB" sz="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panose="020F0502020204030204"/>
                        </a:rPr>
                        <a:t>Discontinuous variation - </a:t>
                      </a:r>
                      <a:r>
                        <a:rPr lang="en-GB" sz="1000" b="0" i="0" u="none" strike="noStrike" kern="1200" cap="none" spc="0" normalizeH="0" baseline="0" noProof="0" dirty="0">
                          <a:ln>
                            <a:noFill/>
                          </a:ln>
                          <a:solidFill>
                            <a:prstClr val="black"/>
                          </a:solidFill>
                          <a:effectLst/>
                          <a:uLnTx/>
                          <a:uFillTx/>
                        </a:rPr>
                        <a:t>Distinct forms with no intermediate types.</a:t>
                      </a:r>
                      <a:endParaRPr lang="en-GB" sz="1000" b="0"/>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panose="020F0502020204030204"/>
                          <a:ea typeface="+mn-ea"/>
                          <a:cs typeface="+mn-cs"/>
                        </a:rPr>
                        <a:t>Continuous variation - </a:t>
                      </a:r>
                      <a:r>
                        <a:rPr lang="en-GB" sz="1000" b="0" i="0" u="none" strike="noStrike" kern="1200" cap="none" spc="0" normalizeH="0" baseline="0" noProof="0" dirty="0">
                          <a:ln>
                            <a:noFill/>
                          </a:ln>
                          <a:solidFill>
                            <a:prstClr val="black"/>
                          </a:solidFill>
                          <a:effectLst/>
                          <a:uLnTx/>
                          <a:uFillTx/>
                          <a:latin typeface="Calibri" panose="020F0502020204030204"/>
                        </a:rPr>
                        <a:t>No distinct categories – likely to obtain a bell-shaped curve known as a normal distribution curve.</a:t>
                      </a: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panose="020F0502020204030204"/>
                          <a:ea typeface="+mn-ea"/>
                          <a:cs typeface="+mn-cs"/>
                        </a:rPr>
                        <a:t>Allele  - version of a gene</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panose="020F0502020204030204"/>
                          <a:ea typeface="+mn-ea"/>
                          <a:cs typeface="+mn-cs"/>
                        </a:rPr>
                        <a:t>Allele frequency - </a:t>
                      </a:r>
                      <a:r>
                        <a:rPr lang="en-GB" sz="1000" b="0" i="0" u="none" strike="noStrike" kern="1200" cap="none" spc="0" normalizeH="0" baseline="0" noProof="0" dirty="0">
                          <a:ln>
                            <a:noFill/>
                          </a:ln>
                          <a:solidFill>
                            <a:prstClr val="black"/>
                          </a:solidFill>
                          <a:effectLst/>
                          <a:uLnTx/>
                          <a:uFillTx/>
                          <a:latin typeface="Calibri" panose="020F0502020204030204"/>
                        </a:rPr>
                        <a:t>The number of times an allele occurs within the gene pool</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panose="020F0502020204030204"/>
                          <a:ea typeface="+mn-ea"/>
                          <a:cs typeface="+mn-cs"/>
                        </a:rPr>
                        <a:t>Natural selection - </a:t>
                      </a:r>
                      <a:r>
                        <a:rPr lang="en-GB" sz="1000" b="0" i="0" u="none" strike="noStrike" kern="1200" cap="none" spc="0" normalizeH="0" baseline="0" noProof="0" dirty="0">
                          <a:ln>
                            <a:noFill/>
                          </a:ln>
                          <a:solidFill>
                            <a:prstClr val="black"/>
                          </a:solidFill>
                          <a:effectLst/>
                          <a:uLnTx/>
                          <a:uFillTx/>
                          <a:latin typeface="Calibri" panose="020F0502020204030204"/>
                        </a:rPr>
                        <a:t>Darwin’s theory to explain the mechanism of evolution. The process by which organisms better adapted to their environment survive and reproduce and pass on their advantageous alleles to their offspring, whilst those less well adapted fail to do so.</a:t>
                      </a:r>
                      <a:r>
                        <a:rPr lang="en-GB" sz="1000" b="0" i="0" u="none" strike="noStrike" kern="1200" cap="none" spc="0" normalizeH="0" baseline="0" noProof="0" dirty="0">
                          <a:ln>
                            <a:noFill/>
                          </a:ln>
                          <a:solidFill>
                            <a:srgbClr val="000000"/>
                          </a:solidFill>
                          <a:effectLst/>
                          <a:uLnTx/>
                          <a:uFillTx/>
                          <a:latin typeface="Calibri" panose="020F0502020204030204"/>
                        </a:rPr>
                        <a:t> </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srgbClr val="000000"/>
                        </a:solidFill>
                        <a:effectLst/>
                        <a:uLnTx/>
                        <a:uFillTx/>
                        <a:latin typeface="Calibri" panose="020F0502020204030204"/>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srgbClr val="000000"/>
                          </a:solidFill>
                          <a:effectLst/>
                          <a:uLnTx/>
                          <a:uFillTx/>
                          <a:latin typeface="Calibri" panose="020F0502020204030204"/>
                        </a:rPr>
                        <a:t>Directional selection - Favours one extreme of the range of characteristics and the other extreme is selected against – shift in population curve</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panose="020F0502020204030204"/>
                          <a:ea typeface="+mn-ea"/>
                          <a:cs typeface="+mn-cs"/>
                        </a:rPr>
                        <a:t>Species - </a:t>
                      </a:r>
                      <a:r>
                        <a:rPr lang="en-GB" sz="1000" b="0" i="0" u="none" strike="noStrike" kern="1200" cap="none" spc="0" normalizeH="0" baseline="0" noProof="0" dirty="0">
                          <a:ln>
                            <a:noFill/>
                          </a:ln>
                          <a:solidFill>
                            <a:prstClr val="black"/>
                          </a:solidFill>
                          <a:effectLst/>
                          <a:uLnTx/>
                          <a:uFillTx/>
                          <a:latin typeface="Calibri" panose="020F0502020204030204"/>
                        </a:rPr>
                        <a:t>A group of organisms that have a common ancestry and so share the same genes and are capable of breeding together to produce fertile offspring - are reproductively separated from other species.</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panose="020F0502020204030204"/>
                          <a:ea typeface="+mn-ea"/>
                          <a:cs typeface="+mn-cs"/>
                        </a:rPr>
                        <a:t>Speciation - </a:t>
                      </a:r>
                      <a:r>
                        <a:rPr lang="en-GB" sz="1000" b="0" i="0" u="none" strike="noStrike" kern="1200" cap="none" spc="0" normalizeH="0" baseline="0" noProof="0" dirty="0">
                          <a:ln>
                            <a:noFill/>
                          </a:ln>
                          <a:solidFill>
                            <a:prstClr val="black"/>
                          </a:solidFill>
                          <a:effectLst/>
                          <a:uLnTx/>
                          <a:uFillTx/>
                          <a:latin typeface="Calibri" panose="020F0502020204030204"/>
                        </a:rPr>
                        <a:t>Evolution of new species from existing ones. Process by which reproductive isolation occurs between two populations so that they evolve along their own separate paths into 2 separate species with different allele frequencies.</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panose="020F0502020204030204"/>
                          <a:ea typeface="+mn-ea"/>
                          <a:cs typeface="+mn-cs"/>
                        </a:rPr>
                        <a:t>Allopatric speciation  - </a:t>
                      </a:r>
                      <a:r>
                        <a:rPr lang="en-GB" sz="1000" b="0" i="0" u="none" strike="noStrike" kern="1200" cap="none" spc="0" normalizeH="0" baseline="0" noProof="0" dirty="0">
                          <a:ln>
                            <a:noFill/>
                          </a:ln>
                          <a:solidFill>
                            <a:prstClr val="black"/>
                          </a:solidFill>
                          <a:effectLst/>
                          <a:uLnTx/>
                          <a:uFillTx/>
                          <a:latin typeface="Calibri" panose="020F0502020204030204"/>
                        </a:rPr>
                        <a:t>Occurs when populations occupy different environments – they are geographically separated.</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panose="020F0502020204030204"/>
                          <a:ea typeface="+mn-ea"/>
                          <a:cs typeface="+mn-cs"/>
                        </a:rPr>
                        <a:t>Sympatric speciation - </a:t>
                      </a:r>
                      <a:r>
                        <a:rPr lang="en-GB" sz="1000" b="0" i="0" u="none" strike="noStrike" kern="1200" cap="none" spc="0" normalizeH="0" baseline="0" noProof="0" dirty="0">
                          <a:ln>
                            <a:noFill/>
                          </a:ln>
                          <a:solidFill>
                            <a:prstClr val="black"/>
                          </a:solidFill>
                          <a:effectLst/>
                          <a:uLnTx/>
                          <a:uFillTx/>
                          <a:latin typeface="Calibri" panose="020F0502020204030204"/>
                        </a:rPr>
                        <a:t>Occurs when populations are reproductively isolated within the same environment</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ndParaRPr>
                    </a:p>
                    <a:p>
                      <a:pPr marL="0" marR="0" lvl="0" indent="0" algn="l">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panose="020F0502020204030204"/>
                        </a:rPr>
                        <a:t>Genetic drift - Causes random changes in allele frequencies in a population due solely to chance factors</a:t>
                      </a:r>
                    </a:p>
                  </a:txBody>
                  <a:tcPr/>
                </a:tc>
                <a:tc>
                  <a:txBody>
                    <a:bodyPr/>
                    <a:lstStyle/>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a:t>
                      </a:r>
                      <a:r>
                        <a:rPr lang="en-GB" sz="1000" b="0" i="0" u="none" strike="noStrike" kern="1200" cap="none" spc="0" normalizeH="0" baseline="0" noProof="0" dirty="0">
                          <a:ln>
                            <a:noFill/>
                          </a:ln>
                          <a:solidFill>
                            <a:srgbClr val="000000"/>
                          </a:solidFill>
                          <a:effectLst/>
                          <a:uLnTx/>
                          <a:uFillTx/>
                          <a:latin typeface="Calibri"/>
                        </a:rPr>
                        <a:t> explain why individuals within a population of a species may show a wide range of variation in phenotype</a:t>
                      </a:r>
                    </a:p>
                    <a:p>
                      <a:pPr lvl="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latin typeface="Calibri"/>
                        </a:rPr>
                        <a:t>• describe variation and continuous or discontinuous based on trends in graphs, and link this to the causes of variation.</a:t>
                      </a:r>
                      <a:endParaRPr lang="en-US"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prstClr val="black"/>
                          </a:solidFill>
                          <a:effectLst/>
                          <a:uLnTx/>
                          <a:uFillTx/>
                        </a:rPr>
                        <a:t> explain what is meant by genetic diversity and allele frequency</a:t>
                      </a:r>
                      <a:endParaRPr lang="en-US"/>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explain the principles of natural selection, and how selection and adaptation are major factors in evolution and contributing to species diversity</a:t>
                      </a:r>
                      <a:endParaRPr lang="en-GB" dirty="0"/>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0" algn="l">
                        <a:lnSpc>
                          <a:spcPct val="100000"/>
                        </a:lnSpc>
                        <a:spcBef>
                          <a:spcPts val="0"/>
                        </a:spcBef>
                        <a:spcAft>
                          <a:spcPts val="0"/>
                        </a:spcAft>
                        <a:buNone/>
                      </a:pPr>
                      <a:r>
                        <a:rPr lang="en-GB" sz="1000" b="1" i="0" u="none" strike="noStrike" kern="1200" cap="none" spc="0" normalizeH="0" baseline="0" noProof="0" dirty="0">
                          <a:ln>
                            <a:noFill/>
                          </a:ln>
                          <a:solidFill>
                            <a:srgbClr val="000000"/>
                          </a:solidFill>
                          <a:effectLst/>
                          <a:highlight>
                            <a:srgbClr val="FFFF00"/>
                          </a:highlight>
                          <a:uLnTx/>
                          <a:uFillTx/>
                          <a:latin typeface="Calibri" panose="020F0502020204030204"/>
                        </a:rPr>
                        <a:t>Required practical 6:</a:t>
                      </a:r>
                      <a:endParaRPr lang="en-US" sz="1000" b="0" i="0" u="none" strike="noStrike" kern="1200" cap="none" spc="0" normalizeH="0" baseline="0" noProof="0" dirty="0">
                        <a:ln>
                          <a:noFill/>
                        </a:ln>
                        <a:solidFill>
                          <a:srgbClr val="000000"/>
                        </a:solidFill>
                        <a:effectLst/>
                        <a:highlight>
                          <a:srgbClr val="FFFF00"/>
                        </a:highlight>
                        <a:uLnTx/>
                        <a:uFillTx/>
                        <a:latin typeface="Calibri" panose="020F0502020204030204"/>
                      </a:endParaRPr>
                    </a:p>
                    <a:p>
                      <a:pPr lvl="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highlight>
                            <a:srgbClr val="FFFF00"/>
                          </a:highlight>
                          <a:uLnTx/>
                          <a:uFillTx/>
                          <a:latin typeface="Calibri" panose="020F0502020204030204"/>
                        </a:rPr>
                        <a:t>Use of aseptic techniques to investigate the effect of anti-microbial substances on microbial growth.</a:t>
                      </a: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Calibri" panose="020F0502020204030204"/>
                      </a:endParaRPr>
                    </a:p>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what is meant by a selection pressure, and which factors can act as selection pressures</a:t>
                      </a:r>
                      <a:endParaRPr lang="en-GB" sz="1000" dirty="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what is meant by stabilising, directional and disruptive selection in the context of the effect that each has on allele frequencies</a:t>
                      </a:r>
                      <a:endParaRPr lang="en-GB" sz="1000">
                        <a:latin typeface="Calibri"/>
                      </a:endParaRPr>
                    </a:p>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what is meant by allopatric and sympatric speciation</a:t>
                      </a:r>
                      <a:endParaRPr lang="en-GB" sz="1000" dirty="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how natural selection and isolation may result in change in the allele and phenotype frequency and lead to the formation of a new species by allopatric speciation and sympatric speciation </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possible mechanisms for reproductive isolation resulting in sympatric speciation</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apply knowledge to unfamiliar contexts</a:t>
                      </a:r>
                      <a:endParaRPr lang="en-GB" sz="1000">
                        <a:latin typeface="Calibri"/>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how evolutionary change over a long period of time has resulted in a great diversity of species.</a:t>
                      </a: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the process of genetic drift and its impact on allele frequencies</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how genetic drift differs from natural selection</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why genetic drift is important only in small populations.</a:t>
                      </a:r>
                      <a:endParaRPr lang="en-GB" sz="1000">
                        <a:latin typeface="Calibri"/>
                      </a:endParaRPr>
                    </a:p>
                    <a:p>
                      <a:pPr marL="0" marR="0" lvl="0" indent="0" algn="l">
                        <a:lnSpc>
                          <a:spcPct val="100000"/>
                        </a:lnSpc>
                        <a:spcBef>
                          <a:spcPts val="0"/>
                        </a:spcBef>
                        <a:spcAft>
                          <a:spcPts val="0"/>
                        </a:spcAft>
                        <a:buNone/>
                      </a:pPr>
                      <a:endParaRPr lang="en-GB" sz="1100" b="0" i="0" u="none" strike="noStrike" kern="1200" cap="none" spc="0" normalizeH="0" baseline="0" noProof="0" dirty="0">
                        <a:ln>
                          <a:noFill/>
                        </a:ln>
                        <a:solidFill>
                          <a:prstClr val="black"/>
                        </a:solidFill>
                        <a:effectLst/>
                        <a:uLnTx/>
                        <a:uFillTx/>
                        <a:latin typeface="Arial"/>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10900395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dirty="0"/>
              <a:t>Curriculum: Biology</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608023397"/>
              </p:ext>
            </p:extLst>
          </p:nvPr>
        </p:nvGraphicFramePr>
        <p:xfrm>
          <a:off x="119579" y="1084593"/>
          <a:ext cx="12566595" cy="4058955"/>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954216">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dirty="0"/>
                        <a:t>Year</a:t>
                      </a:r>
                    </a:p>
                  </a:txBody>
                  <a:tcPr anchor="ctr"/>
                </a:tc>
                <a:tc>
                  <a:txBody>
                    <a:bodyPr/>
                    <a:lstStyle/>
                    <a:p>
                      <a:pPr algn="ctr"/>
                      <a:r>
                        <a:rPr lang="en-GB" sz="2000" dirty="0"/>
                        <a:t>Topic Detail</a:t>
                      </a:r>
                      <a:r>
                        <a:rPr lang="en-GB" sz="2000" baseline="0" dirty="0"/>
                        <a:t> and Sequence</a:t>
                      </a:r>
                      <a:endParaRPr lang="en-GB" sz="2000" dirty="0"/>
                    </a:p>
                  </a:txBody>
                  <a:tcPr/>
                </a:tc>
                <a:tc>
                  <a:txBody>
                    <a:bodyPr/>
                    <a:lstStyle/>
                    <a:p>
                      <a:pPr algn="ctr"/>
                      <a:r>
                        <a:rPr lang="en-GB" sz="2000" dirty="0"/>
                        <a:t>Pre-requisite Knowledge</a:t>
                      </a:r>
                    </a:p>
                  </a:txBody>
                  <a:tcPr/>
                </a:tc>
                <a:tc>
                  <a:txBody>
                    <a:bodyPr/>
                    <a:lstStyle/>
                    <a:p>
                      <a:pPr algn="ctr"/>
                      <a:r>
                        <a:rPr lang="en-GB" sz="2000" dirty="0"/>
                        <a:t>Key</a:t>
                      </a:r>
                      <a:r>
                        <a:rPr lang="en-GB" sz="2000" baseline="0" dirty="0"/>
                        <a:t> Vocabulary</a:t>
                      </a:r>
                      <a:endParaRPr lang="en-GB" sz="2000" dirty="0"/>
                    </a:p>
                  </a:txBody>
                  <a:tcPr/>
                </a:tc>
                <a:tc>
                  <a:txBody>
                    <a:bodyPr/>
                    <a:lstStyle/>
                    <a:p>
                      <a:pPr algn="ctr"/>
                      <a:r>
                        <a:rPr lang="en-GB" sz="2000" dirty="0"/>
                        <a:t>Demonstrable Skills</a:t>
                      </a:r>
                    </a:p>
                  </a:txBody>
                  <a:tcPr/>
                </a:tc>
                <a:extLst>
                  <a:ext uri="{0D108BD9-81ED-4DB2-BD59-A6C34878D82A}">
                    <a16:rowId xmlns:a16="http://schemas.microsoft.com/office/drawing/2014/main" val="1654645317"/>
                  </a:ext>
                </a:extLst>
              </a:tr>
              <a:tr h="1585428">
                <a:tc>
                  <a:txBody>
                    <a:bodyPr/>
                    <a:lstStyle/>
                    <a:p>
                      <a:pPr algn="ctr"/>
                      <a:r>
                        <a:rPr lang="en-GB" sz="3600" b="1" dirty="0"/>
                        <a:t>12</a:t>
                      </a:r>
                    </a:p>
                  </a:txBody>
                  <a:tcPr anchor="ctr"/>
                </a:tc>
                <a:tc>
                  <a:txBody>
                    <a:bodyPr/>
                    <a:lstStyle/>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Exchange and transport – gas exchange</a:t>
                      </a:r>
                      <a:endParaRPr kumimoji="0" lang="en-GB" sz="11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highlight>
                          <a:srgbClr val="00FFFF"/>
                        </a:highlight>
                        <a:uLnTx/>
                        <a:uFillTx/>
                        <a:latin typeface="Calibri"/>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highlight>
                          <a:srgbClr val="00FFFF"/>
                        </a:highlight>
                        <a:uLnTx/>
                        <a:uFillTx/>
                        <a:latin typeface="Calibri"/>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highlight>
                          <a:srgbClr val="00FFFF"/>
                        </a:highlight>
                        <a:uLnTx/>
                        <a:uFillTx/>
                        <a:latin typeface="Calibri"/>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highlight>
                          <a:srgbClr val="00FFFF"/>
                        </a:highlight>
                        <a:uLnTx/>
                        <a:uFillTx/>
                        <a:latin typeface="Calibri"/>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highlight>
                          <a:srgbClr val="00FFFF"/>
                        </a:highlight>
                        <a:uLnTx/>
                        <a:uFillTx/>
                        <a:latin typeface="Calibri"/>
                        <a:ea typeface="+mn-ea"/>
                        <a:cs typeface="+mn-cs"/>
                      </a:endParaRPr>
                    </a:p>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highlight>
                            <a:srgbClr val="00FFFF"/>
                          </a:highlight>
                          <a:uLnTx/>
                          <a:uFillTx/>
                          <a:latin typeface="Calibri"/>
                          <a:ea typeface="+mn-ea"/>
                          <a:cs typeface="+mn-cs"/>
                        </a:rPr>
                        <a:t>Digestion</a:t>
                      </a: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a:lnSpc>
                          <a:spcPct val="100000"/>
                        </a:lnSpc>
                        <a:spcBef>
                          <a:spcPts val="0"/>
                        </a:spcBef>
                        <a:spcAft>
                          <a:spcPts val="0"/>
                        </a:spcAft>
                        <a:buAutoNum type="arabicPeriod"/>
                      </a:pPr>
                      <a:endParaRPr lang="en-GB"/>
                    </a:p>
                  </a:txBody>
                  <a:tcPr/>
                </a:tc>
                <a:tc>
                  <a:txBody>
                    <a:bodyPr/>
                    <a:lstStyle/>
                    <a:p>
                      <a:pPr lvl="0" algn="l">
                        <a:lnSpc>
                          <a:spcPct val="100000"/>
                        </a:lnSpc>
                        <a:spcBef>
                          <a:spcPts val="0"/>
                        </a:spcBef>
                        <a:spcAft>
                          <a:spcPts val="0"/>
                        </a:spcAft>
                        <a:buNone/>
                      </a:pPr>
                      <a:r>
                        <a:rPr lang="en-US" sz="1200" b="1" i="0" u="none" strike="noStrike" noProof="0" dirty="0">
                          <a:latin typeface="Calibri"/>
                        </a:rPr>
                        <a:t>GCSE Links (B2)</a:t>
                      </a:r>
                      <a:endParaRPr lang="en-US" sz="1200" b="0" i="0" u="none" strike="noStrike" noProof="0" dirty="0">
                        <a:latin typeface="Calibri"/>
                      </a:endParaRPr>
                    </a:p>
                    <a:p>
                      <a:pPr lvl="0" algn="l">
                        <a:lnSpc>
                          <a:spcPct val="100000"/>
                        </a:lnSpc>
                        <a:spcBef>
                          <a:spcPts val="0"/>
                        </a:spcBef>
                        <a:spcAft>
                          <a:spcPts val="0"/>
                        </a:spcAft>
                        <a:buNone/>
                      </a:pPr>
                      <a:r>
                        <a:rPr lang="en-US" sz="1200" b="0" i="0" u="none" strike="noStrike" noProof="0" dirty="0">
                          <a:latin typeface="Calibri"/>
                        </a:rPr>
                        <a:t>-Structure of breathing system</a:t>
                      </a:r>
                    </a:p>
                    <a:p>
                      <a:pPr lvl="0" algn="l">
                        <a:lnSpc>
                          <a:spcPct val="100000"/>
                        </a:lnSpc>
                        <a:spcBef>
                          <a:spcPts val="0"/>
                        </a:spcBef>
                        <a:spcAft>
                          <a:spcPts val="0"/>
                        </a:spcAft>
                        <a:buNone/>
                      </a:pPr>
                      <a:r>
                        <a:rPr lang="en-US" sz="1200" b="0" i="0" u="none" strike="noStrike" noProof="0" dirty="0">
                          <a:latin typeface="Calibri"/>
                        </a:rPr>
                        <a:t>- Exercise increases the rate and depth of breathing.</a:t>
                      </a:r>
                      <a:endParaRPr lang="en-US"/>
                    </a:p>
                    <a:p>
                      <a:pPr lvl="0" algn="l">
                        <a:lnSpc>
                          <a:spcPct val="100000"/>
                        </a:lnSpc>
                        <a:spcBef>
                          <a:spcPts val="0"/>
                        </a:spcBef>
                        <a:spcAft>
                          <a:spcPts val="0"/>
                        </a:spcAft>
                        <a:buNone/>
                      </a:pPr>
                      <a:endParaRPr lang="en-US" sz="1200" dirty="0"/>
                    </a:p>
                    <a:p>
                      <a:pPr lvl="0" algn="l">
                        <a:lnSpc>
                          <a:spcPct val="100000"/>
                        </a:lnSpc>
                        <a:spcBef>
                          <a:spcPts val="0"/>
                        </a:spcBef>
                        <a:spcAft>
                          <a:spcPts val="0"/>
                        </a:spcAft>
                        <a:buNone/>
                      </a:pPr>
                      <a:endParaRPr lang="en-US" sz="1200" dirty="0"/>
                    </a:p>
                    <a:p>
                      <a:pPr lvl="0" algn="l">
                        <a:lnSpc>
                          <a:spcPct val="100000"/>
                        </a:lnSpc>
                        <a:spcBef>
                          <a:spcPts val="0"/>
                        </a:spcBef>
                        <a:spcAft>
                          <a:spcPts val="0"/>
                        </a:spcAft>
                        <a:buNone/>
                      </a:pPr>
                      <a:r>
                        <a:rPr lang="en-US" sz="1200" b="1" i="0" u="none" strike="noStrike" noProof="0" dirty="0">
                          <a:latin typeface="Calibri"/>
                        </a:rPr>
                        <a:t>GCSE Links (B2 B1)</a:t>
                      </a:r>
                      <a:endParaRPr lang="en-US" sz="1200" b="0" i="0" u="none" strike="noStrike" noProof="0" dirty="0">
                        <a:latin typeface="Calibri"/>
                      </a:endParaRPr>
                    </a:p>
                    <a:p>
                      <a:pPr lvl="0" algn="l">
                        <a:lnSpc>
                          <a:spcPct val="100000"/>
                        </a:lnSpc>
                        <a:spcBef>
                          <a:spcPts val="0"/>
                        </a:spcBef>
                        <a:spcAft>
                          <a:spcPts val="0"/>
                        </a:spcAft>
                        <a:buNone/>
                      </a:pPr>
                      <a:r>
                        <a:rPr lang="en-US" sz="1200" b="0" i="0" u="none" strike="noStrike" noProof="0" dirty="0">
                          <a:latin typeface="Calibri"/>
                        </a:rPr>
                        <a:t>- The hierarchical </a:t>
                      </a:r>
                      <a:r>
                        <a:rPr lang="en-US" sz="1200" b="0" i="0" u="none" strike="noStrike" noProof="0" dirty="0" err="1">
                          <a:latin typeface="Calibri"/>
                        </a:rPr>
                        <a:t>organisation</a:t>
                      </a:r>
                      <a:r>
                        <a:rPr lang="en-US" sz="1200" b="0" i="0" u="none" strike="noStrike" noProof="0" dirty="0">
                          <a:latin typeface="Calibri"/>
                        </a:rPr>
                        <a:t> of cells into tissues, organs and organ systems, exemplified by the stomach and the digestive system.</a:t>
                      </a:r>
                      <a:endParaRPr lang="en-US"/>
                    </a:p>
                    <a:p>
                      <a:pPr lvl="0" algn="l">
                        <a:lnSpc>
                          <a:spcPct val="100000"/>
                        </a:lnSpc>
                        <a:spcBef>
                          <a:spcPts val="0"/>
                        </a:spcBef>
                        <a:spcAft>
                          <a:spcPts val="0"/>
                        </a:spcAft>
                        <a:buNone/>
                      </a:pPr>
                      <a:r>
                        <a:rPr lang="en-US" sz="1200" b="0" i="0" u="none" strike="noStrike" noProof="0" dirty="0">
                          <a:latin typeface="Calibri"/>
                        </a:rPr>
                        <a:t>- The role of amylase, protease and lipase enzymes in the digestion of large, insoluble food molecules, and their sites of production. </a:t>
                      </a:r>
                      <a:endParaRPr lang="en-US"/>
                    </a:p>
                    <a:p>
                      <a:pPr lvl="0" algn="l">
                        <a:lnSpc>
                          <a:spcPct val="100000"/>
                        </a:lnSpc>
                        <a:spcBef>
                          <a:spcPts val="0"/>
                        </a:spcBef>
                        <a:spcAft>
                          <a:spcPts val="0"/>
                        </a:spcAft>
                        <a:buNone/>
                      </a:pPr>
                      <a:r>
                        <a:rPr lang="en-US" sz="1200" b="0" i="0" u="none" strike="noStrike" noProof="0" dirty="0">
                          <a:latin typeface="Calibri"/>
                        </a:rPr>
                        <a:t>- The role of bile in emulsifying fats and </a:t>
                      </a:r>
                      <a:r>
                        <a:rPr lang="en-US" sz="1200" b="0" i="0" u="none" strike="noStrike" noProof="0" dirty="0" err="1">
                          <a:latin typeface="Calibri"/>
                        </a:rPr>
                        <a:t>neutralising</a:t>
                      </a:r>
                      <a:r>
                        <a:rPr lang="en-US" sz="1200" b="0" i="0" u="none" strike="noStrike" noProof="0" dirty="0">
                          <a:latin typeface="Calibri"/>
                        </a:rPr>
                        <a:t> acid from the stomach, and the site of its production/storage. </a:t>
                      </a:r>
                      <a:endParaRPr lang="en-US"/>
                    </a:p>
                    <a:p>
                      <a:pPr lvl="0" algn="l">
                        <a:lnSpc>
                          <a:spcPct val="100000"/>
                        </a:lnSpc>
                        <a:spcBef>
                          <a:spcPts val="0"/>
                        </a:spcBef>
                        <a:spcAft>
                          <a:spcPts val="0"/>
                        </a:spcAft>
                        <a:buNone/>
                      </a:pPr>
                      <a:r>
                        <a:rPr lang="en-US" sz="1200" b="0" i="0" u="none" strike="noStrike" noProof="0" dirty="0">
                          <a:latin typeface="Calibri"/>
                        </a:rPr>
                        <a:t>- Diffusion is the movement of molecules from a region of high to low concentration.</a:t>
                      </a:r>
                      <a:endParaRPr lang="en-US"/>
                    </a:p>
                    <a:p>
                      <a:pPr lvl="0" algn="l">
                        <a:lnSpc>
                          <a:spcPct val="100000"/>
                        </a:lnSpc>
                        <a:spcBef>
                          <a:spcPts val="0"/>
                        </a:spcBef>
                        <a:spcAft>
                          <a:spcPts val="0"/>
                        </a:spcAft>
                        <a:buNone/>
                      </a:pPr>
                      <a:endParaRPr lang="en-US" sz="1200" dirty="0"/>
                    </a:p>
                  </a:txBody>
                  <a:tcPr/>
                </a:tc>
                <a:tc>
                  <a:txBody>
                    <a:bodyPr/>
                    <a:lstStyle/>
                    <a:p>
                      <a:pPr marL="0" marR="0" lvl="0" indent="0" algn="l" rtl="0" eaLnBrk="1" fontAlgn="auto" latinLnBrk="0" hangingPunct="1">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ndParaRPr>
                    </a:p>
                  </a:txBody>
                  <a:tcPr/>
                </a:tc>
                <a:tc>
                  <a:txBody>
                    <a:bodyPr/>
                    <a:lstStyle/>
                    <a:p>
                      <a:pPr lvl="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Calibri"/>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18200665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dirty="0"/>
              <a:t>Curriculum: Biology</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3639918064"/>
              </p:ext>
            </p:extLst>
          </p:nvPr>
        </p:nvGraphicFramePr>
        <p:xfrm>
          <a:off x="119579" y="1084593"/>
          <a:ext cx="12566595" cy="8356635"/>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954216">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dirty="0"/>
                        <a:t>Year</a:t>
                      </a:r>
                    </a:p>
                  </a:txBody>
                  <a:tcPr anchor="ctr"/>
                </a:tc>
                <a:tc>
                  <a:txBody>
                    <a:bodyPr/>
                    <a:lstStyle/>
                    <a:p>
                      <a:pPr algn="ctr"/>
                      <a:r>
                        <a:rPr lang="en-GB" sz="2000" dirty="0"/>
                        <a:t>Topic Detail</a:t>
                      </a:r>
                      <a:r>
                        <a:rPr lang="en-GB" sz="2000" baseline="0" dirty="0"/>
                        <a:t> and Sequence</a:t>
                      </a:r>
                      <a:endParaRPr lang="en-GB" sz="2000" dirty="0"/>
                    </a:p>
                  </a:txBody>
                  <a:tcPr/>
                </a:tc>
                <a:tc>
                  <a:txBody>
                    <a:bodyPr/>
                    <a:lstStyle/>
                    <a:p>
                      <a:pPr algn="ctr"/>
                      <a:r>
                        <a:rPr lang="en-GB" sz="2000" dirty="0"/>
                        <a:t>Pre-requisite Knowledge</a:t>
                      </a:r>
                    </a:p>
                  </a:txBody>
                  <a:tcPr/>
                </a:tc>
                <a:tc>
                  <a:txBody>
                    <a:bodyPr/>
                    <a:lstStyle/>
                    <a:p>
                      <a:pPr algn="ctr"/>
                      <a:r>
                        <a:rPr lang="en-GB" sz="2000" dirty="0"/>
                        <a:t>Key</a:t>
                      </a:r>
                      <a:r>
                        <a:rPr lang="en-GB" sz="2000" baseline="0" dirty="0"/>
                        <a:t> Vocabulary</a:t>
                      </a:r>
                      <a:endParaRPr lang="en-GB" sz="2000" dirty="0"/>
                    </a:p>
                  </a:txBody>
                  <a:tcPr/>
                </a:tc>
                <a:tc>
                  <a:txBody>
                    <a:bodyPr/>
                    <a:lstStyle/>
                    <a:p>
                      <a:pPr algn="ctr"/>
                      <a:r>
                        <a:rPr lang="en-GB" sz="2000" dirty="0"/>
                        <a:t>Demonstrable Skills</a:t>
                      </a:r>
                    </a:p>
                  </a:txBody>
                  <a:tcPr/>
                </a:tc>
                <a:extLst>
                  <a:ext uri="{0D108BD9-81ED-4DB2-BD59-A6C34878D82A}">
                    <a16:rowId xmlns:a16="http://schemas.microsoft.com/office/drawing/2014/main" val="1654645317"/>
                  </a:ext>
                </a:extLst>
              </a:tr>
              <a:tr h="1585428">
                <a:tc>
                  <a:txBody>
                    <a:bodyPr/>
                    <a:lstStyle/>
                    <a:p>
                      <a:pPr algn="ctr"/>
                      <a:r>
                        <a:rPr lang="en-GB" sz="3600" b="1" dirty="0"/>
                        <a:t>13</a:t>
                      </a:r>
                    </a:p>
                  </a:txBody>
                  <a:tcPr anchor="ctr"/>
                </a:tc>
                <a:tc>
                  <a:txBody>
                    <a:bodyPr/>
                    <a:lstStyle/>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uLnTx/>
                          <a:uFillTx/>
                          <a:latin typeface="Calibri"/>
                        </a:rPr>
                        <a:t>Alteration of the sequence of bases in DNA can alter the structure of proteins.</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prstClr val="black"/>
                          </a:solidFill>
                          <a:effectLst/>
                          <a:uLnTx/>
                          <a:uFillTx/>
                          <a:latin typeface="Calibri"/>
                        </a:rPr>
                        <a:t>Biological molecules </a:t>
                      </a:r>
                      <a:r>
                        <a:rPr lang="en-GB" sz="1100" b="0" i="0" u="none" strike="noStrike" kern="1200" cap="none" spc="0" normalizeH="0" baseline="0" noProof="0" err="1">
                          <a:ln>
                            <a:noFill/>
                          </a:ln>
                          <a:solidFill>
                            <a:prstClr val="black"/>
                          </a:solidFill>
                          <a:effectLst/>
                          <a:uLnTx/>
                          <a:uFillTx/>
                          <a:latin typeface="Calibri"/>
                        </a:rPr>
                        <a:t>reacp</a:t>
                      </a:r>
                      <a:endParaRPr lang="en-GB" sz="1100" b="0" i="0" u="none" strike="noStrike" kern="1200" cap="none" spc="0" normalizeH="0" baseline="0" noProof="0">
                        <a:ln>
                          <a:noFill/>
                        </a:ln>
                        <a:solidFill>
                          <a:prstClr val="black"/>
                        </a:solidFill>
                        <a:effectLst/>
                        <a:uLnTx/>
                        <a:uFillTx/>
                        <a:latin typeface="Calibri"/>
                      </a:endParaRP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prstClr val="black"/>
                          </a:solidFill>
                          <a:effectLst/>
                          <a:uLnTx/>
                          <a:uFillTx/>
                          <a:latin typeface="Calibri"/>
                        </a:rPr>
                        <a:t>Protein synthesis recap</a:t>
                      </a:r>
                    </a:p>
                    <a:p>
                      <a:pPr marL="228600" marR="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prstClr val="black"/>
                          </a:solidFill>
                          <a:effectLst/>
                          <a:uLnTx/>
                          <a:uFillTx/>
                          <a:latin typeface="Calibri"/>
                        </a:rPr>
                        <a:t>Mutations recap</a:t>
                      </a: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a:endParaRPr>
                    </a:p>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uLnTx/>
                          <a:uFillTx/>
                          <a:latin typeface="Calibri"/>
                        </a:rPr>
                        <a:t>Stem cells</a:t>
                      </a: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uLnTx/>
                          <a:uFillTx/>
                        </a:rPr>
                        <a:t>Regulation of transcription and translation</a:t>
                      </a:r>
                      <a:endParaRPr lang="en-GB" dirty="0"/>
                    </a:p>
                    <a:p>
                      <a:pPr marL="22860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prstClr val="black"/>
                          </a:solidFill>
                          <a:effectLst/>
                          <a:uLnTx/>
                          <a:uFillTx/>
                        </a:rPr>
                        <a:t>Transcription factors</a:t>
                      </a:r>
                    </a:p>
                    <a:p>
                      <a:pPr marL="22860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prstClr val="black"/>
                          </a:solidFill>
                          <a:effectLst/>
                          <a:uLnTx/>
                          <a:uFillTx/>
                        </a:rPr>
                        <a:t>Hormone action</a:t>
                      </a:r>
                    </a:p>
                    <a:p>
                      <a:pPr marL="228600" lvl="0" indent="-228600" algn="l">
                        <a:lnSpc>
                          <a:spcPct val="100000"/>
                        </a:lnSpc>
                        <a:spcBef>
                          <a:spcPts val="0"/>
                        </a:spcBef>
                        <a:spcAft>
                          <a:spcPts val="0"/>
                        </a:spcAft>
                        <a:buAutoNum type="arabicPeriod"/>
                      </a:pPr>
                      <a:r>
                        <a:rPr lang="en-GB" sz="1100" b="0" i="0" u="none" strike="noStrike" kern="1200" cap="none" spc="0" normalizeH="0" baseline="0" noProof="0" dirty="0">
                          <a:ln>
                            <a:noFill/>
                          </a:ln>
                          <a:solidFill>
                            <a:prstClr val="black"/>
                          </a:solidFill>
                          <a:effectLst/>
                          <a:uLnTx/>
                          <a:uFillTx/>
                        </a:rPr>
                        <a:t>siRNA</a:t>
                      </a:r>
                    </a:p>
                    <a:p>
                      <a:pPr marL="228600" lvl="0" indent="-228600" algn="l">
                        <a:lnSpc>
                          <a:spcPct val="100000"/>
                        </a:lnSpc>
                        <a:spcBef>
                          <a:spcPts val="0"/>
                        </a:spcBef>
                        <a:spcAft>
                          <a:spcPts val="0"/>
                        </a:spcAft>
                        <a:buAutoNum type="arabicPeriod"/>
                      </a:pPr>
                      <a:endParaRPr lang="en-GB" sz="1100" b="1" i="0" u="none" strike="noStrike" kern="1200" cap="none" spc="0" normalizeH="0" baseline="0" noProof="0" dirty="0">
                        <a:ln>
                          <a:noFill/>
                        </a:ln>
                        <a:solidFill>
                          <a:prstClr val="black"/>
                        </a:solidFill>
                        <a:effectLst/>
                        <a:uLnTx/>
                        <a:uFillTx/>
                      </a:endParaRPr>
                    </a:p>
                    <a:p>
                      <a:pPr lvl="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endParaRPr>
                    </a:p>
                    <a:p>
                      <a:pPr lvl="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endParaRPr>
                    </a:p>
                    <a:p>
                      <a:pPr lvl="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uLnTx/>
                          <a:uFillTx/>
                        </a:rPr>
                        <a:t>Gene expression and cancer</a:t>
                      </a:r>
                    </a:p>
                    <a:p>
                      <a:pPr lvl="0" algn="l">
                        <a:lnSpc>
                          <a:spcPct val="100000"/>
                        </a:lnSpc>
                        <a:spcBef>
                          <a:spcPts val="0"/>
                        </a:spcBef>
                        <a:spcAft>
                          <a:spcPts val="0"/>
                        </a:spcAft>
                        <a:buNone/>
                      </a:pPr>
                      <a:endParaRPr lang="en-GB"/>
                    </a:p>
                    <a:p>
                      <a:pPr lvl="0" algn="l">
                        <a:lnSpc>
                          <a:spcPct val="100000"/>
                        </a:lnSpc>
                        <a:spcBef>
                          <a:spcPts val="0"/>
                        </a:spcBef>
                        <a:spcAft>
                          <a:spcPts val="0"/>
                        </a:spcAft>
                        <a:buNone/>
                      </a:pPr>
                      <a:endParaRPr lang="en-GB" dirty="0"/>
                    </a:p>
                    <a:p>
                      <a:pPr lvl="0" algn="l">
                        <a:lnSpc>
                          <a:spcPct val="100000"/>
                        </a:lnSpc>
                        <a:spcBef>
                          <a:spcPts val="0"/>
                        </a:spcBef>
                        <a:spcAft>
                          <a:spcPts val="0"/>
                        </a:spcAft>
                        <a:buNone/>
                      </a:pPr>
                      <a:endParaRPr lang="en-GB" dirty="0"/>
                    </a:p>
                    <a:p>
                      <a:pPr lvl="0" algn="l">
                        <a:lnSpc>
                          <a:spcPct val="100000"/>
                        </a:lnSpc>
                        <a:spcBef>
                          <a:spcPts val="0"/>
                        </a:spcBef>
                        <a:spcAft>
                          <a:spcPts val="0"/>
                        </a:spcAft>
                        <a:buNone/>
                      </a:pPr>
                      <a:endParaRPr lang="en-GB" dirty="0"/>
                    </a:p>
                    <a:p>
                      <a:pPr lvl="0" algn="l">
                        <a:lnSpc>
                          <a:spcPct val="100000"/>
                        </a:lnSpc>
                        <a:spcBef>
                          <a:spcPts val="0"/>
                        </a:spcBef>
                        <a:spcAft>
                          <a:spcPts val="0"/>
                        </a:spcAft>
                        <a:buNone/>
                      </a:pPr>
                      <a:endParaRPr lang="en-GB" dirty="0"/>
                    </a:p>
                    <a:p>
                      <a:pPr lvl="0" algn="l">
                        <a:lnSpc>
                          <a:spcPct val="100000"/>
                        </a:lnSpc>
                        <a:spcBef>
                          <a:spcPts val="0"/>
                        </a:spcBef>
                        <a:spcAft>
                          <a:spcPts val="0"/>
                        </a:spcAft>
                        <a:buNone/>
                      </a:pPr>
                      <a:endParaRPr lang="en-GB" dirty="0"/>
                    </a:p>
                    <a:p>
                      <a:pPr lvl="0" algn="l">
                        <a:lnSpc>
                          <a:spcPct val="100000"/>
                        </a:lnSpc>
                        <a:spcBef>
                          <a:spcPts val="0"/>
                        </a:spcBef>
                        <a:spcAft>
                          <a:spcPts val="0"/>
                        </a:spcAft>
                        <a:buNone/>
                      </a:pPr>
                      <a:r>
                        <a:rPr lang="en-GB" sz="1000" b="1" dirty="0">
                          <a:highlight>
                            <a:srgbClr val="FFFF00"/>
                          </a:highlight>
                        </a:rPr>
                        <a:t>Practical skills  </a:t>
                      </a:r>
                    </a:p>
                  </a:txBody>
                  <a:tcPr/>
                </a:tc>
                <a:tc>
                  <a:txBody>
                    <a:bodyPr/>
                    <a:lstStyle/>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rPr>
                        <a:t>GCSE Links (B6)</a:t>
                      </a:r>
                      <a:endParaRPr lang="en-US" dirty="0"/>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rPr>
                        <a:t>- </a:t>
                      </a:r>
                      <a:r>
                        <a:rPr lang="en-GB" sz="1000" b="0" i="0" u="none" strike="noStrike" kern="1200" cap="none" spc="0" normalizeH="0" baseline="0" noProof="0" dirty="0">
                          <a:ln>
                            <a:noFill/>
                          </a:ln>
                          <a:solidFill>
                            <a:prstClr val="black"/>
                          </a:solidFill>
                          <a:effectLst/>
                          <a:uLnTx/>
                          <a:uFillTx/>
                        </a:rPr>
                        <a:t>New forms of a gene are generated by mutation.</a:t>
                      </a:r>
                      <a:endParaRPr lang="en-GB" dirty="0"/>
                    </a:p>
                    <a:p>
                      <a:pPr lvl="0" algn="l">
                        <a:lnSpc>
                          <a:spcPct val="100000"/>
                        </a:lnSpc>
                        <a:spcBef>
                          <a:spcPts val="0"/>
                        </a:spcBef>
                        <a:spcAft>
                          <a:spcPts val="0"/>
                        </a:spcAft>
                        <a:buNone/>
                      </a:pPr>
                      <a:endParaRPr lang="en-GB" sz="1000" b="1"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rPr>
                        <a:t>AS Links – </a:t>
                      </a:r>
                      <a:r>
                        <a:rPr lang="en-GB" sz="1000" b="0" i="0" u="none" strike="noStrike" kern="1200" cap="none" spc="0" normalizeH="0" baseline="0" noProof="0" dirty="0">
                          <a:ln>
                            <a:noFill/>
                          </a:ln>
                          <a:solidFill>
                            <a:prstClr val="black"/>
                          </a:solidFill>
                          <a:effectLst/>
                          <a:uLnTx/>
                          <a:uFillTx/>
                        </a:rPr>
                        <a:t>Unit 1 biological molecules structure of DNA and RNA, Unit 2 cell structure, Unit 4 protein synthesis and mutati</a:t>
                      </a:r>
                      <a:r>
                        <a:rPr lang="en-GB" sz="1000" b="0" i="0" u="none" strike="noStrike" kern="1200" cap="none" spc="0" normalizeH="0" baseline="0" noProof="0" dirty="0">
                          <a:ln>
                            <a:noFill/>
                          </a:ln>
                          <a:solidFill>
                            <a:prstClr val="black"/>
                          </a:solidFill>
                          <a:effectLst/>
                          <a:uLnTx/>
                          <a:uFillTx/>
                          <a:latin typeface="Calibri"/>
                        </a:rPr>
                        <a:t>ons </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noProof="0" dirty="0">
                          <a:ln>
                            <a:noFill/>
                          </a:ln>
                          <a:solidFill>
                            <a:prstClr val="black"/>
                          </a:solidFill>
                          <a:effectLst/>
                          <a:uLnTx/>
                          <a:uFillTx/>
                          <a:latin typeface="Calibri" panose="020F0502020204030204"/>
                          <a:ea typeface="+mn-ea"/>
                          <a:cs typeface="+mn-cs"/>
                        </a:rPr>
                        <a:t>GCSE Links (B1)</a:t>
                      </a:r>
                    </a:p>
                    <a:p>
                      <a:pPr lvl="0" algn="l">
                        <a:lnSpc>
                          <a:spcPct val="100000"/>
                        </a:lnSpc>
                        <a:spcBef>
                          <a:spcPts val="0"/>
                        </a:spcBef>
                        <a:spcAft>
                          <a:spcPts val="0"/>
                        </a:spcAft>
                        <a:buNone/>
                      </a:pPr>
                      <a:r>
                        <a:rPr lang="en-GB" sz="1000" b="1" i="0" u="none" strike="noStrike" kern="1200" cap="none" spc="0" normalizeH="0" baseline="0" noProof="0" dirty="0">
                          <a:ln>
                            <a:noFill/>
                          </a:ln>
                          <a:solidFill>
                            <a:srgbClr val="000000"/>
                          </a:solidFill>
                          <a:effectLst/>
                          <a:uLnTx/>
                          <a:uFillTx/>
                          <a:latin typeface="Calibri" panose="020F0502020204030204"/>
                        </a:rPr>
                        <a:t>- </a:t>
                      </a:r>
                      <a:r>
                        <a:rPr lang="en-GB" sz="1000" b="0" i="0" u="none" strike="noStrike" kern="1200" cap="none" spc="0" normalizeH="0" baseline="0" noProof="0" dirty="0">
                          <a:ln>
                            <a:noFill/>
                          </a:ln>
                          <a:solidFill>
                            <a:srgbClr val="000000"/>
                          </a:solidFill>
                          <a:effectLst/>
                          <a:uLnTx/>
                          <a:uFillTx/>
                          <a:latin typeface="Calibri" panose="020F0502020204030204"/>
                        </a:rPr>
                        <a:t>Most types of animal cells differentiate at an early stage whereas many plant cells retain the ability to differentiate throughout life. </a:t>
                      </a:r>
                    </a:p>
                    <a:p>
                      <a:pPr lvl="0" algn="l">
                        <a:lnSpc>
                          <a:spcPct val="100000"/>
                        </a:lnSpc>
                        <a:spcBef>
                          <a:spcPts val="0"/>
                        </a:spcBef>
                        <a:spcAft>
                          <a:spcPts val="0"/>
                        </a:spcAft>
                        <a:buNone/>
                      </a:pPr>
                      <a:r>
                        <a:rPr lang="en-GB" sz="1000" b="1" i="0" u="none" strike="noStrike" kern="1200" cap="none" spc="0" normalizeH="0" baseline="0" noProof="0" dirty="0">
                          <a:ln>
                            <a:noFill/>
                          </a:ln>
                          <a:solidFill>
                            <a:srgbClr val="000000"/>
                          </a:solidFill>
                          <a:effectLst/>
                          <a:uLnTx/>
                          <a:uFillTx/>
                          <a:latin typeface="Calibri" panose="020F0502020204030204"/>
                        </a:rPr>
                        <a:t>- </a:t>
                      </a:r>
                      <a:r>
                        <a:rPr lang="en-GB" sz="1000" b="0" i="0" u="none" strike="noStrike" kern="1200" cap="none" spc="0" normalizeH="0" baseline="0" noProof="0" dirty="0">
                          <a:ln>
                            <a:noFill/>
                          </a:ln>
                          <a:solidFill>
                            <a:srgbClr val="000000"/>
                          </a:solidFill>
                          <a:effectLst/>
                          <a:uLnTx/>
                          <a:uFillTx/>
                          <a:latin typeface="Calibri" panose="020F0502020204030204"/>
                        </a:rPr>
                        <a:t>Cells from human embryos and adult bone marrow, called stem cells, can be made to differentiate into many different types of cells, e.g. nerve cells.</a:t>
                      </a:r>
                    </a:p>
                    <a:p>
                      <a:pPr lvl="0" algn="l">
                        <a:lnSpc>
                          <a:spcPct val="100000"/>
                        </a:lnSpc>
                        <a:spcBef>
                          <a:spcPts val="0"/>
                        </a:spcBef>
                        <a:spcAft>
                          <a:spcPts val="0"/>
                        </a:spcAft>
                        <a:buNone/>
                      </a:pPr>
                      <a:r>
                        <a:rPr lang="en-GB" sz="1000" b="1" i="0" u="none" strike="noStrike" kern="1200" cap="none" spc="0" normalizeH="0" baseline="0" noProof="0" dirty="0">
                          <a:ln>
                            <a:noFill/>
                          </a:ln>
                          <a:solidFill>
                            <a:srgbClr val="000000"/>
                          </a:solidFill>
                          <a:effectLst/>
                          <a:uLnTx/>
                          <a:uFillTx/>
                          <a:latin typeface="Calibri" panose="020F0502020204030204"/>
                        </a:rPr>
                        <a:t>- </a:t>
                      </a:r>
                      <a:r>
                        <a:rPr lang="en-GB" sz="1000" b="0" i="0" u="none" strike="noStrike" kern="1200" cap="none" spc="0" normalizeH="0" baseline="0" noProof="0" dirty="0">
                          <a:ln>
                            <a:noFill/>
                          </a:ln>
                          <a:solidFill>
                            <a:srgbClr val="000000"/>
                          </a:solidFill>
                          <a:effectLst/>
                          <a:uLnTx/>
                          <a:uFillTx/>
                          <a:latin typeface="Calibri" panose="020F0502020204030204"/>
                        </a:rPr>
                        <a:t>Human stem cells have the ability to develop into any kind of human cell.</a:t>
                      </a:r>
                    </a:p>
                    <a:p>
                      <a:pPr lvl="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latin typeface="Calibri" panose="020F0502020204030204"/>
                        </a:rPr>
                        <a:t>- Treatment with stem cells may be able to help conditions such as paralysis.</a:t>
                      </a:r>
                    </a:p>
                    <a:p>
                      <a:pPr lvl="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latin typeface="Calibri" panose="020F0502020204030204"/>
                        </a:rPr>
                        <a:t>- There are social and ethical issues concerning the use of stem cells from embryos in medical research and treatments</a:t>
                      </a:r>
                      <a:endParaRPr lang="en-GB" sz="1000" dirty="0">
                        <a:latin typeface="Calibri" panose="020F0502020204030204"/>
                      </a:endParaRPr>
                    </a:p>
                  </a:txBody>
                  <a:tcPr/>
                </a:tc>
                <a:tc>
                  <a:txBody>
                    <a:bodyPr/>
                    <a:lstStyle/>
                    <a:p>
                      <a:pPr marL="0" marR="0" lvl="0" indent="0" algn="l" rtl="0" eaLnBrk="1" fontAlgn="auto" latinLnBrk="0" hangingPunct="1">
                        <a:lnSpc>
                          <a:spcPct val="100000"/>
                        </a:lnSpc>
                        <a:spcBef>
                          <a:spcPts val="0"/>
                        </a:spcBef>
                        <a:spcAft>
                          <a:spcPts val="0"/>
                        </a:spcAft>
                        <a:buClrTx/>
                        <a:buSzTx/>
                        <a:buFontTx/>
                        <a:buNone/>
                      </a:pPr>
                      <a:endParaRPr lang="en-GB" sz="10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latin typeface="Calibri" panose="020F0502020204030204"/>
                        </a:rPr>
                        <a:t>Degenerate - </a:t>
                      </a:r>
                      <a:r>
                        <a:rPr lang="en-GB" sz="1000" b="0" i="0" u="none" strike="noStrike" kern="1200" cap="none" spc="0" normalizeH="0" baseline="0" noProof="0" dirty="0">
                          <a:ln>
                            <a:noFill/>
                          </a:ln>
                          <a:solidFill>
                            <a:prstClr val="black"/>
                          </a:solidFill>
                          <a:effectLst/>
                          <a:uLnTx/>
                          <a:uFillTx/>
                          <a:latin typeface="Calibri" panose="020F0502020204030204"/>
                        </a:rPr>
                        <a:t> refers to redundancy in the genetic code. Amino acids, the building blocks of proteins, are encoded by codons of three nucleotide bases. Some amino acids are encoded by more than one codon, for example glutamic acid (GAA and GAG)</a:t>
                      </a:r>
                      <a:endParaRPr lang="en-GB" dirty="0"/>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panose="020F0502020204030204"/>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noProof="0" dirty="0">
                          <a:ln>
                            <a:noFill/>
                          </a:ln>
                          <a:solidFill>
                            <a:prstClr val="black"/>
                          </a:solidFill>
                          <a:effectLst/>
                          <a:uLnTx/>
                          <a:uFillTx/>
                          <a:latin typeface="Calibri" panose="020F0502020204030204"/>
                          <a:ea typeface="+mn-ea"/>
                          <a:cs typeface="+mn-cs"/>
                        </a:rPr>
                        <a:t>Mutation</a:t>
                      </a:r>
                      <a:r>
                        <a:rPr lang="en-GB" sz="1000" b="0" i="0" u="none" strike="noStrike" kern="1200" cap="none" spc="0" normalizeH="0" baseline="0" noProof="0" dirty="0">
                          <a:ln>
                            <a:noFill/>
                          </a:ln>
                          <a:solidFill>
                            <a:prstClr val="black"/>
                          </a:solidFill>
                          <a:effectLst/>
                          <a:uLnTx/>
                          <a:uFillTx/>
                          <a:latin typeface="Calibri" panose="020F0502020204030204"/>
                          <a:ea typeface="+mn-ea"/>
                          <a:cs typeface="+mn-cs"/>
                        </a:rPr>
                        <a:t> - </a:t>
                      </a:r>
                      <a:r>
                        <a:rPr lang="en-GB" sz="1000" b="0" i="0" u="none" strike="noStrike" kern="1200" cap="none" spc="0" normalizeH="0" baseline="0" noProof="0" dirty="0">
                          <a:ln>
                            <a:noFill/>
                          </a:ln>
                          <a:solidFill>
                            <a:srgbClr val="000000"/>
                          </a:solidFill>
                          <a:effectLst/>
                          <a:uLnTx/>
                          <a:uFillTx/>
                          <a:latin typeface="Calibri" panose="020F0502020204030204"/>
                        </a:rPr>
                        <a:t>the changing of the structure of a gene, resulting in a variant form that may be transmitted to subsequent generations, caused by the alteration of single base units in DNA, or the deletion, insertion, or rearrangement of larger sections of genes or chromosomes.</a:t>
                      </a:r>
                      <a:endParaRPr lang="en-GB"/>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b="1" i="0" u="none" strike="noStrike" kern="1200" cap="none" spc="0" normalizeH="0" baseline="0" noProof="0" dirty="0">
                          <a:ln>
                            <a:noFill/>
                          </a:ln>
                          <a:solidFill>
                            <a:prstClr val="black"/>
                          </a:solidFill>
                          <a:effectLst/>
                          <a:uLnTx/>
                          <a:uFillTx/>
                          <a:latin typeface="Calibri" panose="020F0502020204030204"/>
                          <a:ea typeface="+mn-ea"/>
                          <a:cs typeface="+mn-cs"/>
                        </a:rPr>
                        <a:t>Stem cell</a:t>
                      </a:r>
                      <a:r>
                        <a:rPr lang="en-GB" sz="1000" b="0" i="0" u="none" strike="noStrike" kern="1200" cap="none" spc="0" normalizeH="0" baseline="0" noProof="0" dirty="0">
                          <a:ln>
                            <a:noFill/>
                          </a:ln>
                          <a:solidFill>
                            <a:prstClr val="black"/>
                          </a:solidFill>
                          <a:effectLst/>
                          <a:uLnTx/>
                          <a:uFillTx/>
                          <a:latin typeface="Calibri" panose="020F0502020204030204"/>
                          <a:ea typeface="+mn-ea"/>
                          <a:cs typeface="+mn-cs"/>
                        </a:rPr>
                        <a:t>s - </a:t>
                      </a:r>
                      <a:r>
                        <a:rPr lang="en-GB" sz="1000" b="0" i="0" u="none" strike="noStrike" kern="1200" cap="none" spc="0" normalizeH="0" baseline="0" noProof="0" dirty="0">
                          <a:ln>
                            <a:noFill/>
                          </a:ln>
                          <a:solidFill>
                            <a:prstClr val="black"/>
                          </a:solidFill>
                          <a:effectLst/>
                          <a:uLnTx/>
                          <a:uFillTx/>
                          <a:latin typeface="Calibri" panose="020F0502020204030204"/>
                        </a:rPr>
                        <a:t>Stem cells are special human cells that have the ability to develop into many different cell types, from muscle cells to brain cells. In some cases, they also have the ability to repair damaged tissues.</a:t>
                      </a: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panose="020F0502020204030204"/>
                        </a:rPr>
                        <a:t>Totipotency (Lat. </a:t>
                      </a:r>
                      <a:r>
                        <a:rPr lang="en-GB" sz="1000" b="0" i="0" u="none" strike="noStrike" kern="1200" cap="none" spc="0" normalizeH="0" baseline="0" noProof="0" dirty="0" err="1">
                          <a:ln>
                            <a:noFill/>
                          </a:ln>
                          <a:solidFill>
                            <a:prstClr val="black"/>
                          </a:solidFill>
                          <a:effectLst/>
                          <a:uLnTx/>
                          <a:uFillTx/>
                          <a:latin typeface="Calibri" panose="020F0502020204030204"/>
                        </a:rPr>
                        <a:t>totipotentia</a:t>
                      </a:r>
                      <a:r>
                        <a:rPr lang="en-GB" sz="1000" b="0" i="0" u="none" strike="noStrike" kern="1200" cap="none" spc="0" normalizeH="0" baseline="0" noProof="0" dirty="0">
                          <a:ln>
                            <a:noFill/>
                          </a:ln>
                          <a:solidFill>
                            <a:prstClr val="black"/>
                          </a:solidFill>
                          <a:effectLst/>
                          <a:uLnTx/>
                          <a:uFillTx/>
                          <a:latin typeface="Calibri" panose="020F0502020204030204"/>
                        </a:rPr>
                        <a:t>, "ability for all [things]") is the ability of a single cell to divide and produce all of the differentiated cells in an organism. Spores and zygotes are examples of totipotent cells.</a:t>
                      </a:r>
                      <a:endParaRPr lang="en-GB" dirty="0"/>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ndParaRPr>
                    </a:p>
                    <a:p>
                      <a:pPr marL="0" marR="0" lvl="0" indent="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latin typeface="Calibri" panose="020F0502020204030204"/>
                        </a:rPr>
                        <a:t>Transcription factors</a:t>
                      </a:r>
                      <a:r>
                        <a:rPr lang="en-GB" sz="1000" b="0" i="0" u="none" strike="noStrike" kern="1200" cap="none" spc="0" normalizeH="0" baseline="0" noProof="0" dirty="0">
                          <a:ln>
                            <a:noFill/>
                          </a:ln>
                          <a:solidFill>
                            <a:prstClr val="black"/>
                          </a:solidFill>
                          <a:effectLst/>
                          <a:uLnTx/>
                          <a:uFillTx/>
                          <a:latin typeface="Calibri" panose="020F0502020204030204"/>
                        </a:rPr>
                        <a:t> are proteins possessing domains that bind to the DNA of promoter or enhancer regions of specific genes. They also possess a domain that interacts with RNA polymerase II or other transcription factors and consequently regulates the amount of messenger RNA (mRNA) produced by the gene</a:t>
                      </a: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panose="020F0502020204030204"/>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panose="020F0502020204030204"/>
                        </a:rPr>
                        <a:t>Epigenetic - The behaviour of a person's genes doesn't just depend on the genes' DNA sequence - it's also affected by so-called epigenetic factors. Changes in these factors can play a critical role in disease.</a:t>
                      </a: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panose="020F0502020204030204"/>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panose="020F0502020204030204"/>
                        </a:rPr>
                        <a:t>Malignant - A term for diseases in which abnormal cells divide without control and can invade nearby tissues. Malignant cells can also spread to other parts of the body, often cancer.</a:t>
                      </a: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panose="020F0502020204030204"/>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panose="020F0502020204030204"/>
                        </a:rPr>
                        <a:t>An oncogene is a gene that has the potential to cause cancer. In </a:t>
                      </a:r>
                      <a:r>
                        <a:rPr lang="en-GB" sz="1000" b="0" i="0" u="none" strike="noStrike" kern="1200" cap="none" spc="0" normalizeH="0" baseline="0" noProof="0" dirty="0" err="1">
                          <a:ln>
                            <a:noFill/>
                          </a:ln>
                          <a:solidFill>
                            <a:prstClr val="black"/>
                          </a:solidFill>
                          <a:effectLst/>
                          <a:uLnTx/>
                          <a:uFillTx/>
                          <a:latin typeface="Calibri" panose="020F0502020204030204"/>
                        </a:rPr>
                        <a:t>tumor</a:t>
                      </a:r>
                      <a:r>
                        <a:rPr lang="en-GB" sz="1000" b="0" i="0" u="none" strike="noStrike" kern="1200" cap="none" spc="0" normalizeH="0" baseline="0" noProof="0" dirty="0">
                          <a:ln>
                            <a:noFill/>
                          </a:ln>
                          <a:solidFill>
                            <a:prstClr val="black"/>
                          </a:solidFill>
                          <a:effectLst/>
                          <a:uLnTx/>
                          <a:uFillTx/>
                          <a:latin typeface="Calibri" panose="020F0502020204030204"/>
                        </a:rPr>
                        <a:t> cells, these genes are often mutated, or expressed at high levels. Most normal cells will undergo a programmed form of rapid cell death (apoptosis) when critical functions are altered and malfunctioning.</a:t>
                      </a:r>
                      <a:endParaRPr lang="en-GB" dirty="0"/>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panose="020F0502020204030204"/>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panose="020F0502020204030204"/>
                      </a:endParaRPr>
                    </a:p>
                  </a:txBody>
                  <a:tcPr/>
                </a:tc>
                <a:tc>
                  <a:txBody>
                    <a:bodyPr/>
                    <a:lstStyle/>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what happens in mutations</a:t>
                      </a:r>
                      <a:endParaRPr lang="en-US" sz="1000" dirty="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how mutations can arise spontaneously, and the effect that mutagenic agents have on the rate of mutation</a:t>
                      </a:r>
                      <a:endParaRPr lang="en-GB" sz="1000">
                        <a:latin typeface="Calibri"/>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relate the nature of a gene mutation to its effect on the encoded polypeptide.</a:t>
                      </a: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the characteristics of totipotent, pluripotent, multipotent and unipotent stem cells, and the sources of each type</a:t>
                      </a:r>
                      <a:endParaRPr lang="en-GB" sz="1000">
                        <a:latin typeface="Calibri"/>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evaluate the use of stem cells in treating human disorders.</a:t>
                      </a:r>
                    </a:p>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the role of transcription factors in gene expression</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the mechanism by which oestrogen is able to initiate transcription</a:t>
                      </a:r>
                      <a:endParaRPr lang="en-GB" sz="1000">
                        <a:latin typeface="Calibri"/>
                      </a:endParaRPr>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srgbClr val="000000"/>
                          </a:solidFill>
                          <a:effectLst/>
                          <a:uLnTx/>
                          <a:uFillTx/>
                          <a:latin typeface="Calibri"/>
                        </a:rPr>
                        <a:t> explain how gene expression can be inhibited by RNA interference of translation</a:t>
                      </a:r>
                    </a:p>
                    <a:p>
                      <a:pPr lvl="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latin typeface="Calibri"/>
                        </a:rPr>
                        <a:t>• explain the mechanism by which siRNA interferes with translation</a:t>
                      </a:r>
                      <a:endParaRPr lang="en-GB" dirty="0"/>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marL="171450" marR="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prstClr val="black"/>
                          </a:solidFill>
                          <a:effectLst/>
                          <a:uLnTx/>
                          <a:uFillTx/>
                          <a:latin typeface="Calibri"/>
                        </a:rPr>
                        <a:t> explain what epigenetics is, and what happens to the DNA to modify gene expression</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evaluate appropriate data for the relative influences of genetic and environmental factors on phenotype</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how epigenetic control can cause disease, and how it could be used to treat diseases such as cancer.</a:t>
                      </a:r>
                      <a:endParaRPr lang="en-GB" sz="1000">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prstClr val="black"/>
                          </a:solidFill>
                          <a:effectLst/>
                          <a:uLnTx/>
                          <a:uFillTx/>
                          <a:latin typeface="Calibri"/>
                        </a:rPr>
                        <a:t>describe the characteristics of benign and malignant tumours</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the role of oncogenes/tumour suppressor genes, abnormal methylation and increased oestrogen concentrations in the development of cancer</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evaluate evidence showing correlations between genetic and</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environmental factors and various forms of cancer</a:t>
                      </a:r>
                      <a:endParaRPr lang="en-GB" sz="1000">
                        <a:latin typeface="Calibri"/>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interpret information relating to the way in which an understanding of the roles of oncogenes and tumour suppressor genes could be used in the prevention, treatment and cure of cancer.</a:t>
                      </a: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highlight>
                            <a:srgbClr val="FFFF00"/>
                          </a:highlight>
                          <a:uLnTx/>
                          <a:uFillTx/>
                          <a:latin typeface="Calibri"/>
                        </a:rPr>
                        <a:t>CPAC requirements</a:t>
                      </a:r>
                      <a:endParaRPr lang="en-GB" sz="1000" b="0" i="0" u="none" strike="noStrike" kern="1200" cap="none" spc="0" normalizeH="0" baseline="0" noProof="0" dirty="0">
                        <a:ln>
                          <a:noFill/>
                        </a:ln>
                        <a:solidFill>
                          <a:srgbClr val="000000"/>
                        </a:solidFill>
                        <a:effectLst/>
                        <a:uLnTx/>
                        <a:uFillTx/>
                        <a:latin typeface="Calibri"/>
                      </a:endParaRPr>
                    </a:p>
                    <a:p>
                      <a:pPr marL="0" marR="0" lvl="0" indent="0" algn="l">
                        <a:lnSpc>
                          <a:spcPct val="100000"/>
                        </a:lnSpc>
                        <a:spcBef>
                          <a:spcPts val="0"/>
                        </a:spcBef>
                        <a:spcAft>
                          <a:spcPts val="0"/>
                        </a:spcAft>
                        <a:buNone/>
                      </a:pPr>
                      <a:endParaRPr lang="en-GB" sz="1100" b="0" i="0" u="none" strike="noStrike" kern="1200" cap="none" spc="0" normalizeH="0" baseline="0" noProof="0" dirty="0">
                        <a:ln>
                          <a:noFill/>
                        </a:ln>
                        <a:solidFill>
                          <a:srgbClr val="000000"/>
                        </a:solidFill>
                        <a:effectLst/>
                        <a:uLnTx/>
                        <a:uFillTx/>
                        <a:latin typeface="Calibri"/>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txBody>
                  <a:tcPr/>
                </a:tc>
                <a:extLst>
                  <a:ext uri="{0D108BD9-81ED-4DB2-BD59-A6C34878D82A}">
                    <a16:rowId xmlns:a16="http://schemas.microsoft.com/office/drawing/2014/main" val="2690297425"/>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3173636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dirty="0"/>
              <a:t>Curriculum: Biology</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244372890"/>
              </p:ext>
            </p:extLst>
          </p:nvPr>
        </p:nvGraphicFramePr>
        <p:xfrm>
          <a:off x="119579" y="1084593"/>
          <a:ext cx="12566595" cy="8813835"/>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954216">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1000" dirty="0"/>
                        <a:t>Year</a:t>
                      </a:r>
                    </a:p>
                  </a:txBody>
                  <a:tcPr anchor="ctr"/>
                </a:tc>
                <a:tc>
                  <a:txBody>
                    <a:bodyPr/>
                    <a:lstStyle/>
                    <a:p>
                      <a:pPr algn="ctr"/>
                      <a:r>
                        <a:rPr lang="en-GB" sz="1000" dirty="0"/>
                        <a:t>Topic Detail</a:t>
                      </a:r>
                      <a:r>
                        <a:rPr lang="en-GB" sz="1000" baseline="0" dirty="0"/>
                        <a:t> and Sequence</a:t>
                      </a:r>
                      <a:endParaRPr lang="en-GB" sz="1000" dirty="0"/>
                    </a:p>
                  </a:txBody>
                  <a:tcPr/>
                </a:tc>
                <a:tc>
                  <a:txBody>
                    <a:bodyPr/>
                    <a:lstStyle/>
                    <a:p>
                      <a:pPr algn="ctr"/>
                      <a:r>
                        <a:rPr lang="en-GB" sz="1000" dirty="0"/>
                        <a:t>Pre-requisite Knowledge</a:t>
                      </a:r>
                    </a:p>
                  </a:txBody>
                  <a:tcPr/>
                </a:tc>
                <a:tc>
                  <a:txBody>
                    <a:bodyPr/>
                    <a:lstStyle/>
                    <a:p>
                      <a:pPr algn="ctr"/>
                      <a:r>
                        <a:rPr lang="en-GB" sz="1000" dirty="0"/>
                        <a:t>Key</a:t>
                      </a:r>
                      <a:r>
                        <a:rPr lang="en-GB" sz="1000" baseline="0" dirty="0"/>
                        <a:t> Vocabulary</a:t>
                      </a:r>
                      <a:endParaRPr lang="en-GB" sz="1000" dirty="0"/>
                    </a:p>
                  </a:txBody>
                  <a:tcPr/>
                </a:tc>
                <a:tc>
                  <a:txBody>
                    <a:bodyPr/>
                    <a:lstStyle/>
                    <a:p>
                      <a:pPr algn="ctr"/>
                      <a:r>
                        <a:rPr lang="en-GB" sz="1000" dirty="0"/>
                        <a:t>Demonstrable Skills</a:t>
                      </a:r>
                    </a:p>
                  </a:txBody>
                  <a:tcPr/>
                </a:tc>
                <a:extLst>
                  <a:ext uri="{0D108BD9-81ED-4DB2-BD59-A6C34878D82A}">
                    <a16:rowId xmlns:a16="http://schemas.microsoft.com/office/drawing/2014/main" val="1654645317"/>
                  </a:ext>
                </a:extLst>
              </a:tr>
              <a:tr h="1585428">
                <a:tc>
                  <a:txBody>
                    <a:bodyPr/>
                    <a:lstStyle/>
                    <a:p>
                      <a:pPr algn="ctr"/>
                      <a:r>
                        <a:rPr lang="en-GB" sz="3600" b="1" dirty="0"/>
                        <a:t>13</a:t>
                      </a:r>
                    </a:p>
                  </a:txBody>
                  <a:tcPr anchor="ctr"/>
                </a:tc>
                <a:tc>
                  <a:txBody>
                    <a:bodyPr/>
                    <a:lstStyle/>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Arial"/>
                        </a:rPr>
                        <a:t>Using genome projects</a:t>
                      </a: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Arial"/>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Arial"/>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Arial"/>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Arial"/>
                        </a:rPr>
                        <a:t>Recombinant DNA technology</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solidFill>
                            <a:prstClr val="black"/>
                          </a:solidFill>
                          <a:effectLst/>
                          <a:uLnTx/>
                          <a:uFillTx/>
                          <a:latin typeface="Arial"/>
                        </a:rPr>
                        <a:t>Making DNA fragments</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solidFill>
                            <a:prstClr val="black"/>
                          </a:solidFill>
                          <a:effectLst/>
                          <a:uLnTx/>
                          <a:uFillTx/>
                          <a:latin typeface="Arial"/>
                        </a:rPr>
                        <a:t>Cloning </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solidFill>
                            <a:prstClr val="black"/>
                          </a:solidFill>
                          <a:effectLst/>
                          <a:uLnTx/>
                          <a:uFillTx/>
                          <a:latin typeface="Arial"/>
                        </a:rPr>
                        <a:t>In vivo</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solidFill>
                            <a:prstClr val="black"/>
                          </a:solidFill>
                          <a:effectLst/>
                          <a:uLnTx/>
                          <a:uFillTx/>
                          <a:latin typeface="Arial"/>
                        </a:rPr>
                        <a:t>In vitro</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solidFill>
                            <a:prstClr val="black"/>
                          </a:solidFill>
                          <a:effectLst/>
                          <a:uLnTx/>
                          <a:uFillTx/>
                          <a:latin typeface="Arial"/>
                        </a:rPr>
                        <a:t>Locating genes</a:t>
                      </a:r>
                    </a:p>
                    <a:p>
                      <a:pPr marL="228600" marR="0" lvl="0" indent="-228600" algn="l">
                        <a:lnSpc>
                          <a:spcPct val="100000"/>
                        </a:lnSpc>
                        <a:spcBef>
                          <a:spcPts val="0"/>
                        </a:spcBef>
                        <a:spcAft>
                          <a:spcPts val="0"/>
                        </a:spcAft>
                        <a:buAutoNum type="arabicPeriod"/>
                      </a:pPr>
                      <a:r>
                        <a:rPr lang="en-GB" sz="1000" b="0" i="0" u="none" strike="noStrike" kern="1200" cap="none" spc="0" normalizeH="0" baseline="0" noProof="0" dirty="0">
                          <a:ln>
                            <a:noFill/>
                          </a:ln>
                          <a:solidFill>
                            <a:prstClr val="black"/>
                          </a:solidFill>
                          <a:effectLst/>
                          <a:uLnTx/>
                          <a:uFillTx/>
                          <a:latin typeface="Arial"/>
                        </a:rPr>
                        <a:t>Genetic fingerprinting </a:t>
                      </a:r>
                    </a:p>
                    <a:p>
                      <a:pPr marL="228600" marR="0" lvl="0" indent="-228600" algn="l">
                        <a:lnSpc>
                          <a:spcPct val="100000"/>
                        </a:lnSpc>
                        <a:spcBef>
                          <a:spcPts val="0"/>
                        </a:spcBef>
                        <a:spcAft>
                          <a:spcPts val="0"/>
                        </a:spcAft>
                        <a:buAutoNum type="arabicPeriod"/>
                      </a:pPr>
                      <a:endParaRPr lang="en-GB" sz="1000" b="0" i="0" u="none" strike="noStrike" kern="1200" cap="none" spc="0" normalizeH="0" baseline="0" noProof="0" dirty="0">
                        <a:ln>
                          <a:noFill/>
                        </a:ln>
                        <a:solidFill>
                          <a:prstClr val="black"/>
                        </a:solidFill>
                        <a:effectLst/>
                        <a:uLnTx/>
                        <a:uFillTx/>
                        <a:latin typeface="Arial"/>
                      </a:endParaRPr>
                    </a:p>
                  </a:txBody>
                  <a:tcPr/>
                </a:tc>
                <a:tc>
                  <a:txBody>
                    <a:bodyPr/>
                    <a:lstStyle/>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latin typeface="Calibri"/>
                        </a:rPr>
                        <a:t>AS Links – biological molecules, DNA replication </a:t>
                      </a:r>
                    </a:p>
                    <a:p>
                      <a:pPr lvl="0" algn="l">
                        <a:lnSpc>
                          <a:spcPct val="100000"/>
                        </a:lnSpc>
                        <a:spcBef>
                          <a:spcPts val="0"/>
                        </a:spcBef>
                        <a:spcAft>
                          <a:spcPts val="0"/>
                        </a:spcAft>
                        <a:buNone/>
                      </a:pPr>
                      <a:endParaRPr lang="en-GB" sz="1000" b="1"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latin typeface="Calibri"/>
                        </a:rPr>
                        <a:t>GCSE Links</a:t>
                      </a: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In genetic engineering, genes from the chromosomes of humans and other organisms can be ‘cut out’ using enzymes and transferred to cells of other organisms.</a:t>
                      </a:r>
                      <a:endParaRPr lang="en-GB" sz="1000" dirty="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Genes can also be transferred to the cells of animals, plants or microorganisms at an early stage in their development so that they develop with desired characteristics. </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Genes transferred to crop plants are called genetically modified (GM) crops. Examples of these include crops that are resistant to insect attack or herbicides. These crops generally show increased yield.</a:t>
                      </a:r>
                      <a:endParaRPr lang="en-GB" sz="1000" dirty="0">
                        <a:latin typeface="Calibri"/>
                      </a:endParaRPr>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latin typeface="Calibri"/>
                        </a:rPr>
                        <a:t>- </a:t>
                      </a:r>
                      <a:r>
                        <a:rPr lang="en-GB" sz="1000" b="0" i="0" u="none" strike="noStrike" kern="1200" cap="none" spc="0" normalizeH="0" baseline="0" noProof="0" dirty="0">
                          <a:ln>
                            <a:noFill/>
                          </a:ln>
                          <a:solidFill>
                            <a:prstClr val="black"/>
                          </a:solidFill>
                          <a:effectLst/>
                          <a:uLnTx/>
                          <a:uFillTx/>
                          <a:latin typeface="Calibri"/>
                        </a:rPr>
                        <a:t>Concerns about GM crops include the effect on populations of wild flowers and insects, and uncertainty about the effects of eating GM crops on human health.</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There are economic, social and ethical arguments for and against genetic engineering, including GM crops.</a:t>
                      </a:r>
                      <a:endParaRPr lang="en-GB" sz="1000" dirty="0">
                        <a:latin typeface="Calibri"/>
                      </a:endParaRPr>
                    </a:p>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Each person (apart from identical twins) has unique DNA. This can be used to identify individuals in a process known as DNA fingerprinting.</a:t>
                      </a:r>
                      <a:endParaRPr lang="en-GB" sz="1000" dirty="0">
                        <a:latin typeface="Calibri"/>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Some disorders are inherited. These include polydactyly and cystic fibrosis.</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Embryos can be screened for the alleles which cause these disorders. </a:t>
                      </a:r>
                      <a:endParaRPr lang="en-GB" sz="100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There are ethical, economic and social arguments for and against embryo screening.</a:t>
                      </a:r>
                      <a:endParaRPr lang="en-GB" sz="1000">
                        <a:latin typeface="Calibri"/>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prstClr val="black"/>
                        </a:solidFill>
                        <a:effectLst/>
                        <a:uLnTx/>
                        <a:uFillTx/>
                        <a:latin typeface="Calibri"/>
                      </a:endParaRP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cap="none" spc="0" normalizeH="0" baseline="0" noProof="0" dirty="0">
                          <a:ln>
                            <a:noFill/>
                          </a:ln>
                          <a:solidFill>
                            <a:prstClr val="black"/>
                          </a:solidFill>
                          <a:effectLst/>
                          <a:uLnTx/>
                          <a:uFillTx/>
                          <a:latin typeface="Calibri" panose="020F0502020204030204"/>
                          <a:ea typeface="+mn-ea"/>
                          <a:cs typeface="+mn-cs"/>
                        </a:rPr>
                        <a:t>Human genome project  - </a:t>
                      </a:r>
                      <a:r>
                        <a:rPr lang="en-US" sz="1000" b="0" i="0" u="none" strike="noStrike" kern="1200" cap="none" spc="0" normalizeH="0" baseline="0" noProof="0" dirty="0">
                          <a:ln>
                            <a:noFill/>
                          </a:ln>
                          <a:solidFill>
                            <a:srgbClr val="000000"/>
                          </a:solidFill>
                          <a:effectLst/>
                          <a:uLnTx/>
                          <a:uFillTx/>
                          <a:latin typeface="Calibri" panose="020F0502020204030204"/>
                        </a:rPr>
                        <a:t>International scientific research project to determine the nitrogenous base pair sequence which make up human DNA, identifying and mapping all the genes of the human genome</a:t>
                      </a: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endParaRPr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a:lnSpc>
                          <a:spcPct val="100000"/>
                        </a:lnSpc>
                        <a:spcBef>
                          <a:spcPts val="0"/>
                        </a:spcBef>
                        <a:spcAft>
                          <a:spcPts val="0"/>
                        </a:spcAft>
                        <a:buClrTx/>
                        <a:buSzTx/>
                        <a:buFontTx/>
                        <a:buNone/>
                      </a:pPr>
                      <a:r>
                        <a:rPr lang="en-GB" sz="1000" dirty="0">
                          <a:latin typeface="Calibri"/>
                        </a:rPr>
                        <a:t>Annealing - </a:t>
                      </a:r>
                      <a:r>
                        <a:rPr lang="en-US" sz="1000" b="0" i="0" u="none" strike="noStrike" noProof="0" dirty="0">
                          <a:solidFill>
                            <a:srgbClr val="000000"/>
                          </a:solidFill>
                          <a:latin typeface="Calibri"/>
                        </a:rPr>
                        <a:t>Joining of the primers to their complementary bases at the end of the DNA fragment </a:t>
                      </a:r>
                      <a:endParaRPr lang="en-GB" sz="1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a:lnSpc>
                          <a:spcPct val="100000"/>
                        </a:lnSpc>
                        <a:spcBef>
                          <a:spcPts val="0"/>
                        </a:spcBef>
                        <a:spcAft>
                          <a:spcPts val="0"/>
                        </a:spcAft>
                        <a:buClrTx/>
                        <a:buSzTx/>
                        <a:buFontTx/>
                        <a:buNone/>
                      </a:pPr>
                      <a:endParaRPr lang="en-US" sz="1000" b="0" i="0" u="none" strike="noStrike" noProof="0" dirty="0">
                        <a:solidFill>
                          <a:srgbClr val="000000"/>
                        </a:solidFill>
                        <a:latin typeface="Calibri"/>
                      </a:endParaRPr>
                    </a:p>
                    <a:p>
                      <a:pPr marL="0" marR="0" lvl="0" indent="0" algn="l">
                        <a:lnSpc>
                          <a:spcPct val="100000"/>
                        </a:lnSpc>
                        <a:spcBef>
                          <a:spcPts val="0"/>
                        </a:spcBef>
                        <a:spcAft>
                          <a:spcPts val="0"/>
                        </a:spcAft>
                        <a:buNone/>
                      </a:pPr>
                      <a:r>
                        <a:rPr lang="en-US" sz="1000" b="0" i="0" u="none" strike="noStrike" noProof="0" dirty="0">
                          <a:solidFill>
                            <a:srgbClr val="3C4043"/>
                          </a:solidFill>
                          <a:latin typeface="Calibri"/>
                        </a:rPr>
                        <a:t>In </a:t>
                      </a:r>
                      <a:r>
                        <a:rPr lang="en-US" sz="1000" b="1" i="0" u="none" strike="noStrike" noProof="0" dirty="0">
                          <a:solidFill>
                            <a:srgbClr val="52565A"/>
                          </a:solidFill>
                          <a:latin typeface="Calibri"/>
                        </a:rPr>
                        <a:t>vitro</a:t>
                      </a:r>
                      <a:r>
                        <a:rPr lang="en-US" sz="1000" b="0" i="0" u="none" strike="noStrike" noProof="0" dirty="0">
                          <a:solidFill>
                            <a:srgbClr val="3C4043"/>
                          </a:solidFill>
                          <a:latin typeface="Calibri"/>
                        </a:rPr>
                        <a:t> (meaning: in the glass) studies are performed with microorganisms, cells, or biological molecules outside their normal biological context. </a:t>
                      </a:r>
                      <a:endParaRPr lang="en-US" sz="1000">
                        <a:latin typeface="Calibri"/>
                      </a:endParaRPr>
                    </a:p>
                    <a:p>
                      <a:pPr marL="0" marR="0" lvl="0" indent="0" algn="l">
                        <a:lnSpc>
                          <a:spcPct val="100000"/>
                        </a:lnSpc>
                        <a:spcBef>
                          <a:spcPts val="0"/>
                        </a:spcBef>
                        <a:spcAft>
                          <a:spcPts val="0"/>
                        </a:spcAft>
                        <a:buNone/>
                      </a:pPr>
                      <a:endParaRPr lang="en-US" sz="1000" b="0" i="0" u="none" strike="noStrike" noProof="0" dirty="0">
                        <a:solidFill>
                          <a:srgbClr val="3C4043"/>
                        </a:solidFill>
                        <a:latin typeface="Calibri"/>
                      </a:endParaRPr>
                    </a:p>
                    <a:p>
                      <a:pPr marL="0" marR="0" lvl="0" indent="0" algn="l">
                        <a:lnSpc>
                          <a:spcPct val="100000"/>
                        </a:lnSpc>
                        <a:spcBef>
                          <a:spcPts val="0"/>
                        </a:spcBef>
                        <a:spcAft>
                          <a:spcPts val="0"/>
                        </a:spcAft>
                        <a:buNone/>
                      </a:pPr>
                      <a:r>
                        <a:rPr lang="en-US" sz="1000" b="0" i="0" u="none" strike="noStrike" noProof="0" dirty="0">
                          <a:solidFill>
                            <a:srgbClr val="3C4043"/>
                          </a:solidFill>
                          <a:latin typeface="Calibri"/>
                        </a:rPr>
                        <a:t>in </a:t>
                      </a:r>
                      <a:r>
                        <a:rPr lang="en-US" sz="1000" b="1" i="0" u="none" strike="noStrike" noProof="0" dirty="0">
                          <a:solidFill>
                            <a:srgbClr val="52565A"/>
                          </a:solidFill>
                          <a:latin typeface="Calibri"/>
                        </a:rPr>
                        <a:t>vivo</a:t>
                      </a:r>
                      <a:r>
                        <a:rPr lang="en-US" sz="1000" b="0" i="0" u="none" strike="noStrike" noProof="0" dirty="0">
                          <a:solidFill>
                            <a:srgbClr val="3C4043"/>
                          </a:solidFill>
                          <a:latin typeface="Calibri"/>
                        </a:rPr>
                        <a:t> studies are those conducted in living organisms, including humans, and whole plants.</a:t>
                      </a:r>
                      <a:endParaRPr lang="en-US" sz="1000">
                        <a:latin typeface="Calibri"/>
                      </a:endParaRPr>
                    </a:p>
                    <a:p>
                      <a:pPr marL="0" marR="0" lvl="0" indent="0" algn="l">
                        <a:lnSpc>
                          <a:spcPct val="100000"/>
                        </a:lnSpc>
                        <a:spcBef>
                          <a:spcPts val="0"/>
                        </a:spcBef>
                        <a:spcAft>
                          <a:spcPts val="0"/>
                        </a:spcAft>
                        <a:buClrTx/>
                        <a:buSzTx/>
                        <a:buFontTx/>
                        <a:buNone/>
                      </a:pPr>
                      <a:endParaRPr lang="en-US" sz="1000" b="0" i="0" u="none" strike="noStrike" noProof="0" dirty="0">
                        <a:solidFill>
                          <a:srgbClr val="000000"/>
                        </a:solidFill>
                        <a:latin typeface="Calibri"/>
                      </a:endParaRPr>
                    </a:p>
                    <a:p>
                      <a:pPr marL="0" marR="0" lvl="0" indent="0" algn="l">
                        <a:lnSpc>
                          <a:spcPct val="100000"/>
                        </a:lnSpc>
                        <a:spcBef>
                          <a:spcPts val="0"/>
                        </a:spcBef>
                        <a:spcAft>
                          <a:spcPts val="0"/>
                        </a:spcAft>
                        <a:buClrTx/>
                        <a:buSzTx/>
                        <a:buFontTx/>
                        <a:buNone/>
                      </a:pPr>
                      <a:r>
                        <a:rPr lang="en-US" sz="1000" b="0" i="0" u="none" strike="noStrike" noProof="0" dirty="0">
                          <a:solidFill>
                            <a:srgbClr val="000000"/>
                          </a:solidFill>
                          <a:latin typeface="Calibri"/>
                        </a:rPr>
                        <a:t>Palindromic sequence - nucleic acid sequence on double-stranded DNA or RNA where reading the 5' to 3' forward on one strand matches the sequence reading backward 5' to 3' on the complementary strand </a:t>
                      </a:r>
                    </a:p>
                    <a:p>
                      <a:pPr marL="0" marR="0" lvl="0" indent="0" algn="l">
                        <a:lnSpc>
                          <a:spcPct val="100000"/>
                        </a:lnSpc>
                        <a:spcBef>
                          <a:spcPts val="0"/>
                        </a:spcBef>
                        <a:spcAft>
                          <a:spcPts val="0"/>
                        </a:spcAft>
                        <a:buClrTx/>
                        <a:buSzTx/>
                        <a:buFontTx/>
                        <a:buNone/>
                      </a:pPr>
                      <a:endParaRPr lang="en-US" sz="1000" b="0" i="0" u="none" strike="noStrike" noProof="0" dirty="0">
                        <a:solidFill>
                          <a:srgbClr val="000000"/>
                        </a:solidFill>
                        <a:latin typeface="Calibri"/>
                      </a:endParaRPr>
                    </a:p>
                    <a:p>
                      <a:pPr marL="0" marR="0" lvl="0" indent="0" algn="l">
                        <a:lnSpc>
                          <a:spcPct val="100000"/>
                        </a:lnSpc>
                        <a:spcBef>
                          <a:spcPts val="0"/>
                        </a:spcBef>
                        <a:spcAft>
                          <a:spcPts val="0"/>
                        </a:spcAft>
                        <a:buClrTx/>
                        <a:buSzTx/>
                        <a:buFontTx/>
                        <a:buNone/>
                      </a:pPr>
                      <a:r>
                        <a:rPr lang="en-US" sz="1000" b="0" i="0" u="none" strike="noStrike" noProof="0" dirty="0">
                          <a:solidFill>
                            <a:srgbClr val="000000"/>
                          </a:solidFill>
                          <a:latin typeface="Calibri"/>
                        </a:rPr>
                        <a:t>Thermocycler - A computer-controlled machine that varies temperatures precisely over a period of time</a:t>
                      </a:r>
                    </a:p>
                    <a:p>
                      <a:pPr marL="0" marR="0" lvl="0" indent="0" algn="l">
                        <a:lnSpc>
                          <a:spcPct val="100000"/>
                        </a:lnSpc>
                        <a:spcBef>
                          <a:spcPts val="0"/>
                        </a:spcBef>
                        <a:spcAft>
                          <a:spcPts val="0"/>
                        </a:spcAft>
                        <a:buClrTx/>
                        <a:buSzTx/>
                        <a:buFontTx/>
                        <a:buNone/>
                      </a:pPr>
                      <a:endParaRPr lang="en-US" sz="1000" b="0" i="0" u="none" strike="noStrike" noProof="0" dirty="0">
                        <a:solidFill>
                          <a:srgbClr val="000000"/>
                        </a:solidFill>
                        <a:latin typeface="Calibri"/>
                      </a:endParaRPr>
                    </a:p>
                    <a:p>
                      <a:pPr marL="0" marR="0" lvl="0" indent="0" algn="l">
                        <a:lnSpc>
                          <a:spcPct val="100000"/>
                        </a:lnSpc>
                        <a:spcBef>
                          <a:spcPts val="0"/>
                        </a:spcBef>
                        <a:spcAft>
                          <a:spcPts val="0"/>
                        </a:spcAft>
                        <a:buClrTx/>
                        <a:buSzTx/>
                        <a:buFontTx/>
                        <a:buNone/>
                      </a:pPr>
                      <a:r>
                        <a:rPr lang="en-US" sz="1000" b="0" i="0" u="none" strike="noStrike" noProof="0" dirty="0">
                          <a:solidFill>
                            <a:srgbClr val="000000"/>
                          </a:solidFill>
                          <a:latin typeface="Calibri"/>
                        </a:rPr>
                        <a:t>Polymerase chain reaction - Automated method of </a:t>
                      </a:r>
                      <a:r>
                        <a:rPr lang="en-US" sz="1000" b="0" i="1" u="none" strike="noStrike" noProof="0" dirty="0">
                          <a:solidFill>
                            <a:srgbClr val="000000"/>
                          </a:solidFill>
                          <a:latin typeface="Calibri"/>
                        </a:rPr>
                        <a:t>in vitro</a:t>
                      </a:r>
                      <a:r>
                        <a:rPr lang="en-US" sz="1000" b="0" i="0" u="none" strike="noStrike" noProof="0" dirty="0">
                          <a:solidFill>
                            <a:srgbClr val="000000"/>
                          </a:solidFill>
                          <a:latin typeface="Calibri"/>
                        </a:rPr>
                        <a:t> cloning in which fragments of DNA are copied very quickly and many billions of times</a:t>
                      </a:r>
                    </a:p>
                    <a:p>
                      <a:pPr marL="0" marR="0" lvl="0" indent="0" algn="l">
                        <a:lnSpc>
                          <a:spcPct val="100000"/>
                        </a:lnSpc>
                        <a:spcBef>
                          <a:spcPts val="0"/>
                        </a:spcBef>
                        <a:spcAft>
                          <a:spcPts val="0"/>
                        </a:spcAft>
                        <a:buClrTx/>
                        <a:buSzTx/>
                        <a:buFontTx/>
                        <a:buNone/>
                      </a:pPr>
                      <a:endParaRPr lang="en-US" sz="1000" b="0" i="0" u="none" strike="noStrike" noProof="0" dirty="0">
                        <a:solidFill>
                          <a:srgbClr val="000000"/>
                        </a:solidFill>
                        <a:latin typeface="Calibri"/>
                      </a:endParaRPr>
                    </a:p>
                    <a:p>
                      <a:pPr marL="0" marR="0" lvl="0" indent="0" algn="l">
                        <a:lnSpc>
                          <a:spcPct val="100000"/>
                        </a:lnSpc>
                        <a:spcBef>
                          <a:spcPts val="0"/>
                        </a:spcBef>
                        <a:spcAft>
                          <a:spcPts val="0"/>
                        </a:spcAft>
                        <a:buClrTx/>
                        <a:buSzTx/>
                        <a:buFontTx/>
                        <a:buNone/>
                      </a:pPr>
                      <a:r>
                        <a:rPr lang="en-US" sz="1000" b="0" i="0" u="none" strike="noStrike" noProof="0" dirty="0">
                          <a:solidFill>
                            <a:srgbClr val="000000"/>
                          </a:solidFill>
                          <a:latin typeface="Calibri"/>
                        </a:rPr>
                        <a:t>Primer - A short sequence of nucleotides with a set of bases complementary to those at one end of each of the two DNA fragments </a:t>
                      </a:r>
                    </a:p>
                    <a:p>
                      <a:pPr marL="0" marR="0" lvl="0" indent="0" algn="l">
                        <a:lnSpc>
                          <a:spcPct val="100000"/>
                        </a:lnSpc>
                        <a:spcBef>
                          <a:spcPts val="0"/>
                        </a:spcBef>
                        <a:spcAft>
                          <a:spcPts val="0"/>
                        </a:spcAft>
                        <a:buClrTx/>
                        <a:buSzTx/>
                        <a:buFontTx/>
                        <a:buNone/>
                      </a:pPr>
                      <a:endParaRPr lang="en-US" sz="1000" b="0" i="0" u="none" strike="noStrike" noProof="0" dirty="0">
                        <a:solidFill>
                          <a:srgbClr val="000000"/>
                        </a:solidFill>
                        <a:latin typeface="Calibri"/>
                      </a:endParaRPr>
                    </a:p>
                    <a:p>
                      <a:pPr marL="0" marR="0" lvl="0" indent="0" algn="l">
                        <a:lnSpc>
                          <a:spcPct val="100000"/>
                        </a:lnSpc>
                        <a:spcBef>
                          <a:spcPts val="0"/>
                        </a:spcBef>
                        <a:spcAft>
                          <a:spcPts val="0"/>
                        </a:spcAft>
                        <a:buClrTx/>
                        <a:buSzTx/>
                        <a:buFontTx/>
                        <a:buNone/>
                      </a:pPr>
                      <a:r>
                        <a:rPr lang="en-US" sz="1000" b="0" i="0" u="none" strike="noStrike" noProof="0" dirty="0">
                          <a:solidFill>
                            <a:srgbClr val="000000"/>
                          </a:solidFill>
                          <a:latin typeface="Calibri"/>
                        </a:rPr>
                        <a:t>Replica plating - Method to identify bacterial cells with plasmids carrying antibiotic resistance genes by plating on antibiotic-rich medium</a:t>
                      </a:r>
                    </a:p>
                    <a:p>
                      <a:pPr marL="0" marR="0" lvl="0" indent="0" algn="l">
                        <a:lnSpc>
                          <a:spcPct val="100000"/>
                        </a:lnSpc>
                        <a:spcBef>
                          <a:spcPts val="0"/>
                        </a:spcBef>
                        <a:spcAft>
                          <a:spcPts val="0"/>
                        </a:spcAft>
                        <a:buClrTx/>
                        <a:buSzTx/>
                        <a:buFontTx/>
                        <a:buNone/>
                      </a:pPr>
                      <a:endParaRPr lang="en-US" sz="1000" b="0" i="0" u="none" strike="noStrike" noProof="0" dirty="0">
                        <a:solidFill>
                          <a:srgbClr val="000000"/>
                        </a:solidFill>
                        <a:latin typeface="Calibri"/>
                      </a:endParaRPr>
                    </a:p>
                    <a:p>
                      <a:pPr marL="0" marR="0" lvl="0" indent="0" algn="l">
                        <a:lnSpc>
                          <a:spcPct val="100000"/>
                        </a:lnSpc>
                        <a:spcBef>
                          <a:spcPts val="0"/>
                        </a:spcBef>
                        <a:spcAft>
                          <a:spcPts val="0"/>
                        </a:spcAft>
                        <a:buClrTx/>
                        <a:buSzTx/>
                        <a:buFontTx/>
                        <a:buNone/>
                      </a:pPr>
                      <a:r>
                        <a:rPr lang="en-US" sz="1000" b="0" i="0" u="none" strike="noStrike" noProof="0" dirty="0">
                          <a:solidFill>
                            <a:srgbClr val="000000"/>
                          </a:solidFill>
                          <a:latin typeface="Calibri"/>
                        </a:rPr>
                        <a:t>Sticky ends - The sequence of nucleotides exposed following an oblique ‘cut’ by a restriction endonuclease</a:t>
                      </a:r>
                    </a:p>
                    <a:p>
                      <a:pPr marL="0" marR="0" lvl="0" indent="0" algn="l">
                        <a:lnSpc>
                          <a:spcPct val="100000"/>
                        </a:lnSpc>
                        <a:spcBef>
                          <a:spcPts val="0"/>
                        </a:spcBef>
                        <a:spcAft>
                          <a:spcPts val="0"/>
                        </a:spcAft>
                        <a:buClrTx/>
                        <a:buSzTx/>
                        <a:buFontTx/>
                        <a:buNone/>
                      </a:pPr>
                      <a:endParaRPr lang="en-US" sz="1000" b="0" i="0" u="none" strike="noStrike" noProof="0" dirty="0">
                        <a:solidFill>
                          <a:srgbClr val="000000"/>
                        </a:solidFill>
                        <a:latin typeface="Calibri"/>
                      </a:endParaRPr>
                    </a:p>
                    <a:p>
                      <a:pPr marL="0" marR="0" lvl="0" indent="0" algn="l">
                        <a:lnSpc>
                          <a:spcPct val="100000"/>
                        </a:lnSpc>
                        <a:spcBef>
                          <a:spcPts val="0"/>
                        </a:spcBef>
                        <a:spcAft>
                          <a:spcPts val="0"/>
                        </a:spcAft>
                        <a:buClrTx/>
                        <a:buSzTx/>
                        <a:buFontTx/>
                        <a:buNone/>
                      </a:pPr>
                      <a:r>
                        <a:rPr lang="en-US" sz="1000" b="0" i="0" u="none" strike="noStrike" noProof="0" dirty="0">
                          <a:solidFill>
                            <a:srgbClr val="000000"/>
                          </a:solidFill>
                          <a:latin typeface="Calibri"/>
                        </a:rPr>
                        <a:t>Transgenic - </a:t>
                      </a:r>
                      <a:r>
                        <a:rPr lang="en-US" sz="1000" b="0" i="0" u="none" strike="noStrike" noProof="0" dirty="0">
                          <a:solidFill>
                            <a:srgbClr val="222222"/>
                          </a:solidFill>
                          <a:latin typeface="Calibri"/>
                        </a:rPr>
                        <a:t>relating to or denoting an organism that contains genetic material into which DNA from an unrelated organism has been artificially introduced.</a:t>
                      </a:r>
                      <a:endParaRPr lang="en-US" sz="1000" b="0" i="0" u="none" strike="noStrike" noProof="0" dirty="0">
                        <a:solidFill>
                          <a:srgbClr val="000000"/>
                        </a:solidFill>
                        <a:latin typeface="Calibri"/>
                      </a:endParaRPr>
                    </a:p>
                  </a:txBody>
                  <a:tcPr/>
                </a:tc>
                <a:tc>
                  <a:txBody>
                    <a:bodyPr/>
                    <a:lstStyle/>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prstClr val="black"/>
                          </a:solidFill>
                          <a:effectLst/>
                          <a:uLnTx/>
                          <a:uFillTx/>
                        </a:rPr>
                        <a:t>principles of gel electrophoresis in separating DNA fragments</a:t>
                      </a:r>
                      <a:endParaRPr lang="en-US" sz="100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explain the technique of Sanger sequencing and how terminator nucleotides are involved</a:t>
                      </a:r>
                      <a:endParaRPr lang="en-GB" sz="1000" dirty="0"/>
                    </a:p>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explain what is meant by recombinant DNA technology</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explain the methods which could be used to isolate a gene and produce a DNA fragment</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explain what is meant by a restriction endonuclease and how they work to leave sticky ends.</a:t>
                      </a: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describe the stages involved in in vivo gene cloning</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the addition of promoter and terminator regions</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the importance of restriction enzymes and sticky ends</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the methods used for transformation</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the use of marker genes and replica plating</a:t>
                      </a:r>
                      <a:endParaRPr lang="en-GB" sz="1000"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prstClr val="black"/>
                          </a:solidFill>
                          <a:effectLst/>
                          <a:uLnTx/>
                          <a:uFillTx/>
                        </a:rPr>
                        <a:t>explain some of the applications of recombinant DNA technology in the fields of medicine, agriculture, the environment and industry</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evaluate the ethical, financial and social issues associated with the use and ownership of recombinant DNA technology in agriculture, in industry and in medicine</a:t>
                      </a:r>
                      <a:endParaRPr lang="en-GB" sz="1000"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prstClr val="black"/>
                          </a:solidFill>
                          <a:effectLst/>
                          <a:uLnTx/>
                          <a:uFillTx/>
                        </a:rPr>
                        <a:t>explain the principles of gene therapy</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explain the use of liposomes and viruses in delivering genes into cells</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explain the difference between somatic and germ line therapy, and why germ line therapy is prohibited</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evaluate the effectiveness and risks of gene therapy.</a:t>
                      </a:r>
                      <a:endParaRPr lang="en-GB" sz="1000"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prstClr val="black"/>
                          </a:solidFill>
                          <a:effectLst/>
                          <a:uLnTx/>
                          <a:uFillTx/>
                        </a:rPr>
                        <a:t> describe the process of PCR in amplifying DNA fragments</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explain the role of primers and </a:t>
                      </a:r>
                      <a:r>
                        <a:rPr lang="en-GB" sz="1000" b="0" i="1" u="none" strike="noStrike" kern="1200" cap="none" spc="0" normalizeH="0" baseline="0" noProof="0" dirty="0">
                          <a:ln>
                            <a:noFill/>
                          </a:ln>
                          <a:solidFill>
                            <a:prstClr val="black"/>
                          </a:solidFill>
                          <a:effectLst/>
                          <a:uLnTx/>
                          <a:uFillTx/>
                        </a:rPr>
                        <a:t>Taq</a:t>
                      </a:r>
                      <a:r>
                        <a:rPr lang="en-GB" sz="1000" b="0" i="0" u="none" strike="noStrike" kern="1200" cap="none" spc="0" normalizeH="0" baseline="0" noProof="0" dirty="0">
                          <a:ln>
                            <a:noFill/>
                          </a:ln>
                          <a:solidFill>
                            <a:prstClr val="black"/>
                          </a:solidFill>
                          <a:effectLst/>
                          <a:uLnTx/>
                          <a:uFillTx/>
                        </a:rPr>
                        <a:t> polymerase in PCR</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explain the processes of strand separation, primer annealing, and strand synthesis</a:t>
                      </a:r>
                      <a:endParaRPr lang="en-GB" sz="1000"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evaluate the pros and cons of using PCR to clone DNA fragments over in vivo methods.</a:t>
                      </a:r>
                      <a:endParaRPr lang="en-GB" dirty="0"/>
                    </a:p>
                    <a:p>
                      <a:pPr marL="171450" lvl="0" indent="-171450" algn="l">
                        <a:lnSpc>
                          <a:spcPct val="100000"/>
                        </a:lnSpc>
                        <a:spcBef>
                          <a:spcPts val="0"/>
                        </a:spcBef>
                        <a:spcAft>
                          <a:spcPts val="0"/>
                        </a:spcAft>
                        <a:buFont typeface="Arial"/>
                        <a:buChar char="•"/>
                      </a:pPr>
                      <a:r>
                        <a:rPr lang="en-GB" sz="1000" b="0" i="0" u="none" strike="noStrike" kern="1200" cap="none" spc="0" normalizeH="0" baseline="0" noProof="0" dirty="0">
                          <a:ln>
                            <a:noFill/>
                          </a:ln>
                          <a:solidFill>
                            <a:prstClr val="black"/>
                          </a:solidFill>
                          <a:effectLst/>
                          <a:uLnTx/>
                          <a:uFillTx/>
                          <a:latin typeface="Calibri"/>
                        </a:rPr>
                        <a:t>explain how DNA probes and hybridisation are used to locate specific alleles</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the benefits of screening for genetic diseases</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some of the issues raised by screening, and the role of genetic counsellors</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describe the methodology involved in producing a genetic fingerprint</a:t>
                      </a:r>
                      <a:endParaRPr lang="en-GB" sz="1000" dirty="0">
                        <a:latin typeface="Calibri"/>
                      </a:endParaRPr>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explain the applications of genetic fingerprinting.</a:t>
                      </a:r>
                      <a:endParaRPr lang="en-GB" sz="1000" dirty="0">
                        <a:latin typeface="Calibri"/>
                      </a:endParaRPr>
                    </a:p>
                  </a:txBody>
                  <a:tcPr/>
                </a:tc>
                <a:extLst>
                  <a:ext uri="{0D108BD9-81ED-4DB2-BD59-A6C34878D82A}">
                    <a16:rowId xmlns:a16="http://schemas.microsoft.com/office/drawing/2014/main" val="2690297425"/>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3360941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dirty="0"/>
              <a:t>Curriculum: Biology</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200170548"/>
              </p:ext>
            </p:extLst>
          </p:nvPr>
        </p:nvGraphicFramePr>
        <p:xfrm>
          <a:off x="119579" y="1084593"/>
          <a:ext cx="12566595" cy="6223035"/>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954216">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dirty="0"/>
                        <a:t>Year</a:t>
                      </a:r>
                    </a:p>
                  </a:txBody>
                  <a:tcPr anchor="ctr"/>
                </a:tc>
                <a:tc>
                  <a:txBody>
                    <a:bodyPr/>
                    <a:lstStyle/>
                    <a:p>
                      <a:pPr algn="ctr"/>
                      <a:r>
                        <a:rPr lang="en-GB" sz="2000" dirty="0"/>
                        <a:t>Topic Detail</a:t>
                      </a:r>
                      <a:r>
                        <a:rPr lang="en-GB" sz="2000" baseline="0" dirty="0"/>
                        <a:t> and Sequence</a:t>
                      </a:r>
                      <a:endParaRPr lang="en-GB" sz="2000" dirty="0"/>
                    </a:p>
                  </a:txBody>
                  <a:tcPr/>
                </a:tc>
                <a:tc>
                  <a:txBody>
                    <a:bodyPr/>
                    <a:lstStyle/>
                    <a:p>
                      <a:pPr algn="ctr"/>
                      <a:r>
                        <a:rPr lang="en-GB" sz="2000" dirty="0"/>
                        <a:t>Pre-requisite Knowledge</a:t>
                      </a:r>
                    </a:p>
                  </a:txBody>
                  <a:tcPr/>
                </a:tc>
                <a:tc>
                  <a:txBody>
                    <a:bodyPr/>
                    <a:lstStyle/>
                    <a:p>
                      <a:pPr algn="ctr"/>
                      <a:r>
                        <a:rPr lang="en-GB" sz="2000" dirty="0"/>
                        <a:t>Key</a:t>
                      </a:r>
                      <a:r>
                        <a:rPr lang="en-GB" sz="2000" baseline="0" dirty="0"/>
                        <a:t> Vocabulary</a:t>
                      </a:r>
                      <a:endParaRPr lang="en-GB" sz="2000" dirty="0"/>
                    </a:p>
                  </a:txBody>
                  <a:tcPr/>
                </a:tc>
                <a:tc>
                  <a:txBody>
                    <a:bodyPr/>
                    <a:lstStyle/>
                    <a:p>
                      <a:pPr algn="ctr"/>
                      <a:r>
                        <a:rPr lang="en-GB" sz="2000" dirty="0"/>
                        <a:t>Demonstrable Skills</a:t>
                      </a:r>
                    </a:p>
                  </a:txBody>
                  <a:tcPr/>
                </a:tc>
                <a:extLst>
                  <a:ext uri="{0D108BD9-81ED-4DB2-BD59-A6C34878D82A}">
                    <a16:rowId xmlns:a16="http://schemas.microsoft.com/office/drawing/2014/main" val="1654645317"/>
                  </a:ext>
                </a:extLst>
              </a:tr>
              <a:tr h="1585428">
                <a:tc>
                  <a:txBody>
                    <a:bodyPr/>
                    <a:lstStyle/>
                    <a:p>
                      <a:pPr algn="ctr"/>
                      <a:r>
                        <a:rPr lang="en-GB" sz="3600" b="1" dirty="0"/>
                        <a:t>13</a:t>
                      </a:r>
                    </a:p>
                  </a:txBody>
                  <a:tcPr anchor="ctr"/>
                </a:tc>
                <a:tc>
                  <a:txBody>
                    <a:bodyPr/>
                    <a:lstStyle/>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highlight>
                            <a:srgbClr val="00FFFF"/>
                          </a:highlight>
                          <a:uLnTx/>
                          <a:uFillTx/>
                          <a:latin typeface="Calibri"/>
                        </a:rPr>
                        <a:t>Nervous system</a:t>
                      </a: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highlight>
                          <a:srgbClr val="00FFFF"/>
                        </a:highlight>
                        <a:uLnTx/>
                        <a:uFillTx/>
                        <a:latin typeface="Calibri"/>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highlight>
                          <a:srgbClr val="00FFFF"/>
                        </a:highlight>
                        <a:uLnTx/>
                        <a:uFillTx/>
                        <a:latin typeface="Calibri"/>
                      </a:endParaRPr>
                    </a:p>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highlight>
                            <a:srgbClr val="00FFFF"/>
                          </a:highlight>
                          <a:uLnTx/>
                          <a:uFillTx/>
                          <a:latin typeface="Calibri"/>
                        </a:rPr>
                        <a:t>Muscle contraction </a:t>
                      </a: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highlight>
                          <a:srgbClr val="00FFFF"/>
                        </a:highlight>
                        <a:uLnTx/>
                        <a:uFillTx/>
                        <a:latin typeface="Calibri"/>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highlight>
                          <a:srgbClr val="00FFFF"/>
                        </a:highlight>
                        <a:uLnTx/>
                        <a:uFillTx/>
                        <a:latin typeface="Calibri"/>
                      </a:endParaRPr>
                    </a:p>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highlight>
                            <a:srgbClr val="00FFFF"/>
                          </a:highlight>
                          <a:uLnTx/>
                          <a:uFillTx/>
                          <a:latin typeface="Calibri"/>
                        </a:rPr>
                        <a:t>Homeostasis</a:t>
                      </a: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highlight>
                          <a:srgbClr val="00FFFF"/>
                        </a:highlight>
                        <a:uLnTx/>
                        <a:uFillTx/>
                        <a:latin typeface="Calibri"/>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highlight>
                          <a:srgbClr val="00FFFF"/>
                        </a:highlight>
                        <a:uLnTx/>
                        <a:uFillTx/>
                        <a:latin typeface="Calibri"/>
                      </a:endParaRPr>
                    </a:p>
                    <a:p>
                      <a:pPr marL="0" marR="0" lvl="0" indent="0" algn="l">
                        <a:lnSpc>
                          <a:spcPct val="100000"/>
                        </a:lnSpc>
                        <a:spcBef>
                          <a:spcPts val="0"/>
                        </a:spcBef>
                        <a:spcAft>
                          <a:spcPts val="0"/>
                        </a:spcAft>
                        <a:buNone/>
                      </a:pPr>
                      <a:r>
                        <a:rPr lang="en-GB" sz="1100" b="1" i="0" u="none" strike="noStrike" kern="1200" cap="none" spc="0" normalizeH="0" baseline="0" noProof="0" dirty="0">
                          <a:ln>
                            <a:noFill/>
                          </a:ln>
                          <a:solidFill>
                            <a:prstClr val="black"/>
                          </a:solidFill>
                          <a:effectLst/>
                          <a:highlight>
                            <a:srgbClr val="00FFFF"/>
                          </a:highlight>
                          <a:uLnTx/>
                          <a:uFillTx/>
                          <a:latin typeface="Calibri"/>
                        </a:rPr>
                        <a:t>Kidney</a:t>
                      </a: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a:endParaRPr>
                    </a:p>
                    <a:p>
                      <a:pPr marL="0" marR="0" lvl="0" indent="0" algn="l">
                        <a:lnSpc>
                          <a:spcPct val="100000"/>
                        </a:lnSpc>
                        <a:spcBef>
                          <a:spcPts val="0"/>
                        </a:spcBef>
                        <a:spcAft>
                          <a:spcPts val="0"/>
                        </a:spcAft>
                        <a:buNone/>
                      </a:pPr>
                      <a:endParaRPr lang="en-GB" sz="1100" b="1" i="0" u="none" strike="noStrike" kern="1200" cap="none" spc="0" normalizeH="0" baseline="0" noProof="0" dirty="0">
                        <a:ln>
                          <a:noFill/>
                        </a:ln>
                        <a:solidFill>
                          <a:prstClr val="black"/>
                        </a:solidFill>
                        <a:effectLst/>
                        <a:uLnTx/>
                        <a:uFillTx/>
                        <a:latin typeface="Calibri"/>
                      </a:endParaRPr>
                    </a:p>
                  </a:txBody>
                  <a:tcPr/>
                </a:tc>
                <a:tc>
                  <a:txBody>
                    <a:bodyPr/>
                    <a:lstStyle/>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latin typeface="Calibri"/>
                        </a:rPr>
                        <a:t>GCSE Links (B1, B5)</a:t>
                      </a:r>
                      <a:endParaRPr lang="en-US" dirty="0"/>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latin typeface="Calibri"/>
                        </a:rPr>
                        <a:t>-</a:t>
                      </a:r>
                      <a:r>
                        <a:rPr lang="en-GB" sz="1000" b="0" i="0" u="none" strike="noStrike" kern="1200" cap="none" spc="0" normalizeH="0" baseline="0" noProof="0" dirty="0">
                          <a:ln>
                            <a:noFill/>
                          </a:ln>
                          <a:solidFill>
                            <a:prstClr val="black"/>
                          </a:solidFill>
                          <a:effectLst/>
                          <a:uLnTx/>
                          <a:uFillTx/>
                          <a:latin typeface="Calibri"/>
                        </a:rPr>
                        <a:t>structure of specialised cells</a:t>
                      </a:r>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latin typeface="Calibri"/>
                        </a:rPr>
                        <a:t>- </a:t>
                      </a:r>
                      <a:r>
                        <a:rPr lang="en-GB" sz="1000" b="0" i="0" u="none" strike="noStrike" kern="1200" cap="none" spc="0" normalizeH="0" baseline="0" noProof="0" dirty="0">
                          <a:ln>
                            <a:noFill/>
                          </a:ln>
                          <a:solidFill>
                            <a:prstClr val="black"/>
                          </a:solidFill>
                          <a:effectLst/>
                          <a:uLnTx/>
                          <a:uFillTx/>
                          <a:latin typeface="Calibri"/>
                        </a:rPr>
                        <a:t>At a junction between neurones (synapse), a chemical is released that causes an impulse to be sent along the next neurone in the reflex arc.</a:t>
                      </a:r>
                      <a:endParaRPr lang="en-GB" dirty="0"/>
                    </a:p>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latin typeface="Calibri"/>
                        </a:rPr>
                        <a:t>AS links –  </a:t>
                      </a:r>
                      <a:r>
                        <a:rPr lang="en-GB" sz="1000" b="0" i="0" u="none" strike="noStrike" kern="1200" cap="none" spc="0" normalizeH="0" baseline="0" noProof="0" dirty="0">
                          <a:ln>
                            <a:noFill/>
                          </a:ln>
                          <a:solidFill>
                            <a:prstClr val="black"/>
                          </a:solidFill>
                          <a:effectLst/>
                          <a:uLnTx/>
                          <a:uFillTx/>
                          <a:latin typeface="Calibri"/>
                        </a:rPr>
                        <a:t>Biological molecules, cell structure and membranes, cell transport</a:t>
                      </a:r>
                    </a:p>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rPr>
                        <a:t>GCSE Links</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Internal conditions that are controlled include:</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the water content of the body – water leaves the body via the lungs when we breathe out and via the skin when we sweat to cool us down, and excess water is lost via the kidneys in the urine</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the ion content of the body – ions are lost via the skin when we sweat and excess ions are lost via the kidneys in the urine</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temperature – to maintain the temperature at which enzymes work best</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blood sugar levels – to provide the cells with a constant supply of energy</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rPr>
                        <a:t>- Many processes in the body are controlled by hormones, which are secreted by glands and are usually transported to their target organs by the bloodstream.</a:t>
                      </a:r>
                      <a:endParaRPr lang="en-GB" dirty="0"/>
                    </a:p>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endParaRPr>
                    </a:p>
                    <a:p>
                      <a:pPr lvl="0" algn="l">
                        <a:lnSpc>
                          <a:spcPct val="100000"/>
                        </a:lnSpc>
                        <a:spcBef>
                          <a:spcPts val="0"/>
                        </a:spcBef>
                        <a:spcAft>
                          <a:spcPts val="0"/>
                        </a:spcAft>
                        <a:buNone/>
                      </a:pPr>
                      <a:r>
                        <a:rPr lang="en-GB" sz="1000" b="1" i="0" u="none" strike="noStrike" kern="1200" cap="none" spc="0" normalizeH="0" baseline="0" noProof="0" dirty="0">
                          <a:ln>
                            <a:noFill/>
                          </a:ln>
                          <a:solidFill>
                            <a:prstClr val="black"/>
                          </a:solidFill>
                          <a:effectLst/>
                          <a:uLnTx/>
                          <a:uFillTx/>
                          <a:latin typeface="Calibri"/>
                        </a:rPr>
                        <a:t>GCSE Separate Bio Links</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Water and ions enter the body when we eat and drink.</a:t>
                      </a:r>
                      <a:endParaRPr lang="en-GB" dirty="0"/>
                    </a:p>
                    <a:p>
                      <a:pPr lvl="0" algn="l">
                        <a:lnSpc>
                          <a:spcPct val="100000"/>
                        </a:lnSpc>
                        <a:spcBef>
                          <a:spcPts val="0"/>
                        </a:spcBef>
                        <a:spcAft>
                          <a:spcPts val="0"/>
                        </a:spcAft>
                        <a:buNone/>
                      </a:pPr>
                      <a:r>
                        <a:rPr lang="en-GB" sz="1000" b="0" i="0" u="none" strike="noStrike" kern="1200" cap="none" spc="0" normalizeH="0" baseline="0" noProof="0" dirty="0">
                          <a:ln>
                            <a:noFill/>
                          </a:ln>
                          <a:solidFill>
                            <a:prstClr val="black"/>
                          </a:solidFill>
                          <a:effectLst/>
                          <a:uLnTx/>
                          <a:uFillTx/>
                          <a:latin typeface="Calibri"/>
                        </a:rPr>
                        <a:t>- Water leaves the body via the lungs when we breathe out. Water and ions are lost via the skin when we sweat, and excess water and ions are lost via the kidneys in the urine</a:t>
                      </a:r>
                      <a:endParaRPr lang="en-GB" dirty="0"/>
                    </a:p>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endParaRPr>
                    </a:p>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p>
                      <a:pPr lvl="0" algn="l">
                        <a:lnSpc>
                          <a:spcPct val="100000"/>
                        </a:lnSpc>
                        <a:spcBef>
                          <a:spcPts val="0"/>
                        </a:spcBef>
                        <a:spcAft>
                          <a:spcPts val="0"/>
                        </a:spcAft>
                        <a:buNone/>
                      </a:pPr>
                      <a:endParaRPr lang="en-GB" sz="1000" b="1" i="0" u="none" strike="noStrike" kern="1200" cap="none" spc="0" normalizeH="0" baseline="0" noProof="0" dirty="0">
                        <a:ln>
                          <a:noFill/>
                        </a:ln>
                        <a:solidFill>
                          <a:prstClr val="black"/>
                        </a:solidFill>
                        <a:effectLst/>
                        <a:uLnTx/>
                        <a:uFillTx/>
                      </a:endParaRPr>
                    </a:p>
                  </a:txBody>
                  <a:tcPr/>
                </a:tc>
                <a:tc>
                  <a:txBody>
                    <a:bodyPr/>
                    <a:lstStyle/>
                    <a:p>
                      <a:pPr marL="0" marR="0" lvl="0" indent="0" algn="l" rtl="0" eaLnBrk="1" fontAlgn="auto" latinLnBrk="0" hangingPunct="1">
                        <a:lnSpc>
                          <a:spcPct val="100000"/>
                        </a:lnSpc>
                        <a:spcBef>
                          <a:spcPts val="0"/>
                        </a:spcBef>
                        <a:spcAft>
                          <a:spcPts val="0"/>
                        </a:spcAft>
                        <a:buClrTx/>
                        <a:buSzTx/>
                        <a:buFontTx/>
                        <a:buNone/>
                      </a:pPr>
                      <a:endParaRPr lang="en-GB" sz="10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rtl="0" eaLnBrk="1" fontAlgn="auto" latinLnBrk="0" hangingPunct="1">
                        <a:lnSpc>
                          <a:spcPct val="100000"/>
                        </a:lnSpc>
                        <a:spcBef>
                          <a:spcPts val="0"/>
                        </a:spcBef>
                        <a:spcAft>
                          <a:spcPts val="0"/>
                        </a:spcAft>
                        <a:buClrTx/>
                        <a:buSzTx/>
                        <a:buFontTx/>
                        <a:buNone/>
                      </a:pPr>
                      <a:endParaRPr lang="en-GB" dirty="0"/>
                    </a:p>
                  </a:txBody>
                  <a:tcPr/>
                </a:tc>
                <a:tc>
                  <a:txBody>
                    <a:bodyPr/>
                    <a:lstStyle/>
                    <a:p>
                      <a:pPr lvl="0" algn="l">
                        <a:lnSpc>
                          <a:spcPct val="100000"/>
                        </a:lnSpc>
                        <a:spcBef>
                          <a:spcPts val="0"/>
                        </a:spcBef>
                        <a:spcAft>
                          <a:spcPts val="0"/>
                        </a:spcAft>
                        <a:buNone/>
                      </a:pPr>
                      <a:endParaRPr lang="en-GB" sz="1000" b="0" i="0" u="none" strike="noStrike" kern="1200" cap="none" spc="0" normalizeH="0" baseline="0" noProof="0" dirty="0">
                        <a:ln>
                          <a:noFill/>
                        </a:ln>
                        <a:solidFill>
                          <a:prstClr val="black"/>
                        </a:solidFill>
                        <a:effectLst/>
                        <a:uLnTx/>
                        <a:uFillTx/>
                        <a:latin typeface="Calibri"/>
                      </a:endParaRPr>
                    </a:p>
                  </a:txBody>
                  <a:tcPr/>
                </a:tc>
                <a:extLst>
                  <a:ext uri="{0D108BD9-81ED-4DB2-BD59-A6C34878D82A}">
                    <a16:rowId xmlns:a16="http://schemas.microsoft.com/office/drawing/2014/main" val="2690297425"/>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42279260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dirty="0"/>
              <a:t>Curriculum: Chemistry</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3288931671"/>
              </p:ext>
            </p:extLst>
          </p:nvPr>
        </p:nvGraphicFramePr>
        <p:xfrm>
          <a:off x="119579" y="1084593"/>
          <a:ext cx="12566595" cy="7899435"/>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412606">
                  <a:extLst>
                    <a:ext uri="{9D8B030D-6E8A-4147-A177-3AD203B41FA5}">
                      <a16:colId xmlns:a16="http://schemas.microsoft.com/office/drawing/2014/main" val="2834096157"/>
                    </a:ext>
                  </a:extLst>
                </a:gridCol>
                <a:gridCol w="3366328">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dirty="0"/>
                        <a:t>12</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Halogenoalkanes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Halogenoalkanes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Nucleophilic substitution</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Elimination</a:t>
                      </a:r>
                    </a:p>
                    <a:p>
                      <a:pPr marL="0" marR="0" lvl="0" indent="0" algn="l" defTabSz="128016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Alkenes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Alkenes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Electrophilic addition</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Testing for alkenes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Addition polymers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Problems with polymers</a:t>
                      </a:r>
                    </a:p>
                    <a:p>
                      <a:pPr marL="0" marR="0" lvl="0" indent="0" algn="l" defTabSz="128016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Oxidation &amp; reduction</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Oxidation states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Oxidation and reduction</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Half and redox equations</a:t>
                      </a:r>
                    </a:p>
                    <a:p>
                      <a:pPr marL="0" marR="0" lvl="0" indent="0" algn="l" defTabSz="128016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Group 2 &amp; 7</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Trends in Group 2</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Solubilities of group 2</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Use of group 2 metals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The halogens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Uses of chlorine</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Halides as reducing agents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Identifying anions and cations (RPA 4)</a:t>
                      </a:r>
                    </a:p>
                    <a:p>
                      <a:pPr marL="0" marR="0" lvl="0" indent="0" algn="l" defTabSz="128016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Energetics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Enthalpy change</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Mean bond enthalpies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Calorimetry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Hess’ law</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Measuring an enthalpy change (RPA 2)</a:t>
                      </a:r>
                    </a:p>
                    <a:p>
                      <a:pPr marL="0" marR="0" lvl="0" indent="0" algn="l" defTabSz="128016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Kinetics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Collision theory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Maxwell-Boltzmann distribution</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Catalysts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Measuring the rate of a reaction  (RPA 3)</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GCSE Links: </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 C3 Quantitative chemistry,  C4 Chemical changes, C5 Energy Changes, C6  Rate and extent of reactions, C7 Organic Chemistry</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latin typeface="+mn-lt"/>
                        </a:rPr>
                        <a:t>Physical Chemistry topics </a:t>
                      </a:r>
                      <a:r>
                        <a:rPr lang="en-GB" sz="1000" b="1" i="0" u="none" strike="noStrike" kern="1200" cap="none" spc="0" normalizeH="0" baseline="0" noProof="0" dirty="0">
                          <a:ln>
                            <a:noFill/>
                          </a:ln>
                          <a:solidFill>
                            <a:srgbClr val="000000"/>
                          </a:solidFill>
                          <a:effectLst/>
                          <a:uLnTx/>
                          <a:uFillTx/>
                          <a:latin typeface="+mn-lt"/>
                        </a:rPr>
                        <a:t>: </a:t>
                      </a:r>
                      <a:r>
                        <a:rPr lang="en-GB" sz="1000" dirty="0">
                          <a:hlinkClick r:id="rId2"/>
                        </a:rPr>
                        <a:t>3.1 Physical chemistry</a:t>
                      </a:r>
                      <a:endParaRPr lang="en-GB" sz="1000" dirty="0"/>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mn-lt"/>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latin typeface="+mn-lt"/>
                        </a:rPr>
                        <a:t>Organic Chemistry topics: </a:t>
                      </a:r>
                      <a:r>
                        <a:rPr lang="en-GB" sz="1000" dirty="0">
                          <a:hlinkClick r:id="rId3"/>
                        </a:rPr>
                        <a:t>3.3 Organic chemistry</a:t>
                      </a:r>
                      <a:endParaRPr lang="en-GB" sz="1000" dirty="0"/>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mn-lt"/>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latin typeface="+mn-lt"/>
                        </a:rPr>
                        <a:t>Inorganic chemistry topics: </a:t>
                      </a:r>
                      <a:r>
                        <a:rPr lang="en-GB" sz="1000" dirty="0">
                          <a:hlinkClick r:id="rId4"/>
                        </a:rPr>
                        <a:t>3.2 Inorganic chemistry</a:t>
                      </a:r>
                      <a:endParaRPr lang="en-GB" sz="1000" b="0" i="0" u="none" strike="noStrike" kern="1200" cap="none" spc="0" normalizeH="0" baseline="0" noProof="0" dirty="0">
                        <a:ln>
                          <a:noFill/>
                        </a:ln>
                        <a:solidFill>
                          <a:srgbClr val="000000"/>
                        </a:solidFill>
                        <a:effectLst/>
                        <a:uLnTx/>
                        <a:uFillTx/>
                        <a:latin typeface="+mn-lt"/>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the trend in reactivity of halogenoalkanes.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dirty="0"/>
                        <a:t>To demonstrate why –OH, -CN, and NH3 behave as nucleophiles during mechanisms.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alkenes may react based upon their bonding.</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rPr>
                        <a:t>To demonstrate how electrophilic addition works using mechanisms.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ea typeface="+mn-lt"/>
                          <a:cs typeface="+mn-lt"/>
                        </a:rPr>
                        <a:t>to demonstrate how the bromine water test works using mechanisms. </a:t>
                      </a:r>
                      <a:endParaRPr lang="en-US" sz="1000" dirty="0">
                        <a:ea typeface="+mn-lt"/>
                        <a:cs typeface="+mn-lt"/>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ea typeface="+mn-lt"/>
                          <a:cs typeface="+mn-lt"/>
                        </a:rPr>
                        <a:t>To demonstrate how an addition polymer is formed.</a:t>
                      </a:r>
                      <a:endParaRPr lang="en-US" sz="1000" dirty="0">
                        <a:ea typeface="+mn-lt"/>
                        <a:cs typeface="+mn-lt"/>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to determine whether an element has been oxidised or reduced during a reaction.</a:t>
                      </a:r>
                      <a:endParaRPr lang="en-GB" sz="1000" dirty="0">
                        <a:cs typeface="Calibri"/>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to use half-equations to balance an equation.</a:t>
                      </a:r>
                      <a:endParaRPr lang="en-GB" sz="1000" dirty="0">
                        <a:cs typeface="Calibri"/>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the trends in the properties for Group 2 elements.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the trend in solubilities of Group 2 hydroxides and sulphates. </a:t>
                      </a:r>
                    </a:p>
                    <a:p>
                      <a:pPr marL="227965" indent="-227965">
                        <a:buFont typeface="Arial" panose="020B0604020202020204" pitchFamily="34" charset="0"/>
                        <a:buChar char="•"/>
                      </a:pPr>
                      <a:r>
                        <a:rPr lang="en-GB" sz="1000" dirty="0"/>
                        <a:t>To demonstrate the role played by these elements and compounds.</a:t>
                      </a:r>
                      <a:endParaRPr lang="en-GB" sz="1000" dirty="0">
                        <a:cs typeface="Calibri"/>
                      </a:endParaRPr>
                    </a:p>
                    <a:p>
                      <a:pPr marL="227965" indent="-227965">
                        <a:buFont typeface="Arial" panose="020B0604020202020204" pitchFamily="34" charset="0"/>
                        <a:buChar char="•"/>
                      </a:pPr>
                      <a:r>
                        <a:rPr lang="en-GB" sz="1000" dirty="0"/>
                        <a:t>To demonstrate the properties that make these elements suitable.</a:t>
                      </a:r>
                      <a:endParaRPr lang="en-GB" sz="1000" dirty="0">
                        <a:cs typeface="Calibri"/>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why fluorine is the best oxidising agent.</a:t>
                      </a:r>
                      <a:endParaRPr lang="en-GB" sz="1000" dirty="0">
                        <a:cs typeface="Calibri"/>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chlorine reacts with water and alkali.</a:t>
                      </a:r>
                      <a:endParaRPr lang="en-GB" sz="1000" dirty="0">
                        <a:cs typeface="Calibri"/>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the trend in the reducing ability of the halides.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by explaining the observations made during each chemical test. RPA 4</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the enthalpy changes of endothermic and exothermic reactions.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to calculate an enthalpy change using mean bond enthalpies.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to calculate enthalpy change using the data recorded.</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to calculate enthalpy changes using Hess’ law.</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to calculate the enthalpy change using the data. RPA 2</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cap="none" spc="0" normalizeH="0" baseline="0" noProof="0" dirty="0">
                          <a:ln>
                            <a:noFill/>
                          </a:ln>
                          <a:effectLst/>
                          <a:uLnTx/>
                          <a:uFillTx/>
                          <a:latin typeface="+mn-lt"/>
                        </a:rPr>
                        <a:t>To demonstrate why not all collisions, result in a reaction happening.</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the effect of temperature and concentration.</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the effect of a catalyst on a Maxwell-Boltzmann distribution.</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the results of each method can be used to calculate a rate.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temperature affects rate of reaction.</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11890122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dirty="0"/>
              <a:t>Curriculum: Chemistry</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1922170657"/>
              </p:ext>
            </p:extLst>
          </p:nvPr>
        </p:nvGraphicFramePr>
        <p:xfrm>
          <a:off x="119579" y="1084593"/>
          <a:ext cx="12566595" cy="8412480"/>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2879185">
                  <a:extLst>
                    <a:ext uri="{9D8B030D-6E8A-4147-A177-3AD203B41FA5}">
                      <a16:colId xmlns:a16="http://schemas.microsoft.com/office/drawing/2014/main" val="252381314"/>
                    </a:ext>
                  </a:extLst>
                </a:gridCol>
                <a:gridCol w="2274277">
                  <a:extLst>
                    <a:ext uri="{9D8B030D-6E8A-4147-A177-3AD203B41FA5}">
                      <a16:colId xmlns:a16="http://schemas.microsoft.com/office/drawing/2014/main" val="3243530804"/>
                    </a:ext>
                  </a:extLst>
                </a:gridCol>
                <a:gridCol w="2227385">
                  <a:extLst>
                    <a:ext uri="{9D8B030D-6E8A-4147-A177-3AD203B41FA5}">
                      <a16:colId xmlns:a16="http://schemas.microsoft.com/office/drawing/2014/main" val="2834096157"/>
                    </a:ext>
                  </a:extLst>
                </a:gridCol>
                <a:gridCol w="4503466">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dirty="0"/>
                        <a:t>13</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Acids &amp; Bases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Bronsted-Lowry acids and bases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Definition and determination of pH</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Ionic product of water</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Acid dissociation constant</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Titrations and pH curves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Choice of indicator</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Buffers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Investigating pH (RPA 9)</a:t>
                      </a:r>
                    </a:p>
                    <a:p>
                      <a:pPr marL="0" marR="0" lvl="0" indent="0" algn="l" defTabSz="128016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Aromatic Chemistry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Benzene</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Reactivity of organic compounds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Nitration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Friedel-Crafts acylation</a:t>
                      </a:r>
                    </a:p>
                    <a:p>
                      <a:pPr marL="0" marR="0" lvl="0" indent="0" algn="l" defTabSz="128016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Amines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Amines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Amines as bases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Formation of amines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Amines as nucleophiles</a:t>
                      </a:r>
                    </a:p>
                    <a:p>
                      <a:pPr marL="0" marR="0" lvl="0" indent="0" algn="l" defTabSz="128016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Polymers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Condensation polymers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Complex polymers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Disposal of polymers</a:t>
                      </a:r>
                    </a:p>
                    <a:p>
                      <a:pPr marL="0" marR="0" lvl="0" indent="0" algn="l" defTabSz="128016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Amino acids, proteins &amp; DNA</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Amino acids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Protein structure</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Protein degradation and chromatography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Enzymes </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DNA</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Anti-cancer drugs</a:t>
                      </a:r>
                    </a:p>
                    <a:p>
                      <a:pPr marL="0" marR="0" lvl="0" indent="0" algn="l" defTabSz="128016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Electrode potentials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Electrochemical cells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Feasibility of redox reactions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Measuring the EMF of a cell (RPA 8)</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Non-rechargeable and rechargeable batteries</a:t>
                      </a:r>
                    </a:p>
                    <a:p>
                      <a:pPr marL="0" marR="0" lvl="0" indent="0" algn="l" defTabSz="128016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Transition metals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Complex ions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Isomerism in complexes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Ligand substitution reactions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Variable oxidation states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Catalysts</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Acid-base chemistry</a:t>
                      </a:r>
                    </a:p>
                    <a:p>
                      <a:pPr marL="228600" marR="0" lvl="0" indent="-228600" algn="l" defTabSz="1280160" rtl="0" eaLnBrk="1" fontAlgn="auto" latinLnBrk="0" hangingPunct="1">
                        <a:lnSpc>
                          <a:spcPct val="100000"/>
                        </a:lnSpc>
                        <a:spcBef>
                          <a:spcPts val="0"/>
                        </a:spcBef>
                        <a:spcAft>
                          <a:spcPts val="0"/>
                        </a:spcAft>
                        <a:buClrTx/>
                        <a:buSzTx/>
                        <a:buFont typeface="+mj-lt"/>
                        <a:buAutoNum type="arabicPeriod"/>
                        <a:tabLst/>
                        <a:defRPr/>
                      </a:pPr>
                      <a:r>
                        <a:rPr kumimoji="0" lang="en-GB" sz="1000" b="0" i="0" u="none" strike="noStrike" kern="1200" cap="none" spc="0" normalizeH="0" baseline="0" noProof="0">
                          <a:ln>
                            <a:noFill/>
                          </a:ln>
                          <a:solidFill>
                            <a:prstClr val="black"/>
                          </a:solidFill>
                          <a:effectLst/>
                          <a:uLnTx/>
                          <a:uFillTx/>
                          <a:latin typeface="+mn-lt"/>
                          <a:ea typeface="+mn-ea"/>
                          <a:cs typeface="+mn-cs"/>
                        </a:rPr>
                        <a:t>Identifying transition metals (RPA 11)</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GCSE Links: </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C2 Bonding, C3 Quantitative chemistry,  C4 Chemical changes, C7 Organic Chemistry, C8 Chemical analysis</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mn-lt"/>
                          <a:ea typeface="+mn-ea"/>
                          <a:cs typeface="+mn-cs"/>
                        </a:rPr>
                        <a:t>Year 1 A level links: </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Introduction to organic chemistry, bonding, amount of substance, oxidation &amp; reduction</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latin typeface="+mn-lt"/>
                        </a:rPr>
                        <a:t>Physical Chemistry topics </a:t>
                      </a:r>
                      <a:r>
                        <a:rPr lang="en-GB" sz="1000" b="1" i="0" u="none" strike="noStrike" kern="1200" cap="none" spc="0" normalizeH="0" baseline="0" noProof="0" dirty="0">
                          <a:ln>
                            <a:noFill/>
                          </a:ln>
                          <a:solidFill>
                            <a:srgbClr val="000000"/>
                          </a:solidFill>
                          <a:effectLst/>
                          <a:uLnTx/>
                          <a:uFillTx/>
                          <a:latin typeface="+mn-lt"/>
                        </a:rPr>
                        <a:t>: </a:t>
                      </a:r>
                      <a:r>
                        <a:rPr lang="en-GB" sz="1000" dirty="0">
                          <a:hlinkClick r:id="rId2"/>
                        </a:rPr>
                        <a:t>3.1 Physical chemistry</a:t>
                      </a:r>
                      <a:endParaRPr lang="en-GB" sz="1000" dirty="0"/>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mn-lt"/>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latin typeface="+mn-lt"/>
                        </a:rPr>
                        <a:t>Organic Chemistry topics: </a:t>
                      </a:r>
                      <a:r>
                        <a:rPr lang="en-GB" sz="1000" dirty="0">
                          <a:hlinkClick r:id="rId3"/>
                        </a:rPr>
                        <a:t>3.3 Organic chemistry</a:t>
                      </a:r>
                      <a:endParaRPr lang="en-GB" sz="1000" dirty="0"/>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mn-lt"/>
                      </a:endParaRPr>
                    </a:p>
                    <a:p>
                      <a:pPr marL="0" marR="0" lvl="0" indent="0" algn="l">
                        <a:lnSpc>
                          <a:spcPct val="100000"/>
                        </a:lnSpc>
                        <a:spcBef>
                          <a:spcPts val="0"/>
                        </a:spcBef>
                        <a:spcAft>
                          <a:spcPts val="0"/>
                        </a:spcAft>
                        <a:buNone/>
                      </a:pPr>
                      <a:r>
                        <a:rPr lang="en-GB" sz="1000" b="0" i="0" u="none" strike="noStrike" kern="1200" cap="none" spc="0" normalizeH="0" baseline="0" noProof="0" dirty="0">
                          <a:ln>
                            <a:noFill/>
                          </a:ln>
                          <a:solidFill>
                            <a:srgbClr val="000000"/>
                          </a:solidFill>
                          <a:effectLst/>
                          <a:uLnTx/>
                          <a:uFillTx/>
                          <a:latin typeface="+mn-lt"/>
                        </a:rPr>
                        <a:t>Inorganic Chemistry topics: </a:t>
                      </a:r>
                      <a:r>
                        <a:rPr lang="en-GB" sz="1000" dirty="0">
                          <a:hlinkClick r:id="rId4"/>
                        </a:rPr>
                        <a:t>3.2 Inorganic chemistry</a:t>
                      </a:r>
                      <a:endParaRPr lang="en-GB" sz="1000" b="0" i="0" u="none" strike="noStrike" kern="1200" cap="none" spc="0" normalizeH="0" baseline="0" noProof="0" dirty="0">
                        <a:ln>
                          <a:noFill/>
                        </a:ln>
                        <a:solidFill>
                          <a:srgbClr val="000000"/>
                        </a:solidFill>
                        <a:effectLst/>
                        <a:uLnTx/>
                        <a:uFillTx/>
                        <a:latin typeface="+mn-lt"/>
                      </a:endParaRPr>
                    </a:p>
                    <a:p>
                      <a:pPr marL="0" marR="0" lvl="0" indent="0" algn="l">
                        <a:lnSpc>
                          <a:spcPct val="100000"/>
                        </a:lnSpc>
                        <a:spcBef>
                          <a:spcPts val="0"/>
                        </a:spcBef>
                        <a:spcAft>
                          <a:spcPts val="0"/>
                        </a:spcAft>
                        <a:buNone/>
                      </a:pPr>
                      <a:endParaRPr lang="en-GB" sz="1000" b="0" i="0" u="none" strike="noStrike" kern="1200" cap="none" spc="0" normalizeH="0" baseline="0" noProof="0" dirty="0">
                        <a:ln>
                          <a:noFill/>
                        </a:ln>
                        <a:solidFill>
                          <a:srgbClr val="000000"/>
                        </a:solidFill>
                        <a:effectLst/>
                        <a:uLnTx/>
                        <a:uFillTx/>
                        <a:latin typeface="+mn-lt"/>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171450" marR="0" lvl="0" indent="-171450" algn="l">
                        <a:lnSpc>
                          <a:spcPct val="100000"/>
                        </a:lnSpc>
                        <a:spcBef>
                          <a:spcPts val="0"/>
                        </a:spcBef>
                        <a:spcAft>
                          <a:spcPts val="0"/>
                        </a:spcAft>
                        <a:buFont typeface="Arial" panose="020B0604020202020204" pitchFamily="34" charset="0"/>
                        <a:buChar char="•"/>
                      </a:pPr>
                      <a:r>
                        <a:rPr lang="en-GB" sz="1000" b="0" i="0" u="none" strike="noStrike" kern="1200" cap="none" spc="0" normalizeH="0" baseline="0" noProof="0" dirty="0">
                          <a:ln>
                            <a:noFill/>
                          </a:ln>
                          <a:effectLst/>
                          <a:uLnTx/>
                          <a:uFillTx/>
                          <a:latin typeface="+mn-lt"/>
                        </a:rPr>
                        <a:t>To demonstrate what happens in </a:t>
                      </a:r>
                      <a:r>
                        <a:rPr lang="en-GB" sz="1000" b="0" i="0" u="none" strike="noStrike" kern="1200" cap="none" spc="0" normalizeH="0" baseline="0" noProof="0" dirty="0" err="1">
                          <a:ln>
                            <a:noFill/>
                          </a:ln>
                          <a:effectLst/>
                          <a:uLnTx/>
                          <a:uFillTx/>
                          <a:latin typeface="+mn-lt"/>
                        </a:rPr>
                        <a:t>Brønsted</a:t>
                      </a:r>
                      <a:r>
                        <a:rPr lang="en-GB" sz="1000" b="0" i="0" u="none" strike="noStrike" kern="1200" cap="none" spc="0" normalizeH="0" baseline="0" noProof="0" dirty="0">
                          <a:ln>
                            <a:noFill/>
                          </a:ln>
                          <a:effectLst/>
                          <a:uLnTx/>
                          <a:uFillTx/>
                          <a:latin typeface="+mn-lt"/>
                        </a:rPr>
                        <a:t>-Lowry acid-base reactions.</a:t>
                      </a:r>
                    </a:p>
                    <a:p>
                      <a:pPr marL="171450" marR="0" lvl="0" indent="-171450" algn="l">
                        <a:lnSpc>
                          <a:spcPct val="100000"/>
                        </a:lnSpc>
                        <a:spcBef>
                          <a:spcPts val="0"/>
                        </a:spcBef>
                        <a:spcAft>
                          <a:spcPts val="0"/>
                        </a:spcAft>
                        <a:buFont typeface="Arial" panose="020B0604020202020204" pitchFamily="34" charset="0"/>
                        <a:buChar char="•"/>
                      </a:pPr>
                      <a:r>
                        <a:rPr lang="en-GB" sz="1000" b="0" i="0" u="none" strike="noStrike" kern="1200" cap="none" spc="0" normalizeH="0" baseline="0" noProof="0" dirty="0">
                          <a:ln>
                            <a:noFill/>
                          </a:ln>
                          <a:effectLst/>
                          <a:uLnTx/>
                          <a:uFillTx/>
                          <a:latin typeface="+mn-lt"/>
                        </a:rPr>
                        <a:t>To demonstrate the difference between an acid and a conjugate acid.</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to calculate the pH of a strong acid from its concentration.</a:t>
                      </a:r>
                      <a:endParaRPr lang="en-GB" sz="1000" dirty="0">
                        <a:cs typeface="Calibri"/>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t>To demonstrate how to calculate the pH of bases.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effectLst/>
                          <a:uLnTx/>
                          <a:uFillTx/>
                        </a:rPr>
                        <a:t>To demonstrate how to calculate the pH of weak acids.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what information can be determined from a pH curve.</a:t>
                      </a:r>
                      <a:endParaRPr lang="en-GB" sz="1000" dirty="0">
                        <a:cs typeface="Calibri"/>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t>To demonstrate how pH changes when a weak acid reacts with a strong base and when a strong acid reacts with a weak base. RPA 9</a:t>
                      </a:r>
                      <a:endParaRPr kumimoji="0" lang="en-GB" sz="1000" b="0" i="0" u="none" strike="noStrike" kern="1200" cap="none" spc="0" normalizeH="0" baseline="0" noProof="0" dirty="0">
                        <a:ln>
                          <a:noFill/>
                        </a:ln>
                        <a:effectLst/>
                        <a:uLnTx/>
                        <a:uFillTx/>
                        <a:latin typeface="+mn-lt"/>
                        <a:ea typeface="+mn-ea"/>
                        <a:cs typeface="+mn-cs"/>
                      </a:endParaRP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cap="none" spc="0" normalizeH="0" baseline="0" noProof="0" dirty="0">
                          <a:ln>
                            <a:noFill/>
                          </a:ln>
                          <a:effectLst/>
                          <a:uLnTx/>
                          <a:uFillTx/>
                          <a:latin typeface="+mn-lt"/>
                        </a:rPr>
                        <a:t>To demonstrate by calculating concentrations using equivalence points.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the end point can be determined from the curves.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to calculate the pH of a buffer solution.</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the stability of benzene.</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why aromatic compounds undergo electrophilic substitution reactions.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nitration works through electrophilic substitution.</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effectLst/>
                          <a:uLnTx/>
                          <a:uFillTx/>
                        </a:rPr>
                        <a:t>To demonstrate how Friedel-Crafts acylation occurs through electrophilic substitution.</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cap="none" spc="0" normalizeH="0" baseline="0" noProof="0" dirty="0">
                          <a:ln>
                            <a:noFill/>
                          </a:ln>
                          <a:effectLst/>
                          <a:uLnTx/>
                          <a:uFillTx/>
                          <a:latin typeface="+mn-lt"/>
                        </a:rPr>
                        <a:t>To demonstrate why amines can be primary, secondary, tertiary or quaternary.</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mn-lt"/>
                        </a:rPr>
                        <a:t>To demonstrate the base strength of primary, secondary, and tertiary amines.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t>To demonstrate each of the methods using mechanisms. </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the reactions using addition-elimination mechanisms.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rPr>
                        <a:t>To demonstrate the polymer formed when two monomers react together.</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mn-lt"/>
                        </a:rPr>
                        <a:t>To demonstrate how to identify the monomer within a polymer chain.</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why </a:t>
                      </a:r>
                      <a:r>
                        <a:rPr lang="en-GB" sz="1000" dirty="0" err="1"/>
                        <a:t>polyalkenes</a:t>
                      </a:r>
                      <a:r>
                        <a:rPr lang="en-GB" sz="1000" dirty="0"/>
                        <a:t> are difficult to break down.</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amino acids change under acidic and basic conditions.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rPr>
                        <a:t>To demonstrate using mechanisms, how a dipeptide is formed.</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rPr>
                        <a:t>To demonstrate why amino acids have different Rf values.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effectLst/>
                          <a:uLnTx/>
                          <a:uFillTx/>
                        </a:rPr>
                        <a:t>To demonstrate the importance of stereo-selectivity to enzymes.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solidFill>
                            <a:prstClr val="black"/>
                          </a:solidFill>
                        </a:rPr>
                        <a:t>To demonstrate how nucleotides pair to form a strand of DNA.</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cisplatin prevents DNA replication.</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which metal is oxidised and which is reduced in a cell.</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which species is being oxidised and which is reduced.</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whether or not a cell is feasible.</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effectLst/>
                          <a:uLnTx/>
                          <a:uFillTx/>
                        </a:rPr>
                        <a:t>To demonstrate how to use measured </a:t>
                      </a:r>
                      <a:r>
                        <a:rPr kumimoji="0" lang="en-GB" sz="1000" b="0" i="0" u="none" strike="noStrike" kern="1200" cap="none" spc="0" normalizeH="0" baseline="0" noProof="0" dirty="0" err="1">
                          <a:ln>
                            <a:noFill/>
                          </a:ln>
                          <a:effectLst/>
                          <a:uLnTx/>
                          <a:uFillTx/>
                        </a:rPr>
                        <a:t>Eθ</a:t>
                      </a:r>
                      <a:r>
                        <a:rPr kumimoji="0" lang="en-GB" sz="1000" b="0" i="0" u="none" strike="noStrike" kern="1200" cap="none" spc="0" normalizeH="0" baseline="0" noProof="0" dirty="0">
                          <a:ln>
                            <a:noFill/>
                          </a:ln>
                          <a:effectLst/>
                          <a:uLnTx/>
                          <a:uFillTx/>
                        </a:rPr>
                        <a:t> values to calculate the emf. RPA 8</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the electrode reactions lead to electricity.</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why copper and chromium do not fit the pattern.</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the size of the ligand affects the shape of the complex.</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why complexes form optical isomers and cis-trans isomerism.</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why transition metal complexes are different colours.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why it is complexes with multidentate ligands are favourable.</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to write half equations for transition metal reductions.</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how homogenous and heterogeneous catalysts work.</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cap="none" spc="0" normalizeH="0" baseline="0" noProof="0" dirty="0">
                          <a:ln>
                            <a:noFill/>
                          </a:ln>
                          <a:effectLst/>
                          <a:uLnTx/>
                          <a:uFillTx/>
                          <a:latin typeface="+mn-lt"/>
                        </a:rPr>
                        <a:t>To demonstrate why transition metal ions are considered acidic.</a:t>
                      </a:r>
                    </a:p>
                    <a:p>
                      <a:pPr marL="171450" marR="0" lvl="0" indent="-1714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To demonstrate why transition metal ions form coloured compounds. RPA 11</a:t>
                      </a: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000" b="0" i="0" u="none" strike="noStrike" kern="1200" cap="none" spc="0" normalizeH="0" baseline="0" noProof="0" dirty="0">
                        <a:ln>
                          <a:noFill/>
                        </a:ln>
                        <a:effectLst/>
                        <a:uLnTx/>
                        <a:uFillTx/>
                        <a:latin typeface="+mn-lt"/>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000" dirty="0"/>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2690297425"/>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18688808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dirty="0"/>
              <a:t>Curriculum: Physics</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209381497"/>
              </p:ext>
            </p:extLst>
          </p:nvPr>
        </p:nvGraphicFramePr>
        <p:xfrm>
          <a:off x="119579" y="1084593"/>
          <a:ext cx="12566595" cy="8112795"/>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954216">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dirty="0"/>
                        <a:t>12</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mn-lt"/>
                          <a:ea typeface="+mn-ea"/>
                          <a:cs typeface="+mn-cs"/>
                        </a:rPr>
                        <a:t>Laws of Motion and Momentum</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Newton’s 1</a:t>
                      </a:r>
                      <a:r>
                        <a:rPr kumimoji="0" lang="en-GB" sz="1100" b="0" i="0" u="none" strike="noStrike" kern="1200" cap="none" spc="0" normalizeH="0" baseline="30000" noProof="0" dirty="0">
                          <a:ln>
                            <a:noFill/>
                          </a:ln>
                          <a:solidFill>
                            <a:prstClr val="black"/>
                          </a:solidFill>
                          <a:effectLst/>
                          <a:uLnTx/>
                          <a:uFillTx/>
                          <a:latin typeface="+mn-lt"/>
                          <a:ea typeface="+mn-ea"/>
                          <a:cs typeface="+mn-cs"/>
                        </a:rPr>
                        <a:t>st</a:t>
                      </a:r>
                      <a:r>
                        <a:rPr kumimoji="0" lang="en-GB" sz="1100" b="0" i="0" u="none" strike="noStrike" kern="1200" cap="none" spc="0" normalizeH="0" baseline="0" noProof="0" dirty="0">
                          <a:ln>
                            <a:noFill/>
                          </a:ln>
                          <a:solidFill>
                            <a:prstClr val="black"/>
                          </a:solidFill>
                          <a:effectLst/>
                          <a:uLnTx/>
                          <a:uFillTx/>
                          <a:latin typeface="+mn-lt"/>
                          <a:ea typeface="+mn-ea"/>
                          <a:cs typeface="+mn-cs"/>
                        </a:rPr>
                        <a:t> and 3</a:t>
                      </a:r>
                      <a:r>
                        <a:rPr kumimoji="0" lang="en-GB" sz="1100" b="0" i="0" u="none" strike="noStrike" kern="1200" cap="none" spc="0" normalizeH="0" baseline="30000" noProof="0" dirty="0">
                          <a:ln>
                            <a:noFill/>
                          </a:ln>
                          <a:solidFill>
                            <a:prstClr val="black"/>
                          </a:solidFill>
                          <a:effectLst/>
                          <a:uLnTx/>
                          <a:uFillTx/>
                          <a:latin typeface="+mn-lt"/>
                          <a:ea typeface="+mn-ea"/>
                          <a:cs typeface="+mn-cs"/>
                        </a:rPr>
                        <a:t>rd</a:t>
                      </a:r>
                      <a:r>
                        <a:rPr kumimoji="0" lang="en-GB" sz="1100" b="0" i="0" u="none" strike="noStrike" kern="1200" cap="none" spc="0" normalizeH="0" baseline="0" noProof="0" dirty="0">
                          <a:ln>
                            <a:noFill/>
                          </a:ln>
                          <a:solidFill>
                            <a:prstClr val="black"/>
                          </a:solidFill>
                          <a:effectLst/>
                          <a:uLnTx/>
                          <a:uFillTx/>
                          <a:latin typeface="+mn-lt"/>
                          <a:ea typeface="+mn-ea"/>
                          <a:cs typeface="+mn-cs"/>
                        </a:rPr>
                        <a:t> laws of motion</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Linear momentum</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Newton’s 2</a:t>
                      </a:r>
                      <a:r>
                        <a:rPr kumimoji="0" lang="en-GB" sz="1100" b="0" i="0" u="none" strike="noStrike" kern="1200" cap="none" spc="0" normalizeH="0" baseline="30000" noProof="0" dirty="0">
                          <a:ln>
                            <a:noFill/>
                          </a:ln>
                          <a:solidFill>
                            <a:prstClr val="black"/>
                          </a:solidFill>
                          <a:effectLst/>
                          <a:uLnTx/>
                          <a:uFillTx/>
                          <a:latin typeface="+mn-lt"/>
                          <a:ea typeface="+mn-ea"/>
                          <a:cs typeface="+mn-cs"/>
                        </a:rPr>
                        <a:t>nd</a:t>
                      </a:r>
                      <a:r>
                        <a:rPr kumimoji="0" lang="en-GB" sz="1100" b="0" i="0" u="none" strike="noStrike" kern="1200" cap="none" spc="0" normalizeH="0" baseline="0" noProof="0" dirty="0">
                          <a:ln>
                            <a:noFill/>
                          </a:ln>
                          <a:solidFill>
                            <a:prstClr val="black"/>
                          </a:solidFill>
                          <a:effectLst/>
                          <a:uLnTx/>
                          <a:uFillTx/>
                          <a:latin typeface="+mn-lt"/>
                          <a:ea typeface="+mn-ea"/>
                          <a:cs typeface="+mn-cs"/>
                        </a:rPr>
                        <a:t> law of motion</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Impulse</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Collisions in 2D</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mn-lt"/>
                          <a:ea typeface="+mn-ea"/>
                          <a:cs typeface="+mn-cs"/>
                        </a:rPr>
                        <a:t>Charge and Current</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Current and charge</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Moving charges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Kirchhoff’s 1</a:t>
                      </a:r>
                      <a:r>
                        <a:rPr kumimoji="0" lang="en-GB" sz="1100" b="0" i="0" u="none" strike="noStrike" kern="1200" cap="none" spc="0" normalizeH="0" baseline="30000" noProof="0" dirty="0">
                          <a:ln>
                            <a:noFill/>
                          </a:ln>
                          <a:solidFill>
                            <a:prstClr val="black"/>
                          </a:solidFill>
                          <a:effectLst/>
                          <a:uLnTx/>
                          <a:uFillTx/>
                          <a:latin typeface="+mn-lt"/>
                          <a:ea typeface="+mn-ea"/>
                          <a:cs typeface="+mn-cs"/>
                        </a:rPr>
                        <a:t>st</a:t>
                      </a:r>
                      <a:r>
                        <a:rPr kumimoji="0" lang="en-GB" sz="1100" b="0" i="0" u="none" strike="noStrike" kern="1200" cap="none" spc="0" normalizeH="0" baseline="0" noProof="0" dirty="0">
                          <a:ln>
                            <a:noFill/>
                          </a:ln>
                          <a:solidFill>
                            <a:prstClr val="black"/>
                          </a:solidFill>
                          <a:effectLst/>
                          <a:uLnTx/>
                          <a:uFillTx/>
                          <a:latin typeface="+mn-lt"/>
                          <a:ea typeface="+mn-ea"/>
                          <a:cs typeface="+mn-cs"/>
                        </a:rPr>
                        <a:t> law</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Mean drift velocity</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mn-lt"/>
                          <a:ea typeface="+mn-ea"/>
                          <a:cs typeface="+mn-cs"/>
                        </a:rPr>
                        <a:t>Energy, Power, and Resistance</a:t>
                      </a: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Circuit symbols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Potential difference and electromotive force</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The electron gun</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Resistance</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I-V characteristics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Diodes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Resistance and resistivity</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The thermistor</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The LDR</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Electrical energy and power</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Paying for electricity</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mn-lt"/>
                          <a:ea typeface="+mn-ea"/>
                          <a:cs typeface="+mn-cs"/>
                        </a:rPr>
                        <a:t>Electrical Circuits</a:t>
                      </a:r>
                      <a:endParaRPr kumimoji="0" lang="en-GB" sz="1100" b="0" i="0" u="none" strike="noStrike" kern="1200" cap="none" spc="0" normalizeH="0" baseline="0" noProof="0" dirty="0">
                        <a:ln>
                          <a:noFill/>
                        </a:ln>
                        <a:solidFill>
                          <a:prstClr val="black"/>
                        </a:solidFill>
                        <a:effectLst/>
                        <a:uLnTx/>
                        <a:uFillTx/>
                        <a:latin typeface="+mn-lt"/>
                        <a:ea typeface="+mn-ea"/>
                        <a:cs typeface="+mn-cs"/>
                      </a:endParaRP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Kirchhoff’s laws and circuits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Combining resistors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Analysing circuits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Internal resistance</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Potential divider circuits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Sensing circuits</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000000"/>
                          </a:solidFill>
                          <a:effectLst/>
                          <a:uLnTx/>
                          <a:uFillTx/>
                          <a:latin typeface="+mn-lt"/>
                          <a:ea typeface="+mn-ea"/>
                          <a:cs typeface="+mn-cs"/>
                        </a:rPr>
                        <a:t>Link to A Level Key Words and Terms.</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chemeClr val="accent1"/>
                          </a:solidFill>
                          <a:effectLst/>
                          <a:uLnTx/>
                          <a:uFillTx/>
                          <a:latin typeface="+mn-lt"/>
                          <a:ea typeface="+mn-ea"/>
                          <a:cs typeface="+mn-cs"/>
                          <a:hlinkClick r:id="rId2">
                            <a:extLst>
                              <a:ext uri="{A12FA001-AC4F-418D-AE19-62706E023703}">
                                <ahyp:hlinkClr xmlns:ahyp="http://schemas.microsoft.com/office/drawing/2018/hyperlinkcolor" val="tx"/>
                              </a:ext>
                            </a:extLst>
                          </a:hlinkClick>
                        </a:rPr>
                        <a:t>A Level Key Words and Terms</a:t>
                      </a:r>
                      <a:endParaRPr kumimoji="0" lang="en-GB" sz="1000" b="0" i="0" u="none" strike="noStrike" kern="1200" cap="none" spc="0" normalizeH="0" baseline="0" noProof="0" dirty="0">
                        <a:ln>
                          <a:noFill/>
                        </a:ln>
                        <a:solidFill>
                          <a:schemeClr val="accent1"/>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951802854"/>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4240755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5">
            <a:extLst>
              <a:ext uri="{FF2B5EF4-FFF2-40B4-BE49-F238E27FC236}">
                <a16:creationId xmlns:a16="http://schemas.microsoft.com/office/drawing/2014/main" id="{1701E1DA-928F-4555-8DB7-1A359F8D0863}"/>
              </a:ext>
            </a:extLst>
          </p:cNvPr>
          <p:cNvSpPr>
            <a:spLocks noGrp="1"/>
          </p:cNvSpPr>
          <p:nvPr>
            <p:ph type="title"/>
          </p:nvPr>
        </p:nvSpPr>
        <p:spPr>
          <a:xfrm>
            <a:off x="880110" y="-97697"/>
            <a:ext cx="11041380" cy="821234"/>
          </a:xfrm>
        </p:spPr>
        <p:txBody>
          <a:bodyPr>
            <a:normAutofit/>
          </a:bodyPr>
          <a:lstStyle/>
          <a:p>
            <a:pPr algn="ctr"/>
            <a:r>
              <a:rPr lang="en-GB" sz="3200" b="1"/>
              <a:t>Medium Term Planning – AC2</a:t>
            </a:r>
          </a:p>
        </p:txBody>
      </p:sp>
      <p:sp>
        <p:nvSpPr>
          <p:cNvPr id="14" name="Content Placeholder 6">
            <a:extLst>
              <a:ext uri="{FF2B5EF4-FFF2-40B4-BE49-F238E27FC236}">
                <a16:creationId xmlns:a16="http://schemas.microsoft.com/office/drawing/2014/main" id="{C76FFA30-72F9-453E-B4A2-652620E98E21}"/>
              </a:ext>
            </a:extLst>
          </p:cNvPr>
          <p:cNvSpPr>
            <a:spLocks noGrp="1"/>
          </p:cNvSpPr>
          <p:nvPr>
            <p:ph idx="1"/>
          </p:nvPr>
        </p:nvSpPr>
        <p:spPr>
          <a:xfrm>
            <a:off x="3912827" y="648503"/>
            <a:ext cx="7780564" cy="357141"/>
          </a:xfrm>
        </p:spPr>
        <p:txBody>
          <a:bodyPr vert="horz" lIns="91440" tIns="45720" rIns="91440" bIns="45720" rtlCol="0" anchor="t">
            <a:normAutofit fontScale="92500" lnSpcReduction="20000"/>
          </a:bodyPr>
          <a:lstStyle/>
          <a:p>
            <a:pPr marL="0" indent="0">
              <a:buNone/>
            </a:pPr>
            <a:r>
              <a:rPr lang="en-GB" sz="2400" b="1" dirty="0"/>
              <a:t>Curriculum: Physics</a:t>
            </a:r>
          </a:p>
        </p:txBody>
      </p:sp>
      <p:graphicFrame>
        <p:nvGraphicFramePr>
          <p:cNvPr id="15" name="Table 14">
            <a:extLst>
              <a:ext uri="{FF2B5EF4-FFF2-40B4-BE49-F238E27FC236}">
                <a16:creationId xmlns:a16="http://schemas.microsoft.com/office/drawing/2014/main" id="{C51F01D3-E96A-4AD7-B826-F75963922620}"/>
              </a:ext>
            </a:extLst>
          </p:cNvPr>
          <p:cNvGraphicFramePr>
            <a:graphicFrameLocks noGrp="1"/>
          </p:cNvGraphicFramePr>
          <p:nvPr>
            <p:extLst>
              <p:ext uri="{D42A27DB-BD31-4B8C-83A1-F6EECF244321}">
                <p14:modId xmlns:p14="http://schemas.microsoft.com/office/powerpoint/2010/main" val="3761272871"/>
              </p:ext>
            </p:extLst>
          </p:nvPr>
        </p:nvGraphicFramePr>
        <p:xfrm>
          <a:off x="119579" y="1084593"/>
          <a:ext cx="12566595" cy="7122195"/>
        </p:xfrm>
        <a:graphic>
          <a:graphicData uri="http://schemas.openxmlformats.org/drawingml/2006/table">
            <a:tbl>
              <a:tblPr firstRow="1" bandRow="1">
                <a:tableStyleId>{BDBED569-4797-4DF1-A0F4-6AAB3CD982D8}</a:tableStyleId>
              </a:tblPr>
              <a:tblGrid>
                <a:gridCol w="682282">
                  <a:extLst>
                    <a:ext uri="{9D8B030D-6E8A-4147-A177-3AD203B41FA5}">
                      <a16:colId xmlns:a16="http://schemas.microsoft.com/office/drawing/2014/main" val="1234613420"/>
                    </a:ext>
                  </a:extLst>
                </a:gridCol>
                <a:gridCol w="3038622">
                  <a:extLst>
                    <a:ext uri="{9D8B030D-6E8A-4147-A177-3AD203B41FA5}">
                      <a16:colId xmlns:a16="http://schemas.microsoft.com/office/drawing/2014/main" val="252381314"/>
                    </a:ext>
                  </a:extLst>
                </a:gridCol>
                <a:gridCol w="3066757">
                  <a:extLst>
                    <a:ext uri="{9D8B030D-6E8A-4147-A177-3AD203B41FA5}">
                      <a16:colId xmlns:a16="http://schemas.microsoft.com/office/drawing/2014/main" val="3243530804"/>
                    </a:ext>
                  </a:extLst>
                </a:gridCol>
                <a:gridCol w="2954216">
                  <a:extLst>
                    <a:ext uri="{9D8B030D-6E8A-4147-A177-3AD203B41FA5}">
                      <a16:colId xmlns:a16="http://schemas.microsoft.com/office/drawing/2014/main" val="2834096157"/>
                    </a:ext>
                  </a:extLst>
                </a:gridCol>
                <a:gridCol w="2824718">
                  <a:extLst>
                    <a:ext uri="{9D8B030D-6E8A-4147-A177-3AD203B41FA5}">
                      <a16:colId xmlns:a16="http://schemas.microsoft.com/office/drawing/2014/main" val="3312309300"/>
                    </a:ext>
                  </a:extLst>
                </a:gridCol>
              </a:tblGrid>
              <a:tr h="492795">
                <a:tc>
                  <a:txBody>
                    <a:bodyPr/>
                    <a:lstStyle/>
                    <a:p>
                      <a:pPr algn="ctr"/>
                      <a:r>
                        <a:rPr lang="en-GB" sz="2000"/>
                        <a:t>Year</a:t>
                      </a:r>
                    </a:p>
                  </a:txBody>
                  <a:tcPr anchor="ctr"/>
                </a:tc>
                <a:tc>
                  <a:txBody>
                    <a:bodyPr/>
                    <a:lstStyle/>
                    <a:p>
                      <a:pPr algn="ctr"/>
                      <a:r>
                        <a:rPr lang="en-GB" sz="2000"/>
                        <a:t>Topic Detail</a:t>
                      </a:r>
                      <a:r>
                        <a:rPr lang="en-GB" sz="2000" baseline="0"/>
                        <a:t> and Sequence</a:t>
                      </a:r>
                      <a:endParaRPr lang="en-GB" sz="2000"/>
                    </a:p>
                  </a:txBody>
                  <a:tcPr/>
                </a:tc>
                <a:tc>
                  <a:txBody>
                    <a:bodyPr/>
                    <a:lstStyle/>
                    <a:p>
                      <a:pPr algn="ctr"/>
                      <a:r>
                        <a:rPr lang="en-GB" sz="2000"/>
                        <a:t>Pre-requisite Knowledge</a:t>
                      </a:r>
                    </a:p>
                  </a:txBody>
                  <a:tcPr/>
                </a:tc>
                <a:tc>
                  <a:txBody>
                    <a:bodyPr/>
                    <a:lstStyle/>
                    <a:p>
                      <a:pPr algn="ctr"/>
                      <a:r>
                        <a:rPr lang="en-GB" sz="2000"/>
                        <a:t>Key</a:t>
                      </a:r>
                      <a:r>
                        <a:rPr lang="en-GB" sz="2000" baseline="0"/>
                        <a:t> Vocabulary</a:t>
                      </a:r>
                      <a:endParaRPr lang="en-GB" sz="2000"/>
                    </a:p>
                  </a:txBody>
                  <a:tcPr/>
                </a:tc>
                <a:tc>
                  <a:txBody>
                    <a:bodyPr/>
                    <a:lstStyle/>
                    <a:p>
                      <a:pPr algn="ctr"/>
                      <a:r>
                        <a:rPr lang="en-GB" sz="2000"/>
                        <a:t>Demonstrable Skills</a:t>
                      </a:r>
                    </a:p>
                  </a:txBody>
                  <a:tcPr/>
                </a:tc>
                <a:extLst>
                  <a:ext uri="{0D108BD9-81ED-4DB2-BD59-A6C34878D82A}">
                    <a16:rowId xmlns:a16="http://schemas.microsoft.com/office/drawing/2014/main" val="1654645317"/>
                  </a:ext>
                </a:extLst>
              </a:tr>
              <a:tr h="1585428">
                <a:tc>
                  <a:txBody>
                    <a:bodyPr/>
                    <a:lstStyle/>
                    <a:p>
                      <a:pPr algn="ctr"/>
                      <a:r>
                        <a:rPr lang="en-GB" sz="3600" b="1" dirty="0"/>
                        <a:t>13</a:t>
                      </a:r>
                    </a:p>
                  </a:txBody>
                  <a:tcPr anchor="ct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Capacitance</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Capacitors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Capacitors in circuits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Energy stored by capacitors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Discharging capacitors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Charging capacitors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Uses of capacitors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Electric Fields</a:t>
                      </a: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Electric fields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Coulomb’s law</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Uniform electric fields and capacitance</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Charged particles in uniform electric fields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Electric potential and energy</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Magnetic Fields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Magnetic fields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Understanding magnetic fields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Charged particles in magnetic fields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Electromagnetic induction</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Faraday’s law and Lenz’s law</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Transformers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endParaRPr kumimoji="0" lang="en-GB" sz="11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Particle Physics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Alpha particle scattering experiment</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The nucleus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Antiparticles, hadrons, and leptons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Quarks</a:t>
                      </a:r>
                    </a:p>
                    <a:p>
                      <a:pPr marL="228600" marR="0" lvl="0" indent="-228600" algn="l" defTabSz="1280160" rtl="0" eaLnBrk="1" fontAlgn="auto" latinLnBrk="0" hangingPunct="1">
                        <a:lnSpc>
                          <a:spcPct val="100000"/>
                        </a:lnSpc>
                        <a:spcBef>
                          <a:spcPts val="0"/>
                        </a:spcBef>
                        <a:spcAft>
                          <a:spcPts val="0"/>
                        </a:spcAft>
                        <a:buClrTx/>
                        <a:buSzTx/>
                        <a:buFontTx/>
                        <a:buAutoNum type="arabicPeriod"/>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Beta Decay</a:t>
                      </a: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000000"/>
                          </a:solidFill>
                          <a:effectLst/>
                          <a:uLnTx/>
                          <a:uFillTx/>
                          <a:latin typeface="+mn-lt"/>
                          <a:ea typeface="+mn-ea"/>
                          <a:cs typeface="+mn-cs"/>
                        </a:rPr>
                        <a:t>Link to A Level Key Words and Terms.</a:t>
                      </a:r>
                    </a:p>
                    <a:p>
                      <a:pPr marL="0" marR="0" lvl="0" indent="0" algn="l" defTabSz="128016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chemeClr val="accent1"/>
                          </a:solidFill>
                          <a:effectLst/>
                          <a:uLnTx/>
                          <a:uFillTx/>
                          <a:latin typeface="+mn-lt"/>
                          <a:ea typeface="+mn-ea"/>
                          <a:cs typeface="+mn-cs"/>
                          <a:hlinkClick r:id="rId2">
                            <a:extLst>
                              <a:ext uri="{A12FA001-AC4F-418D-AE19-62706E023703}">
                                <ahyp:hlinkClr xmlns:ahyp="http://schemas.microsoft.com/office/drawing/2018/hyperlinkcolor" val="tx"/>
                              </a:ext>
                            </a:extLst>
                          </a:hlinkClick>
                        </a:rPr>
                        <a:t>A Level Key Words and Terms</a:t>
                      </a:r>
                      <a:endParaRPr kumimoji="0" lang="en-GB" sz="1000" b="0" i="0" u="none" strike="noStrike" kern="1200" cap="none" spc="0" normalizeH="0" baseline="0" noProof="0" dirty="0">
                        <a:ln>
                          <a:noFill/>
                        </a:ln>
                        <a:solidFill>
                          <a:schemeClr val="accent1"/>
                        </a:solidFill>
                        <a:effectLst/>
                        <a:uLnTx/>
                        <a:uFillTx/>
                        <a:latin typeface="+mn-lt"/>
                        <a:ea typeface="+mn-ea"/>
                        <a:cs typeface="+mn-cs"/>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2690297425"/>
                  </a:ext>
                </a:extLst>
              </a:tr>
            </a:tbl>
          </a:graphicData>
        </a:graphic>
      </p:graphicFrame>
      <p:pic>
        <p:nvPicPr>
          <p:cNvPr id="7" name="Picture 6" descr="A picture containing logo&#10;&#10;Description automatically generated">
            <a:extLst>
              <a:ext uri="{FF2B5EF4-FFF2-40B4-BE49-F238E27FC236}">
                <a16:creationId xmlns:a16="http://schemas.microsoft.com/office/drawing/2014/main" id="{FE9CDE78-3B50-49EF-AEA6-C49FE588AD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579" y="96674"/>
            <a:ext cx="3424799" cy="588736"/>
          </a:xfrm>
          <a:prstGeom prst="rect">
            <a:avLst/>
          </a:prstGeom>
        </p:spPr>
      </p:pic>
      <p:pic>
        <p:nvPicPr>
          <p:cNvPr id="8" name="Picture 7" descr="Graphical user interface&#10;&#10;Description automatically generated with medium confidence">
            <a:extLst>
              <a:ext uri="{FF2B5EF4-FFF2-40B4-BE49-F238E27FC236}">
                <a16:creationId xmlns:a16="http://schemas.microsoft.com/office/drawing/2014/main" id="{68153C28-5FFB-4311-85B5-0F98148256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93056" y="113028"/>
            <a:ext cx="2688967" cy="714046"/>
          </a:xfrm>
          <a:prstGeom prst="rect">
            <a:avLst/>
          </a:prstGeom>
        </p:spPr>
      </p:pic>
    </p:spTree>
    <p:extLst>
      <p:ext uri="{BB962C8B-B14F-4D97-AF65-F5344CB8AC3E}">
        <p14:creationId xmlns:p14="http://schemas.microsoft.com/office/powerpoint/2010/main" val="13300519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6cb6c50-0ee8-4175-b8a3-e2bf00a19e54" xsi:nil="true"/>
    <lcf76f155ced4ddcb4097134ff3c332f xmlns="9e448069-79f3-4ad7-b9b3-409927b56bc4">
      <Terms xmlns="http://schemas.microsoft.com/office/infopath/2007/PartnerControls"/>
    </lcf76f155ced4ddcb4097134ff3c332f>
    <_Flow_SignoffStatus xmlns="9e448069-79f3-4ad7-b9b3-409927b56bc4" xsi:nil="true"/>
    <SharedWithUsers xmlns="c6cb6c50-0ee8-4175-b8a3-e2bf00a19e54">
      <UserInfo>
        <DisplayName>OAKES, Miss S (SOakes)</DisplayName>
        <AccountId>1133</AccountId>
        <AccountType/>
      </UserInfo>
      <UserInfo>
        <DisplayName>BELSHAW, Mr D (dbelshaw)</DisplayName>
        <AccountId>731</AccountId>
        <AccountType/>
      </UserInfo>
      <UserInfo>
        <DisplayName>HAYHURST, Mrs H (hhayhurst)</DisplayName>
        <AccountId>1389</AccountId>
        <AccountType/>
      </UserInfo>
      <UserInfo>
        <DisplayName>EADES, Mrs L (leades)</DisplayName>
        <AccountId>213</AccountId>
        <AccountType/>
      </UserInfo>
      <UserInfo>
        <DisplayName>WILLIAMS, Ms M (mwilliams)</DisplayName>
        <AccountId>225</AccountId>
        <AccountType/>
      </UserInfo>
      <UserInfo>
        <DisplayName>PARSONS, Dr S (sparsons)</DisplayName>
        <AccountId>227</AccountId>
        <AccountType/>
      </UserInfo>
      <UserInfo>
        <DisplayName>DUMYCZ, Mrs S (sdumycz)</DisplayName>
        <AccountId>219</AccountId>
        <AccountType/>
      </UserInfo>
      <UserInfo>
        <DisplayName>DUNCAN, Mrs G (GDuncan)</DisplayName>
        <AccountId>1216</AccountId>
        <AccountType/>
      </UserInfo>
      <UserInfo>
        <DisplayName>DAVIS, Miss S (SDavis)</DisplayName>
        <AccountId>1132</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FA7A8E2A7D7734395F8F461A3A862E7" ma:contentTypeVersion="19" ma:contentTypeDescription="Create a new document." ma:contentTypeScope="" ma:versionID="e309098578c280501f4820f57165d27d">
  <xsd:schema xmlns:xsd="http://www.w3.org/2001/XMLSchema" xmlns:xs="http://www.w3.org/2001/XMLSchema" xmlns:p="http://schemas.microsoft.com/office/2006/metadata/properties" xmlns:ns2="9e448069-79f3-4ad7-b9b3-409927b56bc4" xmlns:ns3="c6cb6c50-0ee8-4175-b8a3-e2bf00a19e54" targetNamespace="http://schemas.microsoft.com/office/2006/metadata/properties" ma:root="true" ma:fieldsID="d02fb2deba3afb26605fa25482e75d7f" ns2:_="" ns3:_="">
    <xsd:import namespace="9e448069-79f3-4ad7-b9b3-409927b56bc4"/>
    <xsd:import namespace="c6cb6c50-0ee8-4175-b8a3-e2bf00a19e54"/>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3:SharedWithUsers" minOccurs="0"/>
                <xsd:element ref="ns3:SharedWithDetails" minOccurs="0"/>
                <xsd:element ref="ns2:MediaServiceLocation" minOccurs="0"/>
                <xsd:element ref="ns2:_Flow_SignoffStatu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448069-79f3-4ad7-b9b3-409927b56b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_Flow_SignoffStatus" ma:index="21" nillable="true" ma:displayName="Sign-off status" ma:internalName="Sign_x002d_off_x0020_status">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cb6c50-0ee8-4175-b8a3-e2bf00a19e54"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82de4c7a-574d-49b8-bfdf-dd95e5852508}" ma:internalName="TaxCatchAll" ma:showField="CatchAllData" ma:web="c6cb6c50-0ee8-4175-b8a3-e2bf00a19e5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2D04795-0895-4F4F-B9AF-B168B637A4D0}">
  <ds:schemaRefs>
    <ds:schemaRef ds:uri="9e448069-79f3-4ad7-b9b3-409927b56bc4"/>
    <ds:schemaRef ds:uri="c6cb6c50-0ee8-4175-b8a3-e2bf00a19e54"/>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FEFFFFEA-F971-4374-A9C1-42686BED119B}">
  <ds:schemaRefs>
    <ds:schemaRef ds:uri="http://schemas.microsoft.com/sharepoint/v3/contenttype/forms"/>
  </ds:schemaRefs>
</ds:datastoreItem>
</file>

<file path=customXml/itemProps3.xml><?xml version="1.0" encoding="utf-8"?>
<ds:datastoreItem xmlns:ds="http://schemas.openxmlformats.org/officeDocument/2006/customXml" ds:itemID="{12BED501-3E38-4B30-9365-61DC5FE9D1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448069-79f3-4ad7-b9b3-409927b56bc4"/>
    <ds:schemaRef ds:uri="c6cb6c50-0ee8-4175-b8a3-e2bf00a19e5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ef873751-8807-448e-b698-ee031b2a5792}" enabled="0" method="" siteId="{ef873751-8807-448e-b698-ee031b2a5792}" removed="1"/>
</clbl:labelList>
</file>

<file path=docProps/app.xml><?xml version="1.0" encoding="utf-8"?>
<Properties xmlns="http://schemas.openxmlformats.org/officeDocument/2006/extended-properties" xmlns:vt="http://schemas.openxmlformats.org/officeDocument/2006/docPropsVTypes">
  <Template>Office Theme</Template>
  <TotalTime>1514</TotalTime>
  <Words>17146</Words>
  <Application>Microsoft Office PowerPoint</Application>
  <PresentationFormat>A3 Paper (297x420 mm)</PresentationFormat>
  <Paragraphs>1981</Paragraphs>
  <Slides>33</Slides>
  <Notes>1</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lpstr>Medium Term Planning – AC2</vt:lpstr>
    </vt:vector>
  </TitlesOfParts>
  <Company>Torch Academy Gateway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Cycle Overview</dc:title>
  <dc:creator>D Belshaw Staff 8304169</dc:creator>
  <cp:lastModifiedBy>RYDE, Mr N (nryde)</cp:lastModifiedBy>
  <cp:revision>602</cp:revision>
  <dcterms:created xsi:type="dcterms:W3CDTF">2020-04-23T15:20:05Z</dcterms:created>
  <dcterms:modified xsi:type="dcterms:W3CDTF">2024-12-09T11:51:43Z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0x010100FFA7A8E2A7D7734395F8F461A3A862E7</vt:lpwstr>
  </property>
  <property fmtid="{D5CDD505-2E9C-101B-9397-08002B2CF9AE}" pid="3" name="MediaServiceImageTags">
    <vt:lpwstr/>
  </property>
</Properties>
</file>