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57" r:id="rId5"/>
    <p:sldId id="258" r:id="rId6"/>
  </p:sldIdLst>
  <p:sldSz cx="12801600" cy="9601200" type="A3"/>
  <p:notesSz cx="9929813" cy="6799263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3F3C21-76F1-4DEB-A614-37EC73868932}" v="1" dt="2024-06-27T09:27:52.7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380" y="-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Johnson" userId="20ee9779-10c5-4344-8554-2c699e2b30b3" providerId="ADAL" clId="{A83F3C21-76F1-4DEB-A614-37EC73868932}"/>
    <pc:docChg chg="custSel addSld delSld modSld">
      <pc:chgData name="Mrs L Johnson" userId="20ee9779-10c5-4344-8554-2c699e2b30b3" providerId="ADAL" clId="{A83F3C21-76F1-4DEB-A614-37EC73868932}" dt="2024-07-10T15:51:16.928" v="819" actId="20577"/>
      <pc:docMkLst>
        <pc:docMk/>
      </pc:docMkLst>
      <pc:sldChg chg="addSp delSp modSp mod">
        <pc:chgData name="Mrs L Johnson" userId="20ee9779-10c5-4344-8554-2c699e2b30b3" providerId="ADAL" clId="{A83F3C21-76F1-4DEB-A614-37EC73868932}" dt="2024-07-10T15:51:16.928" v="819" actId="20577"/>
        <pc:sldMkLst>
          <pc:docMk/>
          <pc:sldMk cId="1646923368" sldId="257"/>
        </pc:sldMkLst>
        <pc:graphicFrameChg chg="mod ord modGraphic">
          <ac:chgData name="Mrs L Johnson" userId="20ee9779-10c5-4344-8554-2c699e2b30b3" providerId="ADAL" clId="{A83F3C21-76F1-4DEB-A614-37EC73868932}" dt="2024-07-10T15:51:16.928" v="819" actId="20577"/>
          <ac:graphicFrameMkLst>
            <pc:docMk/>
            <pc:sldMk cId="1646923368" sldId="257"/>
            <ac:graphicFrameMk id="8" creationId="{00000000-0000-0000-0000-000000000000}"/>
          </ac:graphicFrameMkLst>
        </pc:graphicFrameChg>
        <pc:picChg chg="add del">
          <ac:chgData name="Mrs L Johnson" userId="20ee9779-10c5-4344-8554-2c699e2b30b3" providerId="ADAL" clId="{A83F3C21-76F1-4DEB-A614-37EC73868932}" dt="2024-06-24T18:34:34.836" v="700" actId="478"/>
          <ac:picMkLst>
            <pc:docMk/>
            <pc:sldMk cId="1646923368" sldId="257"/>
            <ac:picMk id="2" creationId="{9229BCB6-383C-8835-86A8-AC4E98CF32F0}"/>
          </ac:picMkLst>
        </pc:picChg>
      </pc:sldChg>
      <pc:sldChg chg="add del">
        <pc:chgData name="Mrs L Johnson" userId="20ee9779-10c5-4344-8554-2c699e2b30b3" providerId="ADAL" clId="{A83F3C21-76F1-4DEB-A614-37EC73868932}" dt="2024-06-24T18:34:32.939" v="698"/>
        <pc:sldMkLst>
          <pc:docMk/>
          <pc:sldMk cId="3774415461" sldId="25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4513" y="0"/>
            <a:ext cx="4303712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E75E3-8C1C-4953-8C11-678AE81837D3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60700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3775" y="3271838"/>
            <a:ext cx="7943850" cy="26781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4513" y="6457950"/>
            <a:ext cx="4303712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E9C34-FA16-4BAA-BDD0-A015372D2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9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5E9C34-FA16-4BAA-BDD0-A015372D28D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10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24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214821" y="384941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English  </a:t>
            </a:r>
          </a:p>
        </p:txBody>
      </p:sp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30" y="27918"/>
            <a:ext cx="2688967" cy="714046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6953634"/>
              </p:ext>
            </p:extLst>
          </p:nvPr>
        </p:nvGraphicFramePr>
        <p:xfrm>
          <a:off x="125779" y="726728"/>
          <a:ext cx="12645841" cy="8897189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86644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941768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787744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4029685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343120"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626858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/>
                        <a:t>Concepts: Critical Context and Methods Make Meaning</a:t>
                      </a:r>
                    </a:p>
                    <a:p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text: Oliver Twist and Pre-1900s Poetry</a:t>
                      </a:r>
                      <a:b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Analysis of Dickens' work and using this to inform own  writing. Studying effectiveness of characters as constructs, writer's intent.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Critical Theory: Feminism, Socialism, Malthusian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pre 1914 literature, literary heritage.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Setting, plot, characterisation.  Appreciation and love of reading.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Spoken language through discussion and debate.  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Literature: A Christmas Carol, paper 2 writers' viewpoints and perspectives.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Concepts: Genre and Argument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texts:  Romeo and Juliet and Rhetoric Writing</a:t>
                      </a:r>
                      <a:endParaRPr kumimoji="0" lang="en-GB" sz="900" b="1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Shakespeare play 1 of 2.  Wide, varied and challenging texts.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Contextual understanding of Shakespeare's writing, writing for range of purposes and audiences. Macbeth.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baseline="0"/>
                        <a:t>Concepts: Narrative structure and Methods Make Meaning</a:t>
                      </a:r>
                      <a:endParaRPr lang="en-GB" sz="900" b="0" baseline="0"/>
                    </a:p>
                    <a:p>
                      <a:endParaRPr lang="en-GB" sz="900" b="0" baseline="0"/>
                    </a:p>
                    <a:p>
                      <a:r>
                        <a:rPr lang="en-GB" sz="900" b="1" baseline="0"/>
                        <a:t>Focus text: A Monster Calls 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baseline="0" noProof="0"/>
                        <a:t>What makes a good story? Plot, characterisation, narrative structure, methods. . </a:t>
                      </a:r>
                      <a:br>
                        <a:rPr lang="en-GB" sz="900" baseline="0"/>
                      </a:br>
                      <a:r>
                        <a:rPr lang="en-GB" sz="900" baseline="0"/>
                        <a:t>Using texts to inspire writing to create effect. </a:t>
                      </a:r>
                      <a:endParaRPr lang="en-GB" sz="900"/>
                    </a:p>
                    <a:p>
                      <a:endParaRPr lang="en-GB" sz="900" baseline="0"/>
                    </a:p>
                    <a:p>
                      <a:r>
                        <a:rPr lang="en-GB" sz="900" b="1" baseline="0"/>
                        <a:t>NC links</a:t>
                      </a:r>
                      <a:r>
                        <a:rPr lang="en-GB" sz="900" baseline="0"/>
                        <a:t>: reading widely, writing for variety of purposes. Drafting skills, writing at length. A</a:t>
                      </a:r>
                      <a:r>
                        <a:rPr lang="en-GB" sz="900" b="0" i="0" u="none" strike="noStrike" baseline="0" noProof="0" err="1">
                          <a:latin typeface="+mn-lt"/>
                        </a:rPr>
                        <a:t>ppreciation</a:t>
                      </a:r>
                      <a:r>
                        <a:rPr lang="en-GB" sz="900" b="0" i="0" u="none" strike="noStrike" baseline="0" noProof="0">
                          <a:latin typeface="+mn-lt"/>
                        </a:rPr>
                        <a:t> and love of reading. </a:t>
                      </a:r>
                    </a:p>
                    <a:p>
                      <a:r>
                        <a:rPr lang="en-GB" sz="900" b="1" baseline="0"/>
                        <a:t>GCSE Links: </a:t>
                      </a:r>
                      <a:r>
                        <a:rPr lang="en-GB" sz="900" baseline="0"/>
                        <a:t>Analysis of language, writer's intent. Concept of human experience within literature, 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creative writing. </a:t>
                      </a:r>
                      <a:endParaRPr lang="en-GB" sz="900"/>
                    </a:p>
                    <a:p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1684766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Concepts: Methods Make Meaning and Argument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text: Jane Eyre and non-fiction links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Analysis of Bronte’s work and using this to inform own  writing. Studying effectiveness of characters as constructs, writer's intent.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Writing to argue and expressing a clear, cohesive and compelling line of argument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 1914 literature, literary heritage.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Setting, plot, characterisation.  Appreciation and love of reading.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Spoken language through discussion and debate.  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</a:t>
                      </a: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Links</a:t>
                      </a: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A Christmas Carol and Language – paper 2 writers' viewpoints and perspectives.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Concepts: Critical Context and Methods Make Meaning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text: Lord of the Flies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Using literature to explore 'big ideas' linking to human nature, power, conflict and savagery.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Using literature to inspire atmospheric writing using setting and symbolism.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Critical Theory: Hobbes vs Rousseau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Seminal world literature, enhancing vocabulary, drawing on literary devices from reading to inform own writing. Setting, plot, characterisation.  A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ppreciation and love of reading.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Power and conflict, modern texts, writers' purposes. 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Concepts: Narrative structure and genre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Focus text: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 Dystopian Short Stories and Social Injustice Poetry </a:t>
                      </a:r>
                      <a:endParaRPr lang="en-GB" sz="900" b="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Study of narrative voice and structure, intertextuality and literary influences.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</a:rPr>
                        <a:t>ppreciation and love of reading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Narrative and creative writing, understanding of literary conventions and influences. Re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ading widely, writing for variety of purposes. Drafting skills, writing at length.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958611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Concepts: Methods Make Meaning and Narrative Structure</a:t>
                      </a:r>
                    </a:p>
                    <a:p>
                      <a:endParaRPr lang="en-GB" sz="900" dirty="0"/>
                    </a:p>
                    <a:p>
                      <a:pPr lvl="0"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The Tell Tale Heart, The Red Room, Human experience in Poetry </a:t>
                      </a:r>
                      <a:endParaRPr kumimoji="0" lang="en-GB" sz="900" b="0" dirty="0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Untold stories, disturbed and unreliable narrators. Writers' intent, comparison of texts.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 rich and varied literary heritage, understanding nuance, making inferences and referring to evidence, critical comparisons across texts.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Concept of human experience within literature.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/>
                        <a:t>Concepts: Genre and Methods Make Meaning </a:t>
                      </a:r>
                    </a:p>
                    <a:p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text:  King Lear</a:t>
                      </a:r>
                      <a:b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</a:br>
                      <a:endParaRPr kumimoji="0" lang="en-GB" sz="900" b="1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Conventions of tragedy, characterisation and thematic concepts. </a:t>
                      </a:r>
                      <a:endParaRPr lang="en-GB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Shakespeare play 2 of 2</a:t>
                      </a: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Contextual understanding of Shakespeare's writing, writing for range of purposes and audiences. Macbeth. </a:t>
                      </a: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Concepts: Critical Context and Argument</a:t>
                      </a:r>
                    </a:p>
                    <a:p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Focus text: Animal Farm - links to rhetoric </a:t>
                      </a:r>
                      <a:endParaRPr kumimoji="0" lang="en-GB" sz="90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Using literature to explore 'big ideas' linking to human nature, power, conflict and exploitation. Studying effectiveness of characters as constructs, writer's intent.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Critical Theory: Marxism, class theory, utilitarianism and totalitarianism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Speeches: QEI and Henry V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appreciation of reading and literary heritage.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Thematic links of power, exploitation,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  <a:tr h="1993469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/>
                        <a:t>Literature</a:t>
                      </a:r>
                      <a:r>
                        <a:rPr lang="en-GB" sz="900"/>
                        <a:t>: </a:t>
                      </a:r>
                      <a:r>
                        <a:rPr lang="en-GB" sz="900" b="1"/>
                        <a:t>Dickens' A Christmas Carol</a:t>
                      </a:r>
                    </a:p>
                    <a:p>
                      <a:pPr lvl="0">
                        <a:buNone/>
                      </a:pPr>
                      <a:endParaRPr lang="en-GB" sz="900"/>
                    </a:p>
                    <a:p>
                      <a:pPr lvl="0">
                        <a:buNone/>
                      </a:pPr>
                      <a:r>
                        <a:rPr lang="en-GB" sz="900" b="1"/>
                        <a:t>A Christmas Carol </a:t>
                      </a: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Language: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Explicit teaching of AQA Language Paper 1 – Question 5 with a focus on addressing writer's craft such as structure/ language for effect / compelling descriptive writing.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Exploring rich 19th century literature with an explicit focus on writer's intent and lang/form/structure. Concepts of: Class/ Gender / Family / Morality / Power are examined.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/>
                        <a:t>Literature: 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 Inspector Calls </a:t>
                      </a:r>
                      <a:endParaRPr kumimoji="0" lang="en-GB" sz="900" b="1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900" b="1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Language: 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Changing Society – AQA </a:t>
                      </a:r>
                      <a:r>
                        <a:rPr lang="en-US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Language Paper 2 - 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Reading and interpretation.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Power of rhetoric and creating POV. Cohesion. Using themes of: Class, Gender and Equality to link to AIC. 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Exploring a range of literary forms with an explicit focus on writer's intent and lang/form/structure.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baseline="0" noProof="0">
                          <a:latin typeface="Calibri"/>
                        </a:rPr>
                        <a:t>Literature: </a:t>
                      </a: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Power and Conflict Poetry</a:t>
                      </a:r>
                    </a:p>
                    <a:p>
                      <a:pPr lvl="0">
                        <a:buNone/>
                      </a:pPr>
                      <a:endParaRPr kumimoji="0" lang="en-GB" sz="900" b="1"/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</a:rPr>
                        <a:t>Language: 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/>
                        </a:rPr>
                        <a:t>War in Context: reading and writing with explicit teaching of AQA Language Paper 2 through the themes of war – experiences and long term effects. </a:t>
                      </a: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Reading and interpretation. Power of rhetoric and creating POV.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Spoken Language: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Demonstrate presentation skills in a formal setting, listen and respond appropriately to spoken language, including questions and feedback to presentations, use spoken Standard English effectively in speeches and presentations.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Exploring a range of literary forms with an explicit focus on writer's intent and lang/form/structure.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775183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aseline="0" dirty="0"/>
                        <a:t>Literature:</a:t>
                      </a:r>
                      <a:r>
                        <a:rPr lang="en-GB" sz="900" b="1" baseline="0" dirty="0"/>
                        <a:t>  </a:t>
                      </a:r>
                      <a:r>
                        <a:rPr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Shakespeare's Macbeth </a:t>
                      </a: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Study of the play with a focus on writer's intent, the conventions of tragedy building on KS3 knowledge and how literature reflects ideas of human nature and the human condition.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Language:  Paper </a:t>
                      </a:r>
                      <a:r>
                        <a:rPr lang="en-GB" sz="9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Creative Reading and Writing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Consolidation of skills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baseline="0" noProof="0" dirty="0">
                          <a:latin typeface="Calibri"/>
                        </a:rPr>
                        <a:t>Literature</a:t>
                      </a:r>
                      <a:r>
                        <a:rPr lang="en-GB" sz="900" b="0" i="0" u="none" strike="noStrike" baseline="0" noProof="0" dirty="0">
                          <a:latin typeface="Calibri"/>
                        </a:rPr>
                        <a:t>:</a:t>
                      </a:r>
                      <a:endParaRPr lang="en-GB" sz="900" baseline="0" dirty="0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Revision of An Inspector Calls . Revision of 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Ozymandias 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My Last Duchess </a:t>
                      </a:r>
                      <a:endParaRPr lang="en-US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Checking out Me History </a:t>
                      </a: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The Emigree,  Tissue 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Unseen Poetry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Language: Language Paper 2 </a:t>
                      </a:r>
                      <a:b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</a:b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Consolidation of skills 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baseline="0" noProof="0" dirty="0">
                          <a:latin typeface="Calibri"/>
                        </a:rPr>
                        <a:t>AQA GCSE ENGLISJH LITERATURE:</a:t>
                      </a:r>
                      <a:endParaRPr lang="en-GB" sz="900" baseline="0" dirty="0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Revision of all units.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Final examinations. 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AQA GCSE ENGLISJH LANGUAGE:</a:t>
                      </a:r>
                      <a:endParaRPr lang="en-GB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Revision of all units.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Final Examinations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English 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765541"/>
              </p:ext>
            </p:extLst>
          </p:nvPr>
        </p:nvGraphicFramePr>
        <p:xfrm>
          <a:off x="83852" y="894435"/>
          <a:ext cx="12645841" cy="622458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86644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941768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787744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4029685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18143"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264954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12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2800" b="1"/>
                        <a:t>Lit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baseline="0"/>
                        <a:t>Paper 1  – Topic Overview: </a:t>
                      </a:r>
                      <a:r>
                        <a:rPr lang="en-GB" sz="900" b="0" baseline="0"/>
                        <a:t> </a:t>
                      </a:r>
                      <a:r>
                        <a:rPr lang="en-GB" sz="900" b="1" baseline="0"/>
                        <a:t>Love through the ages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Focus texts:  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The Great Gatsby </a:t>
                      </a:r>
                      <a:endParaRPr lang="en-GB" sz="900" b="0" baseline="0"/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Exploration of key themes relating to Love, how they are presented and considering Fitzgerald's intent.  Understanding the AOs and developing analytical arguments.  </a:t>
                      </a:r>
                    </a:p>
                    <a:p>
                      <a:pPr lvl="0">
                        <a:buNone/>
                      </a:pPr>
                      <a:endParaRPr lang="en-GB" sz="900" b="0" baseline="0"/>
                    </a:p>
                    <a:p>
                      <a:pPr lvl="0">
                        <a:buNone/>
                      </a:pPr>
                      <a:r>
                        <a:rPr lang="en-US" sz="900" b="1" baseline="0"/>
                        <a:t>Pre-1900 Love poems - </a:t>
                      </a:r>
                      <a:r>
                        <a:rPr lang="en-US" sz="900" b="0" baseline="0"/>
                        <a:t>Historicist perspective – exploring how the text and context illuminate each other.  Making links with Gatsby across themes of; barriers, social conventions, pain, consequences, obsession.</a:t>
                      </a:r>
                    </a:p>
                    <a:p>
                      <a:endParaRPr lang="en-GB" sz="90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baseline="0"/>
                        <a:t>Paper 1 – Topic Overview: Love through the ages</a:t>
                      </a:r>
                    </a:p>
                    <a:p>
                      <a:r>
                        <a:rPr lang="en-GB" sz="900" b="1" baseline="0"/>
                        <a:t>Focus texts: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baseline="0"/>
                        <a:t>Othello – </a:t>
                      </a:r>
                      <a:r>
                        <a:rPr lang="en-GB" sz="900" b="0" baseline="0"/>
                        <a:t>exploring the representations of love through a Shakespearean Tragedy, building on the themes from text from different contexts. </a:t>
                      </a:r>
                      <a:endParaRPr lang="en-GB" sz="900" b="1" baseline="0"/>
                    </a:p>
                    <a:p>
                      <a:endParaRPr lang="en-GB" sz="900" b="1" baseline="0"/>
                    </a:p>
                    <a:p>
                      <a:r>
                        <a:rPr lang="en-GB" sz="900" b="1" baseline="0"/>
                        <a:t>Unseen Poetry – Pre-1900 poetry</a:t>
                      </a:r>
                    </a:p>
                    <a:p>
                      <a:r>
                        <a:rPr lang="en-GB" sz="900" b="0" baseline="0"/>
                        <a:t>The comparative study of a range of poetry across different contexts: Medieval, The Renaissance, Metaphysical, Cavalier, Neoclassical, Romantic, Victorian, Modern and Contemporary.    </a:t>
                      </a:r>
                    </a:p>
                    <a:p>
                      <a:pPr lvl="0">
                        <a:buNone/>
                      </a:pPr>
                      <a:endParaRPr lang="en-GB" sz="900" b="1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Paper 2 – Topic Overview: WW1 and its aftermath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Focus texts:  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The First Casualty </a:t>
                      </a:r>
                      <a:r>
                        <a:rPr lang="en-GB" sz="900" b="0" baseline="0"/>
                        <a:t>(post 2000 prose) Linking relevant poems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Key themes of courage/cowardice, conditions, changing attitudes, presentation C.O.s  Making links to a range of </a:t>
                      </a:r>
                      <a:r>
                        <a:rPr lang="en-GB" sz="900" b="1" baseline="0"/>
                        <a:t>WW1 poetry </a:t>
                      </a:r>
                      <a:r>
                        <a:rPr lang="en-GB" sz="900" b="0" baseline="0"/>
                        <a:t>to evaluate viewpoints, perspectives and the representations of war. </a:t>
                      </a:r>
                      <a:endParaRPr lang="en-GB" sz="90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baseline="0"/>
                        <a:t>Paper 2 – Topic Overview: WW1 and its aftermath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Focus texts:  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The First Casualty </a:t>
                      </a:r>
                      <a:r>
                        <a:rPr lang="en-GB" sz="900" b="0" baseline="0"/>
                        <a:t>(post 2000 prose) Linking relevant poems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Key themes of courage/cowardice, conditions, changing attitudes, presentation C.O.s  Making links to a range of </a:t>
                      </a:r>
                      <a:r>
                        <a:rPr lang="en-GB" sz="900" b="1" baseline="0"/>
                        <a:t>WW1 poetry </a:t>
                      </a:r>
                      <a:r>
                        <a:rPr lang="en-GB" sz="900" b="0" baseline="0"/>
                        <a:t>to evaluate viewpoints, perspectives and the representations of war. </a:t>
                      </a:r>
                      <a:endParaRPr lang="en-GB" sz="900" b="1" baseline="0"/>
                    </a:p>
                    <a:p>
                      <a:pPr lvl="0">
                        <a:buNone/>
                      </a:pPr>
                      <a:endParaRPr lang="en-GB" sz="900" b="0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Paper 1  – Topic Overview: </a:t>
                      </a:r>
                      <a:r>
                        <a:rPr lang="en-GB" sz="900" b="0" baseline="0"/>
                        <a:t> </a:t>
                      </a:r>
                      <a:r>
                        <a:rPr lang="en-GB" sz="900" b="1" baseline="0"/>
                        <a:t>Love through the ages</a:t>
                      </a:r>
                    </a:p>
                    <a:p>
                      <a:pPr lvl="0">
                        <a:buNone/>
                      </a:pPr>
                      <a:endParaRPr lang="en-GB" sz="900" b="1" baseline="0"/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baseline="0"/>
                        <a:t>Revision of </a:t>
                      </a:r>
                      <a:r>
                        <a:rPr lang="en-GB" sz="900" b="1" baseline="0"/>
                        <a:t>The Great Gatsby, Pre-1900 Love poems and Othello</a:t>
                      </a:r>
                      <a:r>
                        <a:rPr lang="en-GB" sz="900" b="0" baseline="0"/>
                        <a:t> in preparation for mock exams.</a:t>
                      </a:r>
                    </a:p>
                    <a:p>
                      <a:pPr lvl="0">
                        <a:buNone/>
                      </a:pPr>
                      <a:endParaRPr lang="en-GB" sz="900" b="1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NEA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An independent and  autonomous personal reading of texts across time, constructing a comparative critique of and academic debate.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1744663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13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2800" b="1"/>
                        <a:t>Lit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baseline="0"/>
                        <a:t>Paper 2 – Topic Overview: WW1 and its aftermath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Focus texts:  Journey’s End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Exploration of key themes relating to masculinity, hero worship, class, trauma and coping mechanisms. </a:t>
                      </a:r>
                    </a:p>
                    <a:p>
                      <a:pPr lvl="0">
                        <a:buNone/>
                      </a:pPr>
                      <a:endParaRPr lang="en-GB" sz="900" b="0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Unseen prose​: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The study of a range of unseen extracts, developing the understanding and analysis of key elements of war, such as: imperialism and nationalism; recruitment and propaganda; life on the front line; responses on the home front; pacifism; generals and soldiers; slaughter; heroism; peace and memorials​</a:t>
                      </a:r>
                    </a:p>
                    <a:p>
                      <a:pPr lvl="0">
                        <a:buNone/>
                      </a:pPr>
                      <a:endParaRPr lang="en-GB" sz="900" b="1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​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Revision of The First Casualty and WW1 poetry in preparation for mock exams.​</a:t>
                      </a:r>
                    </a:p>
                    <a:p>
                      <a:pPr lvl="0">
                        <a:buNone/>
                      </a:pPr>
                      <a:endParaRPr lang="en-GB" sz="900" b="1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​</a:t>
                      </a:r>
                      <a:endParaRPr lang="en-GB" sz="900" b="0" baseline="0"/>
                    </a:p>
                    <a:p>
                      <a:r>
                        <a:rPr lang="en-GB" sz="900" b="1" baseline="0"/>
                        <a:t>NEA 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baseline="0"/>
                        <a:t>An independent and  autonomous personal reading of texts across time, constructing a comparative critique of and academic debate.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baseline="0"/>
                        <a:t>Paper 1 Revision:</a:t>
                      </a:r>
                      <a:endParaRPr lang="en-GB" sz="900" b="0" baseline="0"/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Exploration of key themes relating to Love, how they are presented and considering Fitzgerald's intent.  Understanding the AOs and developing analytical arguments.  </a:t>
                      </a:r>
                    </a:p>
                    <a:p>
                      <a:pPr lvl="0">
                        <a:buNone/>
                      </a:pPr>
                      <a:endParaRPr lang="en-GB" sz="900" b="0" baseline="0"/>
                    </a:p>
                    <a:p>
                      <a:pPr lvl="0">
                        <a:buNone/>
                      </a:pPr>
                      <a:r>
                        <a:rPr lang="en-US" sz="900" b="1" baseline="0"/>
                        <a:t>Revision of Pre-1900 Love poems - </a:t>
                      </a:r>
                      <a:r>
                        <a:rPr lang="en-US" sz="900" b="0" baseline="0"/>
                        <a:t>Historicist perspective – exploring how the text and context illuminate each other.  Making links with Gatsby across themes of; barriers, social conventions, pain, consequences, obsession.</a:t>
                      </a:r>
                    </a:p>
                    <a:p>
                      <a:pPr lvl="0">
                        <a:buNone/>
                      </a:pPr>
                      <a:endParaRPr lang="en-US" sz="900" b="0" baseline="0"/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baseline="0"/>
                        <a:t>Revision of Othello – </a:t>
                      </a:r>
                      <a:r>
                        <a:rPr lang="en-GB" sz="900" b="0" baseline="0"/>
                        <a:t>exploring the representations of love through a Shakespearean Tragedy, building on the themes from text from different contexts. 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baseline="0"/>
                    </a:p>
                    <a:p>
                      <a:r>
                        <a:rPr lang="en-GB" sz="900" b="1" baseline="0"/>
                        <a:t>Revision of Unseen Poetry – Pre-1900 poetry</a:t>
                      </a:r>
                    </a:p>
                    <a:p>
                      <a:r>
                        <a:rPr lang="en-GB" sz="900" b="0" baseline="0"/>
                        <a:t>The comparative study of a range of poetry across different contexts: Medieval, The Renaissance, Metaphysical, Cavalier, Neoclassical, Romantic, Victorian, Modern and Contemporary.    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1" baseline="0"/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Paper 2 Revision: 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/>
                        <a:t>Revision of The First Casualty </a:t>
                      </a:r>
                      <a:r>
                        <a:rPr lang="en-GB" sz="900" b="0" baseline="0"/>
                        <a:t>(post 2000 prose) Linking relevant poems</a:t>
                      </a:r>
                    </a:p>
                    <a:p>
                      <a:pPr lvl="0">
                        <a:buNone/>
                      </a:pPr>
                      <a:r>
                        <a:rPr lang="en-GB" sz="900" b="0" baseline="0"/>
                        <a:t>Key themes of courage/cowardice, conditions, changing attitudes, presentation C.O.s  Making links to a range of </a:t>
                      </a:r>
                      <a:r>
                        <a:rPr lang="en-GB" sz="900" b="1" baseline="0"/>
                        <a:t>WW1 poetry </a:t>
                      </a:r>
                      <a:r>
                        <a:rPr lang="en-GB" sz="900" b="0" baseline="0"/>
                        <a:t>to evaluate viewpoints, perspectives and the representations of war. </a:t>
                      </a:r>
                      <a:endParaRPr lang="en-GB" sz="900" b="1" baseline="0"/>
                    </a:p>
                    <a:p>
                      <a:pPr lvl="0">
                        <a:buNone/>
                      </a:pPr>
                      <a:endParaRPr lang="en-GB" sz="900" b="1" baseline="0"/>
                    </a:p>
                    <a:p>
                      <a:pPr lvl="0">
                        <a:buNone/>
                      </a:pPr>
                      <a:endParaRPr lang="en-GB" sz="900" b="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baseline="0"/>
                        <a:t>Revision of all components and exam preparation. </a:t>
                      </a:r>
                      <a:endParaRPr kumimoji="0" lang="en-GB" sz="900" b="1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30" y="27918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33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  <SharedWithUsers xmlns="c6cb6c50-0ee8-4175-b8a3-e2bf00a19e54">
      <UserInfo>
        <DisplayName>MCCARTHY, Miss S (smccarthy)</DisplayName>
        <AccountId>222</AccountId>
        <AccountType/>
      </UserInfo>
      <UserInfo>
        <DisplayName>CRST IT Helpdesk</DisplayName>
        <AccountId>1106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19" ma:contentTypeDescription="Create a new document." ma:contentTypeScope="" ma:versionID="ae3fccfd41bd3bb2d548e70869514ce8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76ee491296fda37cbc951366ce46156e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47D538-6841-4F84-8282-8B9AF7999CDE}">
  <ds:schemaRefs>
    <ds:schemaRef ds:uri="9e448069-79f3-4ad7-b9b3-409927b56bc4"/>
    <ds:schemaRef ds:uri="c6cb6c50-0ee8-4175-b8a3-e2bf00a19e5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EF9D16-5A97-418C-850B-C9C85C7203D3}">
  <ds:schemaRefs>
    <ds:schemaRef ds:uri="9e448069-79f3-4ad7-b9b3-409927b56bc4"/>
    <ds:schemaRef ds:uri="c6cb6c50-0ee8-4175-b8a3-e2bf00a19e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ef873751-8807-448e-b698-ee031b2a5792}" enabled="0" method="" siteId="{ef873751-8807-448e-b698-ee031b2a579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1716</Words>
  <Application>Microsoft Office PowerPoint</Application>
  <PresentationFormat>A3 Paper (297x420 mm)</PresentationFormat>
  <Paragraphs>192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Achievement Cycle Overview</vt:lpstr>
      <vt:lpstr>Achievement Cycle Overview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Mrs L Johnson</cp:lastModifiedBy>
  <cp:revision>1</cp:revision>
  <cp:lastPrinted>2023-07-24T07:08:03Z</cp:lastPrinted>
  <dcterms:created xsi:type="dcterms:W3CDTF">2020-04-23T15:20:05Z</dcterms:created>
  <dcterms:modified xsi:type="dcterms:W3CDTF">2024-07-10T15:51:21Z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