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1" r:id="rId6"/>
    <p:sldId id="260" r:id="rId7"/>
    <p:sldId id="258" r:id="rId8"/>
    <p:sldId id="259" r:id="rId9"/>
  </p:sldIdLst>
  <p:sldSz cx="12801600" cy="9601200" type="A3"/>
  <p:notesSz cx="9144000" cy="6858000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15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93728" y="150901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Drama Curriculum Map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204064"/>
              </p:ext>
            </p:extLst>
          </p:nvPr>
        </p:nvGraphicFramePr>
        <p:xfrm>
          <a:off x="993728" y="972135"/>
          <a:ext cx="11518506" cy="6769608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751927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1674397">
                  <a:extLst>
                    <a:ext uri="{9D8B030D-6E8A-4147-A177-3AD203B41FA5}">
                      <a16:colId xmlns:a16="http://schemas.microsoft.com/office/drawing/2014/main" val="3231944321"/>
                    </a:ext>
                  </a:extLst>
                </a:gridCol>
                <a:gridCol w="1674397">
                  <a:extLst>
                    <a:ext uri="{9D8B030D-6E8A-4147-A177-3AD203B41FA5}">
                      <a16:colId xmlns:a16="http://schemas.microsoft.com/office/drawing/2014/main" val="3096721823"/>
                    </a:ext>
                  </a:extLst>
                </a:gridCol>
                <a:gridCol w="2620106">
                  <a:extLst>
                    <a:ext uri="{9D8B030D-6E8A-4147-A177-3AD203B41FA5}">
                      <a16:colId xmlns:a16="http://schemas.microsoft.com/office/drawing/2014/main" val="2805251432"/>
                    </a:ext>
                  </a:extLst>
                </a:gridCol>
                <a:gridCol w="2245512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  <a:gridCol w="2552167">
                  <a:extLst>
                    <a:ext uri="{9D8B030D-6E8A-4147-A177-3AD203B41FA5}">
                      <a16:colId xmlns:a16="http://schemas.microsoft.com/office/drawing/2014/main" val="510857799"/>
                    </a:ext>
                  </a:extLst>
                </a:gridCol>
              </a:tblGrid>
              <a:tr h="45760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AC1.1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AC2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AC3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3936777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Foundation skills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Still Image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Thought-tracks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Mime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Improvisation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Improvisation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Skills</a:t>
                      </a:r>
                    </a:p>
                    <a:p>
                      <a:endParaRPr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 – </a:t>
                      </a: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Baseline assessment –</a:t>
                      </a:r>
                    </a:p>
                    <a:p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Practical assessment </a:t>
                      </a: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1600" baseline="0" dirty="0"/>
                    </a:p>
                    <a:p>
                      <a:endParaRPr lang="en-GB" sz="7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/>
                        <a:t>Commedia </a:t>
                      </a:r>
                      <a:r>
                        <a:rPr lang="en-GB" sz="1200" baseline="0" dirty="0" err="1"/>
                        <a:t>Dell’Arte</a:t>
                      </a:r>
                      <a:endParaRPr lang="en-GB" sz="12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Physical skills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Vocal skills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Characterisation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Stock characters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err="1"/>
                        <a:t>Grommolot</a:t>
                      </a:r>
                      <a:endParaRPr lang="en-GB" sz="14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Lazzi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Characters – Zanni, Il Magnifico,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Il Dottore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err="1"/>
                        <a:t>Pantelone</a:t>
                      </a:r>
                      <a:endParaRPr lang="en-GB" sz="14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Il Capitano</a:t>
                      </a:r>
                    </a:p>
                    <a:p>
                      <a:endParaRPr lang="en-GB" sz="1200" baseline="0" dirty="0"/>
                    </a:p>
                    <a:p>
                      <a:endParaRPr lang="en-GB" sz="1200" baseline="0" dirty="0"/>
                    </a:p>
                    <a:p>
                      <a:endParaRPr lang="en-GB" sz="1200" baseline="0" dirty="0"/>
                    </a:p>
                    <a:p>
                      <a:endParaRPr lang="en-GB" sz="1200" baseline="0" dirty="0"/>
                    </a:p>
                    <a:p>
                      <a:endParaRPr lang="en-GB" sz="1200" baseline="0" dirty="0"/>
                    </a:p>
                    <a:p>
                      <a:endParaRPr lang="en-GB" sz="1200" baseline="0" dirty="0"/>
                    </a:p>
                    <a:p>
                      <a:endParaRPr lang="en-GB" sz="1200" baseline="0" dirty="0"/>
                    </a:p>
                    <a:p>
                      <a:r>
                        <a:rPr lang="en-GB" sz="1200" baseline="0" dirty="0"/>
                        <a:t>Practical assessment </a:t>
                      </a:r>
                    </a:p>
                    <a:p>
                      <a:r>
                        <a:rPr lang="en-GB" sz="1200" baseline="0" dirty="0"/>
                        <a:t>Individual </a:t>
                      </a:r>
                    </a:p>
                    <a:p>
                      <a:endParaRPr lang="en-GB" sz="1200" baseline="0" dirty="0"/>
                    </a:p>
                    <a:p>
                      <a:endParaRPr lang="en-GB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Ernie’s Incredible </a:t>
                      </a:r>
                      <a:r>
                        <a:rPr lang="en-GB" sz="16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Illucinations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 Study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Structure of a Script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Scene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Stage Directions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 seating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Role on the wall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Stage directions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and vocal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Still image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Thought-tracking</a:t>
                      </a: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Written assessment </a:t>
                      </a: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WCF</a:t>
                      </a: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</a:t>
                      </a: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Individual </a:t>
                      </a: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Box Project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Devising from an Image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Stimulus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Plot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Flashback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Stage types</a:t>
                      </a: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and vocal skills </a:t>
                      </a: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Assessment: </a:t>
                      </a: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</a:t>
                      </a: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Individual</a:t>
                      </a: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</a:p>
                    <a:p>
                      <a:endParaRPr kumimoji="0" lang="en-GB" sz="7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1800" baseline="0" dirty="0"/>
                        <a:t>Page to Stage </a:t>
                      </a:r>
                    </a:p>
                    <a:p>
                      <a:endParaRPr kumimoji="0" lang="en-GB" sz="700" baseline="0" dirty="0"/>
                    </a:p>
                    <a:p>
                      <a:pPr marL="285750" indent="-2857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Stage combat introduction - unarmed combat, choreography of movement. Importance of health &amp; safety. </a:t>
                      </a:r>
                    </a:p>
                    <a:p>
                      <a:pPr marL="285750" indent="-2857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Vocal tone as a means of communicating Elizabethan language. Use of Shakespeare's insults and gibberish/</a:t>
                      </a:r>
                      <a:r>
                        <a:rPr lang="en-GB" sz="16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grammelot</a:t>
                      </a: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 </a:t>
                      </a:r>
                    </a:p>
                    <a:p>
                      <a:pPr marL="285750" indent="-285750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"Macbeth" witches - mood and atmosphere, soundscapes. - "Romeo and Juliet" - tension, pace, consolidation of skills. </a:t>
                      </a:r>
                    </a:p>
                    <a:p>
                      <a:pPr marL="285750" indent="-285750" rtl="0" fontAlgn="base">
                        <a:buFont typeface="Arial" panose="020B0604020202020204" pitchFamily="34" charset="0"/>
                        <a:buChar char="•"/>
                      </a:pPr>
                      <a:endParaRPr lang="en-GB" sz="16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rtl="0" fontAlgn="base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 – Performance </a:t>
                      </a:r>
                    </a:p>
                    <a:p>
                      <a:pPr marL="0" indent="0" rtl="0" fontAlgn="base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Individual feedback</a:t>
                      </a:r>
                    </a:p>
                    <a:p>
                      <a:endParaRPr kumimoji="0" lang="en-GB" sz="18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23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25D4537-D2C3-6E07-267C-531975A0B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5586977"/>
              </p:ext>
            </p:extLst>
          </p:nvPr>
        </p:nvGraphicFramePr>
        <p:xfrm>
          <a:off x="238031" y="522359"/>
          <a:ext cx="9723424" cy="9350883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630636">
                  <a:extLst>
                    <a:ext uri="{9D8B030D-6E8A-4147-A177-3AD203B41FA5}">
                      <a16:colId xmlns:a16="http://schemas.microsoft.com/office/drawing/2014/main" val="3153006141"/>
                    </a:ext>
                  </a:extLst>
                </a:gridCol>
                <a:gridCol w="1630636">
                  <a:extLst>
                    <a:ext uri="{9D8B030D-6E8A-4147-A177-3AD203B41FA5}">
                      <a16:colId xmlns:a16="http://schemas.microsoft.com/office/drawing/2014/main" val="4234174961"/>
                    </a:ext>
                  </a:extLst>
                </a:gridCol>
                <a:gridCol w="3291468">
                  <a:extLst>
                    <a:ext uri="{9D8B030D-6E8A-4147-A177-3AD203B41FA5}">
                      <a16:colId xmlns:a16="http://schemas.microsoft.com/office/drawing/2014/main" val="3925091356"/>
                    </a:ext>
                  </a:extLst>
                </a:gridCol>
                <a:gridCol w="1585342">
                  <a:extLst>
                    <a:ext uri="{9D8B030D-6E8A-4147-A177-3AD203B41FA5}">
                      <a16:colId xmlns:a16="http://schemas.microsoft.com/office/drawing/2014/main" val="3850473601"/>
                    </a:ext>
                  </a:extLst>
                </a:gridCol>
                <a:gridCol w="1585342">
                  <a:extLst>
                    <a:ext uri="{9D8B030D-6E8A-4147-A177-3AD203B41FA5}">
                      <a16:colId xmlns:a16="http://schemas.microsoft.com/office/drawing/2014/main" val="3810209580"/>
                    </a:ext>
                  </a:extLst>
                </a:gridCol>
              </a:tblGrid>
              <a:tr h="3110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en-GB" sz="1600" baseline="0" dirty="0"/>
                        <a:t>AC2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1600" baseline="0" dirty="0"/>
                        <a:t>AC3.1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1600" baseline="0" dirty="0"/>
                        <a:t>AC3.2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428882"/>
                  </a:ext>
                </a:extLst>
              </a:tr>
              <a:tr h="4325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5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5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5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5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5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5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Curious Incident of the Dog in the Night Time 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 Text Study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 a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Acting Off the Line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SubText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Characterisation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Rehearsal techniques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 of Physical Theatre</a:t>
                      </a:r>
                    </a:p>
                    <a:p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and vocal skills 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kumimoji="0" lang="en-GB" sz="1600" b="1" baseline="0" dirty="0"/>
                        <a:t>Assessment </a:t>
                      </a:r>
                    </a:p>
                    <a:p>
                      <a:r>
                        <a:rPr kumimoji="0" lang="en-GB" sz="1600" b="1" baseline="0" dirty="0"/>
                        <a:t>Written</a:t>
                      </a:r>
                    </a:p>
                    <a:p>
                      <a:r>
                        <a:rPr kumimoji="0" lang="en-GB" sz="1600" b="1" baseline="0" dirty="0"/>
                        <a:t>WCF</a:t>
                      </a:r>
                    </a:p>
                    <a:p>
                      <a:r>
                        <a:rPr kumimoji="0" lang="en-GB" sz="16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Practical performance </a:t>
                      </a:r>
                    </a:p>
                    <a:p>
                      <a:r>
                        <a:rPr kumimoji="0" lang="en-GB" sz="16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Individual feedback</a:t>
                      </a:r>
                    </a:p>
                    <a:p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Rivals: Genre and 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Cross-Cutting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Protagonist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Antagonist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Dramatic Irony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 of 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Stylistic Conventions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Stock 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Improvisation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Crosscutting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and Vocal skills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Written Assessment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WCF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Practical performance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Individual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Box Project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Devising from Stimulus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Stimulus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Sight Lines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Plot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Stage types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Practical performance 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Peter Pan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Live Theatre Review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 for drama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and vocal skills 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</a:t>
                      </a:r>
                    </a:p>
                    <a:p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Written assessment </a:t>
                      </a: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</a:t>
                      </a:r>
                    </a:p>
                    <a:p>
                      <a:endParaRPr kumimoji="0" lang="en-GB" sz="1600" b="1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4396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3475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7459066-89A4-1621-D739-8D0C932DA2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6384318"/>
              </p:ext>
            </p:extLst>
          </p:nvPr>
        </p:nvGraphicFramePr>
        <p:xfrm>
          <a:off x="285455" y="91440"/>
          <a:ext cx="10603246" cy="1048512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79823">
                  <a:extLst>
                    <a:ext uri="{9D8B030D-6E8A-4147-A177-3AD203B41FA5}">
                      <a16:colId xmlns:a16="http://schemas.microsoft.com/office/drawing/2014/main" val="1439256006"/>
                    </a:ext>
                  </a:extLst>
                </a:gridCol>
                <a:gridCol w="3180065">
                  <a:extLst>
                    <a:ext uri="{9D8B030D-6E8A-4147-A177-3AD203B41FA5}">
                      <a16:colId xmlns:a16="http://schemas.microsoft.com/office/drawing/2014/main" val="1834037303"/>
                    </a:ext>
                  </a:extLst>
                </a:gridCol>
                <a:gridCol w="3111689">
                  <a:extLst>
                    <a:ext uri="{9D8B030D-6E8A-4147-A177-3AD203B41FA5}">
                      <a16:colId xmlns:a16="http://schemas.microsoft.com/office/drawing/2014/main" val="4235578435"/>
                    </a:ext>
                  </a:extLst>
                </a:gridCol>
                <a:gridCol w="1526893">
                  <a:extLst>
                    <a:ext uri="{9D8B030D-6E8A-4147-A177-3AD203B41FA5}">
                      <a16:colId xmlns:a16="http://schemas.microsoft.com/office/drawing/2014/main" val="3395947155"/>
                    </a:ext>
                  </a:extLst>
                </a:gridCol>
                <a:gridCol w="1904776">
                  <a:extLst>
                    <a:ext uri="{9D8B030D-6E8A-4147-A177-3AD203B41FA5}">
                      <a16:colId xmlns:a16="http://schemas.microsoft.com/office/drawing/2014/main" val="3226364090"/>
                    </a:ext>
                  </a:extLst>
                </a:gridCol>
              </a:tblGrid>
              <a:tr h="184280">
                <a:tc>
                  <a:txBody>
                    <a:bodyPr/>
                    <a:lstStyle/>
                    <a:p>
                      <a:pPr algn="ctr"/>
                      <a:endParaRPr lang="en-GB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GB" sz="1600" b="1" baseline="0" dirty="0"/>
                        <a:t>AC1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1600" baseline="0" dirty="0"/>
                        <a:t>AC2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AC3.1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1600" baseline="0" dirty="0"/>
                        <a:t>AC3.2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732900"/>
                  </a:ext>
                </a:extLst>
              </a:tr>
              <a:tr h="8309246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Practitioners and devising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Dramatic Conventions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Stanislavski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Naturalism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Magic If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Truth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Emotion Memory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Artaud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Theatre of Cruelty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Universal Language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Grotesque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Brecht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Epic Theatre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Verfrumdungseffekt</a:t>
                      </a:r>
                      <a:endParaRPr lang="en-GB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 Address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GB" sz="1600" b="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Wall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Placards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Boal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Theatre of the Oppressed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Legislation Theatre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Performance Brief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Audience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Vocal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Physical Skills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WCF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Written assessment – Ind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WCF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</a:p>
                    <a:p>
                      <a:endParaRPr kumimoji="0" lang="en-GB" sz="1600" b="1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DNA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 Text Study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 a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Acting Off the Line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SubText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Communicating with the Audience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 Nuances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Pause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Characterisation</a:t>
                      </a:r>
                    </a:p>
                    <a:p>
                      <a:endParaRPr kumimoji="0" lang="en-GB" sz="1600" baseline="0" dirty="0"/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r>
                        <a:rPr kumimoji="0" lang="en-GB" sz="1600" baseline="0" dirty="0"/>
                        <a:t>Assessment </a:t>
                      </a:r>
                    </a:p>
                    <a:p>
                      <a:r>
                        <a:rPr kumimoji="0" lang="en-GB" sz="1600" baseline="0" dirty="0"/>
                        <a:t>WCF</a:t>
                      </a:r>
                    </a:p>
                    <a:p>
                      <a:r>
                        <a:rPr kumimoji="0" lang="en-GB" sz="1600" baseline="0" dirty="0"/>
                        <a:t>WCF</a:t>
                      </a:r>
                    </a:p>
                    <a:p>
                      <a:r>
                        <a:rPr kumimoji="0" lang="en-GB" sz="1600" baseline="0" dirty="0"/>
                        <a:t>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Devising from song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Stimulus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Sight Lines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Plot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and vocal skills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r>
                        <a:rPr kumimoji="0" lang="en-GB" sz="1600" b="1" baseline="0" dirty="0"/>
                        <a:t>Assessment</a:t>
                      </a:r>
                    </a:p>
                    <a:p>
                      <a:r>
                        <a:rPr kumimoji="0" lang="en-GB" sz="1600" b="1" baseline="0" dirty="0"/>
                        <a:t>Individual</a:t>
                      </a:r>
                    </a:p>
                    <a:p>
                      <a:r>
                        <a:rPr kumimoji="0" lang="en-GB" sz="1600" b="1" baseline="0" dirty="0"/>
                        <a:t>WCF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en-GB" sz="1600" baseline="0" dirty="0"/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Life of Pi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Live Theatre Review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Puppetry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 for theatre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Structure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Description/Analysis/Evaluation</a:t>
                      </a:r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r>
                        <a:rPr kumimoji="0" lang="en-GB" sz="1600" baseline="0" dirty="0"/>
                        <a:t>Assessment</a:t>
                      </a:r>
                    </a:p>
                    <a:p>
                      <a:r>
                        <a:rPr kumimoji="0" lang="en-GB" sz="1600" baseline="0" dirty="0"/>
                        <a:t>Individual</a:t>
                      </a:r>
                    </a:p>
                    <a:p>
                      <a:r>
                        <a:rPr kumimoji="0" lang="en-GB" sz="1600" baseline="0" dirty="0"/>
                        <a:t>WCF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28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2914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019BD6C-EE30-E98C-FDF4-A0D4F14310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5017924"/>
              </p:ext>
            </p:extLst>
          </p:nvPr>
        </p:nvGraphicFramePr>
        <p:xfrm>
          <a:off x="136478" y="-121920"/>
          <a:ext cx="12487701" cy="96012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011337">
                  <a:extLst>
                    <a:ext uri="{9D8B030D-6E8A-4147-A177-3AD203B41FA5}">
                      <a16:colId xmlns:a16="http://schemas.microsoft.com/office/drawing/2014/main" val="1609333893"/>
                    </a:ext>
                  </a:extLst>
                </a:gridCol>
                <a:gridCol w="1469306">
                  <a:extLst>
                    <a:ext uri="{9D8B030D-6E8A-4147-A177-3AD203B41FA5}">
                      <a16:colId xmlns:a16="http://schemas.microsoft.com/office/drawing/2014/main" val="1194956849"/>
                    </a:ext>
                  </a:extLst>
                </a:gridCol>
                <a:gridCol w="1978028">
                  <a:extLst>
                    <a:ext uri="{9D8B030D-6E8A-4147-A177-3AD203B41FA5}">
                      <a16:colId xmlns:a16="http://schemas.microsoft.com/office/drawing/2014/main" val="2497503096"/>
                    </a:ext>
                  </a:extLst>
                </a:gridCol>
                <a:gridCol w="5619726">
                  <a:extLst>
                    <a:ext uri="{9D8B030D-6E8A-4147-A177-3AD203B41FA5}">
                      <a16:colId xmlns:a16="http://schemas.microsoft.com/office/drawing/2014/main" val="2538350036"/>
                    </a:ext>
                  </a:extLst>
                </a:gridCol>
                <a:gridCol w="2409304">
                  <a:extLst>
                    <a:ext uri="{9D8B030D-6E8A-4147-A177-3AD203B41FA5}">
                      <a16:colId xmlns:a16="http://schemas.microsoft.com/office/drawing/2014/main" val="2020647958"/>
                    </a:ext>
                  </a:extLst>
                </a:gridCol>
              </a:tblGrid>
              <a:tr h="96012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AC1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Genres and Styles/practitioners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Naturalism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 Naturalism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Surrealism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Forum Theatre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Theatre</a:t>
                      </a:r>
                    </a:p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Practitioners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Stanislavski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Brecht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Artaud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Boal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Frantic Assembly</a:t>
                      </a:r>
                    </a:p>
                    <a:p>
                      <a:pPr lvl="0">
                        <a:buNone/>
                      </a:pPr>
                      <a:endParaRPr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pPr lvl="0">
                        <a:buNone/>
                      </a:pPr>
                      <a:endParaRPr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None/>
                      </a:pPr>
                      <a:r>
                        <a:rPr lang="en-GB" sz="1600" baseline="0" dirty="0"/>
                        <a:t>Practical assessment – individual feedback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Brothers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Text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Act 1 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Playwright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Theatre makers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Choreography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Lyrics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Audience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pPr lvl="0">
                        <a:buNone/>
                      </a:pPr>
                      <a:endParaRPr lang="en-GB" sz="1600" baseline="0" dirty="0"/>
                    </a:p>
                    <a:p>
                      <a:pPr lvl="0">
                        <a:buNone/>
                      </a:pPr>
                      <a:r>
                        <a:rPr lang="en-GB" sz="1600" baseline="0" dirty="0"/>
                        <a:t>Written assessment </a:t>
                      </a:r>
                    </a:p>
                    <a:p>
                      <a:pPr lvl="0">
                        <a:buNone/>
                      </a:pPr>
                      <a:r>
                        <a:rPr lang="en-GB" sz="1600" baseline="0" dirty="0"/>
                        <a:t>Individual feedback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AC2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GCSE Devising Unit - NEA (30%)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Stimulus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Sight Lines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Plot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Design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Semiotics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Evaluation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Rehearsal Logs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baseline="0" dirty="0"/>
                    </a:p>
                    <a:p>
                      <a:r>
                        <a:rPr kumimoji="0" lang="en-GB" sz="1600" baseline="0" dirty="0"/>
                        <a:t>WCF</a:t>
                      </a:r>
                    </a:p>
                    <a:p>
                      <a:r>
                        <a:rPr kumimoji="0" lang="en-GB" sz="1600" baseline="0" dirty="0"/>
                        <a:t>WCF</a:t>
                      </a:r>
                    </a:p>
                    <a:p>
                      <a:r>
                        <a:rPr kumimoji="0" lang="en-GB" sz="1600" baseline="0" dirty="0"/>
                        <a:t>WCF</a:t>
                      </a:r>
                    </a:p>
                    <a:p>
                      <a:r>
                        <a:rPr kumimoji="0" lang="en-GB" sz="1600" baseline="0" dirty="0"/>
                        <a:t>Practical performance </a:t>
                      </a:r>
                    </a:p>
                    <a:p>
                      <a:r>
                        <a:rPr kumimoji="0" lang="en-GB" sz="1600" baseline="0" dirty="0"/>
                        <a:t>Portfolio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Live Theatre Review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B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(This may move depending on when students are able to go to the theatre)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Writing</a:t>
                      </a:r>
                      <a:endParaRPr kumimoji="0" lang="en-GB" sz="1600" baseline="0" dirty="0"/>
                    </a:p>
                    <a:p>
                      <a:endParaRPr kumimoji="0" lang="en-GB" sz="1600" baseline="0" dirty="0"/>
                    </a:p>
                    <a:p>
                      <a:r>
                        <a:rPr kumimoji="0" lang="en-GB" sz="1600" baseline="0" dirty="0"/>
                        <a:t>Written assessment</a:t>
                      </a:r>
                    </a:p>
                    <a:p>
                      <a:r>
                        <a:rPr kumimoji="0" lang="en-GB" sz="1600" baseline="0"/>
                        <a:t>Individual feedback </a:t>
                      </a:r>
                      <a:endParaRPr kumimoji="0" lang="en-GB" sz="16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1649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4360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DC8D5-A76C-68BF-ECF7-4EA607998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AF8C131-8D30-0A15-7DFD-79BBB43A37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4612242"/>
              </p:ext>
            </p:extLst>
          </p:nvPr>
        </p:nvGraphicFramePr>
        <p:xfrm>
          <a:off x="119578" y="0"/>
          <a:ext cx="12562443" cy="11794772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79823">
                  <a:extLst>
                    <a:ext uri="{9D8B030D-6E8A-4147-A177-3AD203B41FA5}">
                      <a16:colId xmlns:a16="http://schemas.microsoft.com/office/drawing/2014/main" val="2897581838"/>
                    </a:ext>
                  </a:extLst>
                </a:gridCol>
                <a:gridCol w="1959197">
                  <a:extLst>
                    <a:ext uri="{9D8B030D-6E8A-4147-A177-3AD203B41FA5}">
                      <a16:colId xmlns:a16="http://schemas.microsoft.com/office/drawing/2014/main" val="2093987377"/>
                    </a:ext>
                  </a:extLst>
                </a:gridCol>
                <a:gridCol w="1959197">
                  <a:extLst>
                    <a:ext uri="{9D8B030D-6E8A-4147-A177-3AD203B41FA5}">
                      <a16:colId xmlns:a16="http://schemas.microsoft.com/office/drawing/2014/main" val="3468933468"/>
                    </a:ext>
                  </a:extLst>
                </a:gridCol>
                <a:gridCol w="3954674">
                  <a:extLst>
                    <a:ext uri="{9D8B030D-6E8A-4147-A177-3AD203B41FA5}">
                      <a16:colId xmlns:a16="http://schemas.microsoft.com/office/drawing/2014/main" val="3016794411"/>
                    </a:ext>
                  </a:extLst>
                </a:gridCol>
                <a:gridCol w="1904776">
                  <a:extLst>
                    <a:ext uri="{9D8B030D-6E8A-4147-A177-3AD203B41FA5}">
                      <a16:colId xmlns:a16="http://schemas.microsoft.com/office/drawing/2014/main" val="2120302403"/>
                    </a:ext>
                  </a:extLst>
                </a:gridCol>
                <a:gridCol w="1904776">
                  <a:extLst>
                    <a:ext uri="{9D8B030D-6E8A-4147-A177-3AD203B41FA5}">
                      <a16:colId xmlns:a16="http://schemas.microsoft.com/office/drawing/2014/main" val="349604687"/>
                    </a:ext>
                  </a:extLst>
                </a:gridCol>
              </a:tblGrid>
              <a:tr h="1179477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B: Live Theatre Review Retrieval: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Live Theatre Review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600" baseline="0" dirty="0"/>
                    </a:p>
                    <a:p>
                      <a:endParaRPr kumimoji="0"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Brothers Act 2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Text 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A Retrieval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Playwright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Theatre makers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Choreography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Lyrics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Audience</a:t>
                      </a:r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Presenting and Performing Texts – NEA (30%)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 a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Acting Off the Line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Communicating with the Audience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 Nuances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Pause</a:t>
                      </a:r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600" baseline="0" dirty="0"/>
                    </a:p>
                    <a:p>
                      <a:endParaRPr kumimoji="0"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 Preparation: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Brothers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Text 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A Retrieval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Playwright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Theatre makers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Choreography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Lyrics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Audience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B: Live Theatre Review Retrieval: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600" baseline="0" dirty="0"/>
                    </a:p>
                    <a:p>
                      <a:endParaRPr kumimoji="0"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en-GB" sz="1400" baseline="0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059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5626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554C36CA12834685E054A56ED17437" ma:contentTypeVersion="5" ma:contentTypeDescription="Create a new document." ma:contentTypeScope="" ma:versionID="c324d6c94797cddbcbb4bb1db9d62fc2">
  <xsd:schema xmlns:xsd="http://www.w3.org/2001/XMLSchema" xmlns:xs="http://www.w3.org/2001/XMLSchema" xmlns:p="http://schemas.microsoft.com/office/2006/metadata/properties" xmlns:ns3="ec64cad5-a7d8-4eda-8292-eaa6d568487c" targetNamespace="http://schemas.microsoft.com/office/2006/metadata/properties" ma:root="true" ma:fieldsID="72fc239b3e0ea64a8838e23f601d1a61" ns3:_="">
    <xsd:import namespace="ec64cad5-a7d8-4eda-8292-eaa6d568487c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64cad5-a7d8-4eda-8292-eaa6d568487c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47D538-6841-4F84-8282-8B9AF7999CDE}">
  <ds:schemaRefs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purl.org/dc/elements/1.1/"/>
    <ds:schemaRef ds:uri="ec64cad5-a7d8-4eda-8292-eaa6d568487c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D79321-2698-4441-BB2B-03DCF9F6B2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64cad5-a7d8-4eda-8292-eaa6d56848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10667</TotalTime>
  <Words>902</Words>
  <Application>Microsoft Office PowerPoint</Application>
  <PresentationFormat>A3 Paper (297x420 mm)</PresentationFormat>
  <Paragraphs>508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Drama Curriculum Map</vt:lpstr>
      <vt:lpstr>PowerPoint Presentation</vt:lpstr>
      <vt:lpstr>PowerPoint Presentation</vt:lpstr>
      <vt:lpstr>PowerPoint Presentation</vt:lpstr>
      <vt:lpstr>PowerPoint Presentation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Cycle Overview</dc:title>
  <dc:creator>D Belshaw Staff 8304169</dc:creator>
  <cp:lastModifiedBy>Miss K Boyle</cp:lastModifiedBy>
  <cp:revision>244</cp:revision>
  <dcterms:created xsi:type="dcterms:W3CDTF">2020-04-23T15:20:05Z</dcterms:created>
  <dcterms:modified xsi:type="dcterms:W3CDTF">2026-06-24T11:54:28Z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0x010100BA554C36CA12834685E054A56ED17437</vt:lpwstr>
  </property>
  <property fmtid="{D5CDD505-2E9C-101B-9397-08002B2CF9AE}" pid="3" name="MediaServiceImageTags">
    <vt:lpwstr/>
  </property>
</Properties>
</file>