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  <p:sldId id="260" r:id="rId6"/>
    <p:sldId id="258" r:id="rId7"/>
    <p:sldId id="259" r:id="rId8"/>
  </p:sldIdLst>
  <p:sldSz cx="12801600" cy="9601200" type="A3"/>
  <p:notesSz cx="9144000" cy="6858000"/>
  <p:defaultTextStyle>
    <a:defPPr>
      <a:defRPr lang="en-US"/>
    </a:defPPr>
    <a:lvl1pPr marL="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3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07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0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140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17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21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245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281" algn="l" defTabSz="457035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A8B42B7-005B-D6F7-DCB0-55EAC0DA631C}" v="63" dt="2024-10-18T12:30:24.89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42" d="100"/>
          <a:sy n="42" d="100"/>
        </p:scale>
        <p:origin x="150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93" indent="0" algn="ctr">
              <a:buNone/>
              <a:defRPr sz="2800"/>
            </a:lvl2pPr>
            <a:lvl3pPr marL="1280185" indent="0" algn="ctr">
              <a:buNone/>
              <a:defRPr sz="2520"/>
            </a:lvl3pPr>
            <a:lvl4pPr marL="1920278" indent="0" algn="ctr">
              <a:buNone/>
              <a:defRPr sz="2240"/>
            </a:lvl4pPr>
            <a:lvl5pPr marL="2560372" indent="0" algn="ctr">
              <a:buNone/>
              <a:defRPr sz="2240"/>
            </a:lvl5pPr>
            <a:lvl6pPr marL="3200464" indent="0" algn="ctr">
              <a:buNone/>
              <a:defRPr sz="2240"/>
            </a:lvl6pPr>
            <a:lvl7pPr marL="3840557" indent="0" algn="ctr">
              <a:buNone/>
              <a:defRPr sz="2240"/>
            </a:lvl7pPr>
            <a:lvl8pPr marL="4480650" indent="0" algn="ctr">
              <a:buNone/>
              <a:defRPr sz="2240"/>
            </a:lvl8pPr>
            <a:lvl9pPr marL="5120742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64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5219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93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85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78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7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64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557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65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742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20081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228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93" indent="0">
              <a:buNone/>
              <a:defRPr sz="2800" b="1"/>
            </a:lvl2pPr>
            <a:lvl3pPr marL="1280185" indent="0">
              <a:buNone/>
              <a:defRPr sz="2520" b="1"/>
            </a:lvl3pPr>
            <a:lvl4pPr marL="1920278" indent="0">
              <a:buNone/>
              <a:defRPr sz="2240" b="1"/>
            </a:lvl4pPr>
            <a:lvl5pPr marL="2560372" indent="0">
              <a:buNone/>
              <a:defRPr sz="2240" b="1"/>
            </a:lvl5pPr>
            <a:lvl6pPr marL="3200464" indent="0">
              <a:buNone/>
              <a:defRPr sz="2240" b="1"/>
            </a:lvl6pPr>
            <a:lvl7pPr marL="3840557" indent="0">
              <a:buNone/>
              <a:defRPr sz="2240" b="1"/>
            </a:lvl7pPr>
            <a:lvl8pPr marL="4480650" indent="0">
              <a:buNone/>
              <a:defRPr sz="2240" b="1"/>
            </a:lvl8pPr>
            <a:lvl9pPr marL="5120742" indent="0">
              <a:buNone/>
              <a:defRPr sz="224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2579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9454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682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9" y="1382400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773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80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9" y="1382400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93" indent="0">
              <a:buNone/>
              <a:defRPr sz="3920"/>
            </a:lvl2pPr>
            <a:lvl3pPr marL="1280185" indent="0">
              <a:buNone/>
              <a:defRPr sz="3360"/>
            </a:lvl3pPr>
            <a:lvl4pPr marL="1920278" indent="0">
              <a:buNone/>
              <a:defRPr sz="2800"/>
            </a:lvl4pPr>
            <a:lvl5pPr marL="2560372" indent="0">
              <a:buNone/>
              <a:defRPr sz="2800"/>
            </a:lvl5pPr>
            <a:lvl6pPr marL="3200464" indent="0">
              <a:buNone/>
              <a:defRPr sz="2800"/>
            </a:lvl6pPr>
            <a:lvl7pPr marL="3840557" indent="0">
              <a:buNone/>
              <a:defRPr sz="2800"/>
            </a:lvl7pPr>
            <a:lvl8pPr marL="4480650" indent="0">
              <a:buNone/>
              <a:defRPr sz="2800"/>
            </a:lvl8pPr>
            <a:lvl9pPr marL="5120742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80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93" indent="0">
              <a:buNone/>
              <a:defRPr sz="1960"/>
            </a:lvl2pPr>
            <a:lvl3pPr marL="1280185" indent="0">
              <a:buNone/>
              <a:defRPr sz="1680"/>
            </a:lvl3pPr>
            <a:lvl4pPr marL="1920278" indent="0">
              <a:buNone/>
              <a:defRPr sz="1400"/>
            </a:lvl4pPr>
            <a:lvl5pPr marL="2560372" indent="0">
              <a:buNone/>
              <a:defRPr sz="1400"/>
            </a:lvl5pPr>
            <a:lvl6pPr marL="3200464" indent="0">
              <a:buNone/>
              <a:defRPr sz="1400"/>
            </a:lvl6pPr>
            <a:lvl7pPr marL="3840557" indent="0">
              <a:buNone/>
              <a:defRPr sz="1400"/>
            </a:lvl7pPr>
            <a:lvl8pPr marL="4480650" indent="0">
              <a:buNone/>
              <a:defRPr sz="1400"/>
            </a:lvl8pPr>
            <a:lvl9pPr marL="5120742" indent="0">
              <a:buNone/>
              <a:defRPr sz="14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3047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215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9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4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2424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8B8BA-C95C-4102-8607-22BF4B04E138}" type="datetimeFigureOut">
              <a:rPr lang="en-GB" smtClean="0"/>
              <a:t>18/10/2024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5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5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DBC04-F28D-44AF-AA9B-9519C9CB9F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230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85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7" indent="-320047" algn="l" defTabSz="1280185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4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32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325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41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510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603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97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789" indent="-320047" algn="l" defTabSz="1280185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93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85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78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7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64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557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650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742" algn="l" defTabSz="1280185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m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93728" y="150901"/>
            <a:ext cx="11041380" cy="821234"/>
          </a:xfrm>
        </p:spPr>
        <p:txBody>
          <a:bodyPr>
            <a:normAutofit/>
          </a:bodyPr>
          <a:lstStyle/>
          <a:p>
            <a:pPr algn="ctr"/>
            <a:r>
              <a:rPr lang="en-GB" sz="3200" b="1" dirty="0"/>
              <a:t>Drama Curriculum Map</a:t>
            </a: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289582"/>
              </p:ext>
            </p:extLst>
          </p:nvPr>
        </p:nvGraphicFramePr>
        <p:xfrm>
          <a:off x="119577" y="797561"/>
          <a:ext cx="10854013" cy="8892159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60171">
                  <a:extLst>
                    <a:ext uri="{9D8B030D-6E8A-4147-A177-3AD203B41FA5}">
                      <a16:colId xmlns:a16="http://schemas.microsoft.com/office/drawing/2014/main" val="1234613420"/>
                    </a:ext>
                  </a:extLst>
                </a:gridCol>
                <a:gridCol w="1692756">
                  <a:extLst>
                    <a:ext uri="{9D8B030D-6E8A-4147-A177-3AD203B41FA5}">
                      <a16:colId xmlns:a16="http://schemas.microsoft.com/office/drawing/2014/main" val="252381314"/>
                    </a:ext>
                  </a:extLst>
                </a:gridCol>
                <a:gridCol w="1692756">
                  <a:extLst>
                    <a:ext uri="{9D8B030D-6E8A-4147-A177-3AD203B41FA5}">
                      <a16:colId xmlns:a16="http://schemas.microsoft.com/office/drawing/2014/main" val="3231944321"/>
                    </a:ext>
                  </a:extLst>
                </a:gridCol>
                <a:gridCol w="1708429">
                  <a:extLst>
                    <a:ext uri="{9D8B030D-6E8A-4147-A177-3AD203B41FA5}">
                      <a16:colId xmlns:a16="http://schemas.microsoft.com/office/drawing/2014/main" val="3243530804"/>
                    </a:ext>
                  </a:extLst>
                </a:gridCol>
                <a:gridCol w="1708429">
                  <a:extLst>
                    <a:ext uri="{9D8B030D-6E8A-4147-A177-3AD203B41FA5}">
                      <a16:colId xmlns:a16="http://schemas.microsoft.com/office/drawing/2014/main" val="2805251432"/>
                    </a:ext>
                  </a:extLst>
                </a:gridCol>
                <a:gridCol w="1645736">
                  <a:extLst>
                    <a:ext uri="{9D8B030D-6E8A-4147-A177-3AD203B41FA5}">
                      <a16:colId xmlns:a16="http://schemas.microsoft.com/office/drawing/2014/main" val="2834096157"/>
                    </a:ext>
                  </a:extLst>
                </a:gridCol>
                <a:gridCol w="1645736">
                  <a:extLst>
                    <a:ext uri="{9D8B030D-6E8A-4147-A177-3AD203B41FA5}">
                      <a16:colId xmlns:a16="http://schemas.microsoft.com/office/drawing/2014/main" val="510857799"/>
                    </a:ext>
                  </a:extLst>
                </a:gridCol>
              </a:tblGrid>
              <a:tr h="466812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Year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AC1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AC2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AC3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54645317"/>
                  </a:ext>
                </a:extLst>
              </a:tr>
              <a:tr h="393677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Gates of Rashomon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Dramatic Conventions: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Still Image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Thought Tracking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Flashback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Skills</a:t>
                      </a:r>
                    </a:p>
                    <a:p>
                      <a:endParaRPr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Commedia </a:t>
                      </a:r>
                      <a:r>
                        <a:rPr lang="en-GB" sz="1600" b="1" kern="120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Dell’Arte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 and Style: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 of 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stylistic Conventions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Stock 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endParaRPr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lvl="0">
                        <a:buNone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1600" baseline="0"/>
                    </a:p>
                    <a:p>
                      <a:endParaRPr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Tread The Boards 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Types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Proscenium Arch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Thrust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 the Round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Traverse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Black Box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End On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Terrible Fate of Humpty Dumpty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Text Study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Structure of a Script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Scene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Stage Directions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Box Project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Devising from an Image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endParaRPr kumimoji="0"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Treasure Island</a:t>
                      </a:r>
                      <a:endParaRPr lang="en-GB" sz="16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English: Writing</a:t>
                      </a:r>
                      <a:endParaRPr kumimoji="0" lang="en-GB" sz="7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393781"/>
                  </a:ext>
                </a:extLst>
              </a:tr>
              <a:tr h="4325787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8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Curious Incident of the Dog in the Night Time 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 Text Study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Still Image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Thought-track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 a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Acting Off the Line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="1" baseline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Greek Theatre: Oedipus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Dramatic Conventions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Ritual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Protagonist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Antagonist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Dramatic Irony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Skills</a:t>
                      </a:r>
                    </a:p>
                    <a:p>
                      <a:pPr marL="0" indent="0" defTabSz="1280185"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/>
                        </a:rPr>
                        <a:t>Let Em Have It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 and Style: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 of 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Stylistic Conventions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Stock 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Improvisation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  <a:endParaRPr lang="en-GB" sz="700" baseline="0" dirty="0"/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endParaRPr lang="en-GB" sz="1600" b="1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</a:t>
                      </a: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Box Project  Devising from music 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Sight 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Peter Pan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  <a:endParaRPr kumimoji="0" lang="en-GB" sz="16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7389280"/>
                  </a:ext>
                </a:extLst>
              </a:tr>
            </a:tbl>
          </a:graphicData>
        </a:graphic>
      </p:graphicFrame>
      <p:pic>
        <p:nvPicPr>
          <p:cNvPr id="3" name="Picture 2" descr="A picture containing logo&#10;&#10;Description automatically generated">
            <a:extLst>
              <a:ext uri="{FF2B5EF4-FFF2-40B4-BE49-F238E27FC236}">
                <a16:creationId xmlns:a16="http://schemas.microsoft.com/office/drawing/2014/main" id="{F3BAF132-8FEB-4827-A854-09E534535A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578" y="96673"/>
            <a:ext cx="3424799" cy="588736"/>
          </a:xfrm>
          <a:prstGeom prst="rect">
            <a:avLst/>
          </a:prstGeom>
        </p:spPr>
      </p:pic>
      <p:pic>
        <p:nvPicPr>
          <p:cNvPr id="9" name="Picture 8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6D8DC7B0-5CC5-48C7-A23F-64752FD1AB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3054" y="83820"/>
            <a:ext cx="2688967" cy="71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923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EEA35AD-1E7A-EBC2-D885-9BFB8ECAC6D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28683430"/>
              </p:ext>
            </p:extLst>
          </p:nvPr>
        </p:nvGraphicFramePr>
        <p:xfrm>
          <a:off x="727075" y="239395"/>
          <a:ext cx="10854013" cy="83820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760171">
                  <a:extLst>
                    <a:ext uri="{9D8B030D-6E8A-4147-A177-3AD203B41FA5}">
                      <a16:colId xmlns:a16="http://schemas.microsoft.com/office/drawing/2014/main" val="616823137"/>
                    </a:ext>
                  </a:extLst>
                </a:gridCol>
                <a:gridCol w="3385512">
                  <a:extLst>
                    <a:ext uri="{9D8B030D-6E8A-4147-A177-3AD203B41FA5}">
                      <a16:colId xmlns:a16="http://schemas.microsoft.com/office/drawing/2014/main" val="1881239711"/>
                    </a:ext>
                  </a:extLst>
                </a:gridCol>
                <a:gridCol w="1708429">
                  <a:extLst>
                    <a:ext uri="{9D8B030D-6E8A-4147-A177-3AD203B41FA5}">
                      <a16:colId xmlns:a16="http://schemas.microsoft.com/office/drawing/2014/main" val="3876635915"/>
                    </a:ext>
                  </a:extLst>
                </a:gridCol>
                <a:gridCol w="1708429">
                  <a:extLst>
                    <a:ext uri="{9D8B030D-6E8A-4147-A177-3AD203B41FA5}">
                      <a16:colId xmlns:a16="http://schemas.microsoft.com/office/drawing/2014/main" val="1925148350"/>
                    </a:ext>
                  </a:extLst>
                </a:gridCol>
                <a:gridCol w="1645736">
                  <a:extLst>
                    <a:ext uri="{9D8B030D-6E8A-4147-A177-3AD203B41FA5}">
                      <a16:colId xmlns:a16="http://schemas.microsoft.com/office/drawing/2014/main" val="3260070698"/>
                    </a:ext>
                  </a:extLst>
                </a:gridCol>
                <a:gridCol w="1645736">
                  <a:extLst>
                    <a:ext uri="{9D8B030D-6E8A-4147-A177-3AD203B41FA5}">
                      <a16:colId xmlns:a16="http://schemas.microsoft.com/office/drawing/2014/main" val="3921822730"/>
                    </a:ext>
                  </a:extLst>
                </a:gridCol>
              </a:tblGrid>
              <a:tr h="8309246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DNA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 Text Study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 a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Acting Off the Line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Communicating with the Audience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Pause</a:t>
                      </a:r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="1" baseline="0" dirty="0"/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="1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Practitioners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Dramatic Conventions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Stanislavski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Naturalism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Magic If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Truth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Emotion Memory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Artaud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of Cruelty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Universal Language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Grotesque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Brecht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Epic Theatre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Verfrumdungseffekt</a:t>
                      </a:r>
                      <a:endParaRPr lang="en-GB" sz="16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 Address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en-GB" sz="1600" b="0" kern="1200" baseline="30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</a:t>
                      </a: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Wall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Placards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Didactic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Skills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GB" sz="1600" b="1" baseline="0" dirty="0"/>
                        <a:t>Augustus Boal</a:t>
                      </a:r>
                    </a:p>
                    <a:p>
                      <a:r>
                        <a:rPr kumimoji="0" lang="en-GB" sz="1600" b="1" baseline="0" dirty="0"/>
                        <a:t>Style: Theatre of the Oppressed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Boal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Theatre of the Oppressed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Legislation Theatre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Performance Brief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Audience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Vocal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b="0" baseline="0" dirty="0"/>
                        <a:t>Physical Skills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kumimoji="0" lang="en-GB" sz="1600" b="0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kumimoji="0" lang="en-GB" sz="1600" b="0" baseline="0" dirty="0"/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</a:t>
                      </a: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Box Project 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Devising from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Sight 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Macbeth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Writing</a:t>
                      </a:r>
                      <a:endParaRPr kumimoji="0" lang="en-GB" sz="16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38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20912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4E3D2-4DE2-6B24-A8D5-C937EF0DD6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019BD6C-EE30-E98C-FDF4-A0D4F14310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65700330"/>
              </p:ext>
            </p:extLst>
          </p:nvPr>
        </p:nvGraphicFramePr>
        <p:xfrm>
          <a:off x="119578" y="0"/>
          <a:ext cx="12682022" cy="960120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88198">
                  <a:extLst>
                    <a:ext uri="{9D8B030D-6E8A-4147-A177-3AD203B41FA5}">
                      <a16:colId xmlns:a16="http://schemas.microsoft.com/office/drawing/2014/main" val="1609333893"/>
                    </a:ext>
                  </a:extLst>
                </a:gridCol>
                <a:gridCol w="1977846">
                  <a:extLst>
                    <a:ext uri="{9D8B030D-6E8A-4147-A177-3AD203B41FA5}">
                      <a16:colId xmlns:a16="http://schemas.microsoft.com/office/drawing/2014/main" val="1194956849"/>
                    </a:ext>
                  </a:extLst>
                </a:gridCol>
                <a:gridCol w="1977846">
                  <a:extLst>
                    <a:ext uri="{9D8B030D-6E8A-4147-A177-3AD203B41FA5}">
                      <a16:colId xmlns:a16="http://schemas.microsoft.com/office/drawing/2014/main" val="3871961216"/>
                    </a:ext>
                  </a:extLst>
                </a:gridCol>
                <a:gridCol w="3992318">
                  <a:extLst>
                    <a:ext uri="{9D8B030D-6E8A-4147-A177-3AD203B41FA5}">
                      <a16:colId xmlns:a16="http://schemas.microsoft.com/office/drawing/2014/main" val="2538350036"/>
                    </a:ext>
                  </a:extLst>
                </a:gridCol>
                <a:gridCol w="1922907">
                  <a:extLst>
                    <a:ext uri="{9D8B030D-6E8A-4147-A177-3AD203B41FA5}">
                      <a16:colId xmlns:a16="http://schemas.microsoft.com/office/drawing/2014/main" val="3286751756"/>
                    </a:ext>
                  </a:extLst>
                </a:gridCol>
                <a:gridCol w="1922907">
                  <a:extLst>
                    <a:ext uri="{9D8B030D-6E8A-4147-A177-3AD203B41FA5}">
                      <a16:colId xmlns:a16="http://schemas.microsoft.com/office/drawing/2014/main" val="2020647958"/>
                    </a:ext>
                  </a:extLst>
                </a:gridCol>
              </a:tblGrid>
              <a:tr h="9601200">
                <a:tc>
                  <a:txBody>
                    <a:bodyPr/>
                    <a:lstStyle/>
                    <a:p>
                      <a:pPr algn="ctr"/>
                      <a:r>
                        <a:rPr lang="en-GB" sz="3600" b="1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Genres and Styles: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Naturalism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Non Naturalism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Surrealism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Forum Theatre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Physical Theatre</a:t>
                      </a:r>
                    </a:p>
                    <a:p>
                      <a:pPr lvl="0">
                        <a:buNone/>
                      </a:pPr>
                      <a:endParaRPr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pPr lvl="0">
                        <a:buNone/>
                      </a:pPr>
                      <a:endParaRPr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Practitioners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Stanislavski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Brecht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Artaud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Boal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Frantic Assembly</a:t>
                      </a:r>
                    </a:p>
                    <a:p>
                      <a:pPr lvl="0">
                        <a:buNone/>
                      </a:pPr>
                      <a:endParaRPr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pPr lvl="0">
                        <a:buNone/>
                      </a:pPr>
                      <a:endParaRPr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GCSE Devising Unit - NEA (30%)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Stimulus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Themes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Meaning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Blocking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Sight Lines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Narrative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Plot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Design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Semiotics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Evaluation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Rehearsal Logs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(This may move depending on when students are able to go to the theatre)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Writing</a:t>
                      </a:r>
                      <a:endParaRPr kumimoji="0" lang="en-GB" sz="16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6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</a:t>
                      </a:r>
                    </a:p>
                    <a:p>
                      <a:endParaRPr kumimoji="0" lang="en-GB" sz="16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6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6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700" baseline="0" dirty="0"/>
                    </a:p>
                    <a:p>
                      <a:endParaRPr kumimoji="0" lang="en-GB" sz="1600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21649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4360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1DC8D5-A76C-68BF-ECF7-4EA607998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AF8C131-8D30-0A15-7DFD-79BBB43A37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3203590"/>
              </p:ext>
            </p:extLst>
          </p:nvPr>
        </p:nvGraphicFramePr>
        <p:xfrm>
          <a:off x="119578" y="0"/>
          <a:ext cx="12562443" cy="11794772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879823">
                  <a:extLst>
                    <a:ext uri="{9D8B030D-6E8A-4147-A177-3AD203B41FA5}">
                      <a16:colId xmlns:a16="http://schemas.microsoft.com/office/drawing/2014/main" val="2897581838"/>
                    </a:ext>
                  </a:extLst>
                </a:gridCol>
                <a:gridCol w="1959197">
                  <a:extLst>
                    <a:ext uri="{9D8B030D-6E8A-4147-A177-3AD203B41FA5}">
                      <a16:colId xmlns:a16="http://schemas.microsoft.com/office/drawing/2014/main" val="2093987377"/>
                    </a:ext>
                  </a:extLst>
                </a:gridCol>
                <a:gridCol w="1959197">
                  <a:extLst>
                    <a:ext uri="{9D8B030D-6E8A-4147-A177-3AD203B41FA5}">
                      <a16:colId xmlns:a16="http://schemas.microsoft.com/office/drawing/2014/main" val="3468933468"/>
                    </a:ext>
                  </a:extLst>
                </a:gridCol>
                <a:gridCol w="3954674">
                  <a:extLst>
                    <a:ext uri="{9D8B030D-6E8A-4147-A177-3AD203B41FA5}">
                      <a16:colId xmlns:a16="http://schemas.microsoft.com/office/drawing/2014/main" val="3016794411"/>
                    </a:ext>
                  </a:extLst>
                </a:gridCol>
                <a:gridCol w="1904776">
                  <a:extLst>
                    <a:ext uri="{9D8B030D-6E8A-4147-A177-3AD203B41FA5}">
                      <a16:colId xmlns:a16="http://schemas.microsoft.com/office/drawing/2014/main" val="2120302403"/>
                    </a:ext>
                  </a:extLst>
                </a:gridCol>
                <a:gridCol w="1904776">
                  <a:extLst>
                    <a:ext uri="{9D8B030D-6E8A-4147-A177-3AD203B41FA5}">
                      <a16:colId xmlns:a16="http://schemas.microsoft.com/office/drawing/2014/main" val="349604687"/>
                    </a:ext>
                  </a:extLst>
                </a:gridCol>
              </a:tblGrid>
              <a:tr h="11794772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/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 Retrieval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B: Live Theatre Review Retrieval: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Live Theatre Review</a:t>
                      </a: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Presenting and Performing Texts – NEA (30%)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 a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Staging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Interaction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Acting Off the Line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Sub 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Communicating with the Audience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 Nuances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Inflection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Pause</a:t>
                      </a:r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 Preparation: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Blood Brothers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 Text 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A Retrieval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Context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Playwright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Theatre makers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Director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Choreography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Lyrics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Props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Audience</a:t>
                      </a:r>
                    </a:p>
                    <a:p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Section B: Live Theatre Review Retrieval: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Intention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Character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Genre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Style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Performance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Voice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Movement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Proxemics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Production Elements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Light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Sound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Set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Costume</a:t>
                      </a:r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en-GB" sz="140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128018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1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NC Links: </a:t>
                      </a:r>
                      <a:r>
                        <a:rPr kumimoji="0" lang="en-GB" sz="14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Spoken English, Reading Texts, Writing</a:t>
                      </a:r>
                      <a:endParaRPr kumimoji="0" lang="en-GB" sz="600" baseline="0" dirty="0"/>
                    </a:p>
                    <a:p>
                      <a:endParaRPr kumimoji="0" lang="en-GB" sz="1400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kumimoji="0" lang="en-GB" sz="1400" baseline="0" dirty="0"/>
                    </a:p>
                  </a:txBody>
                  <a:tcPr>
                    <a:solidFill>
                      <a:schemeClr val="tx1">
                        <a:lumMod val="95000"/>
                        <a:lumOff val="5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0591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56266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19" ma:contentTypeDescription="Create a new document." ma:contentTypeScope="" ma:versionID="e309098578c280501f4820f57165d27d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d02fb2deba3afb26605fa25482e75d7f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47D538-6841-4F84-8282-8B9AF7999CDE}">
  <ds:schemaRefs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terms/"/>
    <ds:schemaRef ds:uri="c6cb6c50-0ee8-4175-b8a3-e2bf00a19e54"/>
    <ds:schemaRef ds:uri="http://schemas.openxmlformats.org/package/2006/metadata/core-properties"/>
    <ds:schemaRef ds:uri="9e448069-79f3-4ad7-b9b3-409927b56bc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DDA49AF-F191-4AA1-8698-D4DF353DC6D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94896D-0E00-4349-801A-20B55ABD4C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e448069-79f3-4ad7-b9b3-409927b56bc4"/>
    <ds:schemaRef ds:uri="c6cb6c50-0ee8-4175-b8a3-e2bf00a19e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10394</TotalTime>
  <Words>990</Words>
  <Application>Microsoft Office PowerPoint</Application>
  <PresentationFormat>A3 Paper (297x420 mm)</PresentationFormat>
  <Paragraphs>511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Drama Curriculum Map</vt:lpstr>
      <vt:lpstr>PowerPoint Presentation</vt:lpstr>
      <vt:lpstr>PowerPoint Presentation</vt:lpstr>
      <vt:lpstr>PowerPoint Presentation</vt:lpstr>
    </vt:vector>
  </TitlesOfParts>
  <Company>Torch Academy Gateway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lastModifiedBy>Kerri-Anne Boyle</cp:lastModifiedBy>
  <cp:revision>253</cp:revision>
  <dcterms:created xsi:type="dcterms:W3CDTF">2020-04-23T15:20:05Z</dcterms:created>
  <dcterms:modified xsi:type="dcterms:W3CDTF">2024-10-18T12:30:26Z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0x010100FFA7A8E2A7D7734395F8F461A3A862E7</vt:lpwstr>
  </property>
  <property fmtid="{D5CDD505-2E9C-101B-9397-08002B2CF9AE}" pid="3" name="MediaServiceImageTags">
    <vt:lpwstr/>
  </property>
</Properties>
</file>