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Lst>
  <p:sldSz cx="12801600" cy="9601200" type="A3"/>
  <p:notesSz cx="9144000" cy="6858000"/>
  <p:defaultTextStyle>
    <a:defPPr>
      <a:defRPr lang="en-US"/>
    </a:defPPr>
    <a:lvl1pPr marL="0" algn="l" defTabSz="457035" rtl="0" eaLnBrk="1" latinLnBrk="0" hangingPunct="1">
      <a:defRPr sz="1800" kern="1200">
        <a:solidFill>
          <a:schemeClr val="tx1"/>
        </a:solidFill>
        <a:latin typeface="+mn-lt"/>
        <a:ea typeface="+mn-ea"/>
        <a:cs typeface="+mn-cs"/>
      </a:defRPr>
    </a:lvl1pPr>
    <a:lvl2pPr marL="457035" algn="l" defTabSz="457035" rtl="0" eaLnBrk="1" latinLnBrk="0" hangingPunct="1">
      <a:defRPr sz="1800" kern="1200">
        <a:solidFill>
          <a:schemeClr val="tx1"/>
        </a:solidFill>
        <a:latin typeface="+mn-lt"/>
        <a:ea typeface="+mn-ea"/>
        <a:cs typeface="+mn-cs"/>
      </a:defRPr>
    </a:lvl2pPr>
    <a:lvl3pPr marL="914071" algn="l" defTabSz="457035" rtl="0" eaLnBrk="1" latinLnBrk="0" hangingPunct="1">
      <a:defRPr sz="1800" kern="1200">
        <a:solidFill>
          <a:schemeClr val="tx1"/>
        </a:solidFill>
        <a:latin typeface="+mn-lt"/>
        <a:ea typeface="+mn-ea"/>
        <a:cs typeface="+mn-cs"/>
      </a:defRPr>
    </a:lvl3pPr>
    <a:lvl4pPr marL="1371105" algn="l" defTabSz="457035" rtl="0" eaLnBrk="1" latinLnBrk="0" hangingPunct="1">
      <a:defRPr sz="1800" kern="1200">
        <a:solidFill>
          <a:schemeClr val="tx1"/>
        </a:solidFill>
        <a:latin typeface="+mn-lt"/>
        <a:ea typeface="+mn-ea"/>
        <a:cs typeface="+mn-cs"/>
      </a:defRPr>
    </a:lvl4pPr>
    <a:lvl5pPr marL="1828140" algn="l" defTabSz="457035" rtl="0" eaLnBrk="1" latinLnBrk="0" hangingPunct="1">
      <a:defRPr sz="1800" kern="1200">
        <a:solidFill>
          <a:schemeClr val="tx1"/>
        </a:solidFill>
        <a:latin typeface="+mn-lt"/>
        <a:ea typeface="+mn-ea"/>
        <a:cs typeface="+mn-cs"/>
      </a:defRPr>
    </a:lvl5pPr>
    <a:lvl6pPr marL="2285175" algn="l" defTabSz="457035" rtl="0" eaLnBrk="1" latinLnBrk="0" hangingPunct="1">
      <a:defRPr sz="1800" kern="1200">
        <a:solidFill>
          <a:schemeClr val="tx1"/>
        </a:solidFill>
        <a:latin typeface="+mn-lt"/>
        <a:ea typeface="+mn-ea"/>
        <a:cs typeface="+mn-cs"/>
      </a:defRPr>
    </a:lvl6pPr>
    <a:lvl7pPr marL="2742211" algn="l" defTabSz="457035" rtl="0" eaLnBrk="1" latinLnBrk="0" hangingPunct="1">
      <a:defRPr sz="1800" kern="1200">
        <a:solidFill>
          <a:schemeClr val="tx1"/>
        </a:solidFill>
        <a:latin typeface="+mn-lt"/>
        <a:ea typeface="+mn-ea"/>
        <a:cs typeface="+mn-cs"/>
      </a:defRPr>
    </a:lvl7pPr>
    <a:lvl8pPr marL="3199245" algn="l" defTabSz="457035" rtl="0" eaLnBrk="1" latinLnBrk="0" hangingPunct="1">
      <a:defRPr sz="1800" kern="1200">
        <a:solidFill>
          <a:schemeClr val="tx1"/>
        </a:solidFill>
        <a:latin typeface="+mn-lt"/>
        <a:ea typeface="+mn-ea"/>
        <a:cs typeface="+mn-cs"/>
      </a:defRPr>
    </a:lvl8pPr>
    <a:lvl9pPr marL="3656281" algn="l" defTabSz="45703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445B6C-722D-6551-3555-F13D620A7312}" v="268" dt="2024-04-18T07:13:54.9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763" autoAdjust="0"/>
    <p:restoredTop sz="90524" autoAdjust="0"/>
  </p:normalViewPr>
  <p:slideViewPr>
    <p:cSldViewPr snapToGrid="0">
      <p:cViewPr>
        <p:scale>
          <a:sx n="75" d="100"/>
          <a:sy n="75" d="100"/>
        </p:scale>
        <p:origin x="1027" y="1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Burton" userId="S::jburton@waseleyhills.worcs.sch.uk::9555998d-906a-4b07-888e-24a30d46633e" providerId="AD" clId="Web-{026FC0E3-6109-CF60-0E56-B128908155C4}"/>
    <pc:docChg chg="addSld modSld">
      <pc:chgData name="JBurton" userId="S::jburton@waseleyhills.worcs.sch.uk::9555998d-906a-4b07-888e-24a30d46633e" providerId="AD" clId="Web-{026FC0E3-6109-CF60-0E56-B128908155C4}" dt="2023-07-03T15:08:58.815" v="587"/>
      <pc:docMkLst>
        <pc:docMk/>
      </pc:docMkLst>
      <pc:sldChg chg="modSp">
        <pc:chgData name="JBurton" userId="S::jburton@waseleyhills.worcs.sch.uk::9555998d-906a-4b07-888e-24a30d46633e" providerId="AD" clId="Web-{026FC0E3-6109-CF60-0E56-B128908155C4}" dt="2023-07-03T15:08:58.815" v="587"/>
        <pc:sldMkLst>
          <pc:docMk/>
          <pc:sldMk cId="1646923368" sldId="257"/>
        </pc:sldMkLst>
        <pc:graphicFrameChg chg="mod modGraphic">
          <ac:chgData name="JBurton" userId="S::jburton@waseleyhills.worcs.sch.uk::9555998d-906a-4b07-888e-24a30d46633e" providerId="AD" clId="Web-{026FC0E3-6109-CF60-0E56-B128908155C4}" dt="2023-07-03T15:08:58.815" v="587"/>
          <ac:graphicFrameMkLst>
            <pc:docMk/>
            <pc:sldMk cId="1646923368" sldId="257"/>
            <ac:graphicFrameMk id="8" creationId="{00000000-0000-0000-0000-000000000000}"/>
          </ac:graphicFrameMkLst>
        </pc:graphicFrameChg>
      </pc:sldChg>
      <pc:sldChg chg="modSp add replId">
        <pc:chgData name="JBurton" userId="S::jburton@waseleyhills.worcs.sch.uk::9555998d-906a-4b07-888e-24a30d46633e" providerId="AD" clId="Web-{026FC0E3-6109-CF60-0E56-B128908155C4}" dt="2023-07-03T15:06:40.593" v="559"/>
        <pc:sldMkLst>
          <pc:docMk/>
          <pc:sldMk cId="4134006276" sldId="258"/>
        </pc:sldMkLst>
        <pc:graphicFrameChg chg="mod modGraphic">
          <ac:chgData name="JBurton" userId="S::jburton@waseleyhills.worcs.sch.uk::9555998d-906a-4b07-888e-24a30d46633e" providerId="AD" clId="Web-{026FC0E3-6109-CF60-0E56-B128908155C4}" dt="2023-07-03T15:06:40.593" v="559"/>
          <ac:graphicFrameMkLst>
            <pc:docMk/>
            <pc:sldMk cId="4134006276" sldId="258"/>
            <ac:graphicFrameMk id="8" creationId="{00000000-0000-0000-0000-000000000000}"/>
          </ac:graphicFrameMkLst>
        </pc:graphicFrameChg>
      </pc:sldChg>
    </pc:docChg>
  </pc:docChgLst>
  <pc:docChgLst>
    <pc:chgData name="Mr J Burton" userId="S::jburton@waseleyhills.worcs.sch.uk::9555998d-906a-4b07-888e-24a30d46633e" providerId="AD" clId="Web-{6C445B6C-722D-6551-3555-F13D620A7312}"/>
    <pc:docChg chg="modSld">
      <pc:chgData name="Mr J Burton" userId="S::jburton@waseleyhills.worcs.sch.uk::9555998d-906a-4b07-888e-24a30d46633e" providerId="AD" clId="Web-{6C445B6C-722D-6551-3555-F13D620A7312}" dt="2024-04-18T07:13:47.381" v="257"/>
      <pc:docMkLst>
        <pc:docMk/>
      </pc:docMkLst>
      <pc:sldChg chg="modSp">
        <pc:chgData name="Mr J Burton" userId="S::jburton@waseleyhills.worcs.sch.uk::9555998d-906a-4b07-888e-24a30d46633e" providerId="AD" clId="Web-{6C445B6C-722D-6551-3555-F13D620A7312}" dt="2024-04-18T07:13:47.381" v="257"/>
        <pc:sldMkLst>
          <pc:docMk/>
          <pc:sldMk cId="4134006276" sldId="258"/>
        </pc:sldMkLst>
        <pc:graphicFrameChg chg="mod modGraphic">
          <ac:chgData name="Mr J Burton" userId="S::jburton@waseleyhills.worcs.sch.uk::9555998d-906a-4b07-888e-24a30d46633e" providerId="AD" clId="Web-{6C445B6C-722D-6551-3555-F13D620A7312}" dt="2024-04-18T07:13:47.381" v="257"/>
          <ac:graphicFrameMkLst>
            <pc:docMk/>
            <pc:sldMk cId="4134006276" sldId="258"/>
            <ac:graphicFrameMk id="8"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93" indent="0" algn="ctr">
              <a:buNone/>
              <a:defRPr sz="2800"/>
            </a:lvl2pPr>
            <a:lvl3pPr marL="1280185" indent="0" algn="ctr">
              <a:buNone/>
              <a:defRPr sz="2520"/>
            </a:lvl3pPr>
            <a:lvl4pPr marL="1920278" indent="0" algn="ctr">
              <a:buNone/>
              <a:defRPr sz="2240"/>
            </a:lvl4pPr>
            <a:lvl5pPr marL="2560372" indent="0" algn="ctr">
              <a:buNone/>
              <a:defRPr sz="2240"/>
            </a:lvl5pPr>
            <a:lvl6pPr marL="3200464" indent="0" algn="ctr">
              <a:buNone/>
              <a:defRPr sz="2240"/>
            </a:lvl6pPr>
            <a:lvl7pPr marL="3840557" indent="0" algn="ctr">
              <a:buNone/>
              <a:defRPr sz="2240"/>
            </a:lvl7pPr>
            <a:lvl8pPr marL="4480650" indent="0" algn="ctr">
              <a:buNone/>
              <a:defRPr sz="2240"/>
            </a:lvl8pPr>
            <a:lvl9pPr marL="5120742"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E538B8BA-C95C-4102-8607-22BF4B04E138}"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38964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69521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4"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4" y="6425250"/>
            <a:ext cx="11041380" cy="2100262"/>
          </a:xfrm>
        </p:spPr>
        <p:txBody>
          <a:bodyPr/>
          <a:lstStyle>
            <a:lvl1pPr marL="0" indent="0">
              <a:buNone/>
              <a:defRPr sz="3360">
                <a:solidFill>
                  <a:schemeClr val="tx1"/>
                </a:solidFill>
              </a:defRPr>
            </a:lvl1pPr>
            <a:lvl2pPr marL="640093" indent="0">
              <a:buNone/>
              <a:defRPr sz="2800">
                <a:solidFill>
                  <a:schemeClr val="tx1">
                    <a:tint val="75000"/>
                  </a:schemeClr>
                </a:solidFill>
              </a:defRPr>
            </a:lvl2pPr>
            <a:lvl3pPr marL="1280185" indent="0">
              <a:buNone/>
              <a:defRPr sz="2520">
                <a:solidFill>
                  <a:schemeClr val="tx1">
                    <a:tint val="75000"/>
                  </a:schemeClr>
                </a:solidFill>
              </a:defRPr>
            </a:lvl3pPr>
            <a:lvl4pPr marL="1920278" indent="0">
              <a:buNone/>
              <a:defRPr sz="2240">
                <a:solidFill>
                  <a:schemeClr val="tx1">
                    <a:tint val="75000"/>
                  </a:schemeClr>
                </a:solidFill>
              </a:defRPr>
            </a:lvl4pPr>
            <a:lvl5pPr marL="2560372" indent="0">
              <a:buNone/>
              <a:defRPr sz="2240">
                <a:solidFill>
                  <a:schemeClr val="tx1">
                    <a:tint val="75000"/>
                  </a:schemeClr>
                </a:solidFill>
              </a:defRPr>
            </a:lvl5pPr>
            <a:lvl6pPr marL="3200464" indent="0">
              <a:buNone/>
              <a:defRPr sz="2240">
                <a:solidFill>
                  <a:schemeClr val="tx1">
                    <a:tint val="75000"/>
                  </a:schemeClr>
                </a:solidFill>
              </a:defRPr>
            </a:lvl6pPr>
            <a:lvl7pPr marL="3840557" indent="0">
              <a:buNone/>
              <a:defRPr sz="2240">
                <a:solidFill>
                  <a:schemeClr val="tx1">
                    <a:tint val="75000"/>
                  </a:schemeClr>
                </a:solidFill>
              </a:defRPr>
            </a:lvl7pPr>
            <a:lvl8pPr marL="4480650" indent="0">
              <a:buNone/>
              <a:defRPr sz="2240">
                <a:solidFill>
                  <a:schemeClr val="tx1">
                    <a:tint val="75000"/>
                  </a:schemeClr>
                </a:solidFill>
              </a:defRPr>
            </a:lvl8pPr>
            <a:lvl9pPr marL="5120742"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38B8BA-C95C-4102-8607-22BF4B04E138}"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322008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1"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1"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8B8BA-C95C-4102-8607-22BF4B04E138}"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611228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93" indent="0">
              <a:buNone/>
              <a:defRPr sz="2800" b="1"/>
            </a:lvl2pPr>
            <a:lvl3pPr marL="1280185" indent="0">
              <a:buNone/>
              <a:defRPr sz="2520" b="1"/>
            </a:lvl3pPr>
            <a:lvl4pPr marL="1920278" indent="0">
              <a:buNone/>
              <a:defRPr sz="2240" b="1"/>
            </a:lvl4pPr>
            <a:lvl5pPr marL="2560372" indent="0">
              <a:buNone/>
              <a:defRPr sz="2240" b="1"/>
            </a:lvl5pPr>
            <a:lvl6pPr marL="3200464" indent="0">
              <a:buNone/>
              <a:defRPr sz="2240" b="1"/>
            </a:lvl6pPr>
            <a:lvl7pPr marL="3840557" indent="0">
              <a:buNone/>
              <a:defRPr sz="2240" b="1"/>
            </a:lvl7pPr>
            <a:lvl8pPr marL="4480650" indent="0">
              <a:buNone/>
              <a:defRPr sz="2240" b="1"/>
            </a:lvl8pPr>
            <a:lvl9pPr marL="5120742"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2" y="2353628"/>
            <a:ext cx="5442347" cy="1153477"/>
          </a:xfrm>
        </p:spPr>
        <p:txBody>
          <a:bodyPr anchor="b"/>
          <a:lstStyle>
            <a:lvl1pPr marL="0" indent="0">
              <a:buNone/>
              <a:defRPr sz="3360" b="1"/>
            </a:lvl1pPr>
            <a:lvl2pPr marL="640093" indent="0">
              <a:buNone/>
              <a:defRPr sz="2800" b="1"/>
            </a:lvl2pPr>
            <a:lvl3pPr marL="1280185" indent="0">
              <a:buNone/>
              <a:defRPr sz="2520" b="1"/>
            </a:lvl3pPr>
            <a:lvl4pPr marL="1920278" indent="0">
              <a:buNone/>
              <a:defRPr sz="2240" b="1"/>
            </a:lvl4pPr>
            <a:lvl5pPr marL="2560372" indent="0">
              <a:buNone/>
              <a:defRPr sz="2240" b="1"/>
            </a:lvl5pPr>
            <a:lvl6pPr marL="3200464" indent="0">
              <a:buNone/>
              <a:defRPr sz="2240" b="1"/>
            </a:lvl6pPr>
            <a:lvl7pPr marL="3840557" indent="0">
              <a:buNone/>
              <a:defRPr sz="2240" b="1"/>
            </a:lvl7pPr>
            <a:lvl8pPr marL="4480650" indent="0">
              <a:buNone/>
              <a:defRPr sz="2240" b="1"/>
            </a:lvl8pPr>
            <a:lvl9pPr marL="5120742" indent="0">
              <a:buNone/>
              <a:defRPr sz="2240" b="1"/>
            </a:lvl9pPr>
          </a:lstStyle>
          <a:p>
            <a:pPr lvl="0"/>
            <a:r>
              <a:rPr lang="en-US"/>
              <a:t>Edit Master text styles</a:t>
            </a:r>
          </a:p>
        </p:txBody>
      </p:sp>
      <p:sp>
        <p:nvSpPr>
          <p:cNvPr id="6" name="Content Placeholder 5"/>
          <p:cNvSpPr>
            <a:spLocks noGrp="1"/>
          </p:cNvSpPr>
          <p:nvPr>
            <p:ph sz="quarter" idx="4"/>
          </p:nvPr>
        </p:nvSpPr>
        <p:spPr>
          <a:xfrm>
            <a:off x="6480812"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8B8BA-C95C-4102-8607-22BF4B04E138}" type="datetimeFigureOut">
              <a:rPr lang="en-GB" smtClean="0"/>
              <a:t>06/11/2024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264257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38B8BA-C95C-4102-8607-22BF4B04E138}" type="datetimeFigureOut">
              <a:rPr lang="en-GB" smtClean="0"/>
              <a:t>06/11/2024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478945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8B8BA-C95C-4102-8607-22BF4B04E138}" type="datetimeFigureOut">
              <a:rPr lang="en-GB" smtClean="0"/>
              <a:t>06/11/2024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13682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80"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9" y="1382400"/>
            <a:ext cx="6480811"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80" y="2880360"/>
            <a:ext cx="4128849" cy="5336223"/>
          </a:xfrm>
        </p:spPr>
        <p:txBody>
          <a:bodyPr/>
          <a:lstStyle>
            <a:lvl1pPr marL="0" indent="0">
              <a:buNone/>
              <a:defRPr sz="2240"/>
            </a:lvl1pPr>
            <a:lvl2pPr marL="640093" indent="0">
              <a:buNone/>
              <a:defRPr sz="1960"/>
            </a:lvl2pPr>
            <a:lvl3pPr marL="1280185" indent="0">
              <a:buNone/>
              <a:defRPr sz="1680"/>
            </a:lvl3pPr>
            <a:lvl4pPr marL="1920278" indent="0">
              <a:buNone/>
              <a:defRPr sz="1400"/>
            </a:lvl4pPr>
            <a:lvl5pPr marL="2560372" indent="0">
              <a:buNone/>
              <a:defRPr sz="1400"/>
            </a:lvl5pPr>
            <a:lvl6pPr marL="3200464" indent="0">
              <a:buNone/>
              <a:defRPr sz="1400"/>
            </a:lvl6pPr>
            <a:lvl7pPr marL="3840557" indent="0">
              <a:buNone/>
              <a:defRPr sz="1400"/>
            </a:lvl7pPr>
            <a:lvl8pPr marL="4480650" indent="0">
              <a:buNone/>
              <a:defRPr sz="1400"/>
            </a:lvl8pPr>
            <a:lvl9pPr marL="5120742"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307734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80"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9" y="1382400"/>
            <a:ext cx="6480811" cy="6823075"/>
          </a:xfrm>
        </p:spPr>
        <p:txBody>
          <a:bodyPr anchor="t"/>
          <a:lstStyle>
            <a:lvl1pPr marL="0" indent="0">
              <a:buNone/>
              <a:defRPr sz="4480"/>
            </a:lvl1pPr>
            <a:lvl2pPr marL="640093" indent="0">
              <a:buNone/>
              <a:defRPr sz="3920"/>
            </a:lvl2pPr>
            <a:lvl3pPr marL="1280185" indent="0">
              <a:buNone/>
              <a:defRPr sz="3360"/>
            </a:lvl3pPr>
            <a:lvl4pPr marL="1920278" indent="0">
              <a:buNone/>
              <a:defRPr sz="2800"/>
            </a:lvl4pPr>
            <a:lvl5pPr marL="2560372" indent="0">
              <a:buNone/>
              <a:defRPr sz="2800"/>
            </a:lvl5pPr>
            <a:lvl6pPr marL="3200464" indent="0">
              <a:buNone/>
              <a:defRPr sz="2800"/>
            </a:lvl6pPr>
            <a:lvl7pPr marL="3840557" indent="0">
              <a:buNone/>
              <a:defRPr sz="2800"/>
            </a:lvl7pPr>
            <a:lvl8pPr marL="4480650" indent="0">
              <a:buNone/>
              <a:defRPr sz="2800"/>
            </a:lvl8pPr>
            <a:lvl9pPr marL="5120742" indent="0">
              <a:buNone/>
              <a:defRPr sz="2800"/>
            </a:lvl9pPr>
          </a:lstStyle>
          <a:p>
            <a:r>
              <a:rPr lang="en-US"/>
              <a:t>Click icon to add picture</a:t>
            </a:r>
          </a:p>
        </p:txBody>
      </p:sp>
      <p:sp>
        <p:nvSpPr>
          <p:cNvPr id="4" name="Text Placeholder 3"/>
          <p:cNvSpPr>
            <a:spLocks noGrp="1"/>
          </p:cNvSpPr>
          <p:nvPr>
            <p:ph type="body" sz="half" idx="2"/>
          </p:nvPr>
        </p:nvSpPr>
        <p:spPr>
          <a:xfrm>
            <a:off x="881780" y="2880360"/>
            <a:ext cx="4128849" cy="5336223"/>
          </a:xfrm>
        </p:spPr>
        <p:txBody>
          <a:bodyPr/>
          <a:lstStyle>
            <a:lvl1pPr marL="0" indent="0">
              <a:buNone/>
              <a:defRPr sz="2240"/>
            </a:lvl1pPr>
            <a:lvl2pPr marL="640093" indent="0">
              <a:buNone/>
              <a:defRPr sz="1960"/>
            </a:lvl2pPr>
            <a:lvl3pPr marL="1280185" indent="0">
              <a:buNone/>
              <a:defRPr sz="1680"/>
            </a:lvl3pPr>
            <a:lvl4pPr marL="1920278" indent="0">
              <a:buNone/>
              <a:defRPr sz="1400"/>
            </a:lvl4pPr>
            <a:lvl5pPr marL="2560372" indent="0">
              <a:buNone/>
              <a:defRPr sz="1400"/>
            </a:lvl5pPr>
            <a:lvl6pPr marL="3200464" indent="0">
              <a:buNone/>
              <a:defRPr sz="1400"/>
            </a:lvl6pPr>
            <a:lvl7pPr marL="3840557" indent="0">
              <a:buNone/>
              <a:defRPr sz="1400"/>
            </a:lvl7pPr>
            <a:lvl8pPr marL="4480650" indent="0">
              <a:buNone/>
              <a:defRPr sz="1400"/>
            </a:lvl8pPr>
            <a:lvl9pPr marL="5120742"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459304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71215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9"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4"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112424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1"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1"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1" y="8898895"/>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E538B8BA-C95C-4102-8607-22BF4B04E138}" type="datetimeFigureOut">
              <a:rPr lang="en-GB" smtClean="0"/>
              <a:t>06/11/2024</a:t>
            </a:fld>
            <a:endParaRPr lang="en-GB"/>
          </a:p>
        </p:txBody>
      </p:sp>
      <p:sp>
        <p:nvSpPr>
          <p:cNvPr id="5" name="Footer Placeholder 4"/>
          <p:cNvSpPr>
            <a:spLocks noGrp="1"/>
          </p:cNvSpPr>
          <p:nvPr>
            <p:ph type="ftr" sz="quarter" idx="3"/>
          </p:nvPr>
        </p:nvSpPr>
        <p:spPr>
          <a:xfrm>
            <a:off x="4240531" y="8898895"/>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1" y="8898895"/>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F54DBC04-F28D-44AF-AA9B-9519C9CB9F4C}" type="slidenum">
              <a:rPr lang="en-GB" smtClean="0"/>
              <a:t>‹#›</a:t>
            </a:fld>
            <a:endParaRPr lang="en-GB"/>
          </a:p>
        </p:txBody>
      </p:sp>
    </p:spTree>
    <p:extLst>
      <p:ext uri="{BB962C8B-B14F-4D97-AF65-F5344CB8AC3E}">
        <p14:creationId xmlns:p14="http://schemas.microsoft.com/office/powerpoint/2010/main" val="35252302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85"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7" indent="-320047" algn="l" defTabSz="1280185"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40" indent="-320047" algn="l" defTabSz="1280185"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32" indent="-320047" algn="l" defTabSz="1280185"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325"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417"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510"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603"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97"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789"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85" rtl="0" eaLnBrk="1" latinLnBrk="0" hangingPunct="1">
        <a:defRPr sz="2520" kern="1200">
          <a:solidFill>
            <a:schemeClr val="tx1"/>
          </a:solidFill>
          <a:latin typeface="+mn-lt"/>
          <a:ea typeface="+mn-ea"/>
          <a:cs typeface="+mn-cs"/>
        </a:defRPr>
      </a:lvl1pPr>
      <a:lvl2pPr marL="640093" algn="l" defTabSz="1280185" rtl="0" eaLnBrk="1" latinLnBrk="0" hangingPunct="1">
        <a:defRPr sz="2520" kern="1200">
          <a:solidFill>
            <a:schemeClr val="tx1"/>
          </a:solidFill>
          <a:latin typeface="+mn-lt"/>
          <a:ea typeface="+mn-ea"/>
          <a:cs typeface="+mn-cs"/>
        </a:defRPr>
      </a:lvl2pPr>
      <a:lvl3pPr marL="1280185" algn="l" defTabSz="1280185" rtl="0" eaLnBrk="1" latinLnBrk="0" hangingPunct="1">
        <a:defRPr sz="2520" kern="1200">
          <a:solidFill>
            <a:schemeClr val="tx1"/>
          </a:solidFill>
          <a:latin typeface="+mn-lt"/>
          <a:ea typeface="+mn-ea"/>
          <a:cs typeface="+mn-cs"/>
        </a:defRPr>
      </a:lvl3pPr>
      <a:lvl4pPr marL="1920278" algn="l" defTabSz="1280185" rtl="0" eaLnBrk="1" latinLnBrk="0" hangingPunct="1">
        <a:defRPr sz="2520" kern="1200">
          <a:solidFill>
            <a:schemeClr val="tx1"/>
          </a:solidFill>
          <a:latin typeface="+mn-lt"/>
          <a:ea typeface="+mn-ea"/>
          <a:cs typeface="+mn-cs"/>
        </a:defRPr>
      </a:lvl4pPr>
      <a:lvl5pPr marL="2560372" algn="l" defTabSz="1280185" rtl="0" eaLnBrk="1" latinLnBrk="0" hangingPunct="1">
        <a:defRPr sz="2520" kern="1200">
          <a:solidFill>
            <a:schemeClr val="tx1"/>
          </a:solidFill>
          <a:latin typeface="+mn-lt"/>
          <a:ea typeface="+mn-ea"/>
          <a:cs typeface="+mn-cs"/>
        </a:defRPr>
      </a:lvl5pPr>
      <a:lvl6pPr marL="3200464" algn="l" defTabSz="1280185" rtl="0" eaLnBrk="1" latinLnBrk="0" hangingPunct="1">
        <a:defRPr sz="2520" kern="1200">
          <a:solidFill>
            <a:schemeClr val="tx1"/>
          </a:solidFill>
          <a:latin typeface="+mn-lt"/>
          <a:ea typeface="+mn-ea"/>
          <a:cs typeface="+mn-cs"/>
        </a:defRPr>
      </a:lvl6pPr>
      <a:lvl7pPr marL="3840557" algn="l" defTabSz="1280185" rtl="0" eaLnBrk="1" latinLnBrk="0" hangingPunct="1">
        <a:defRPr sz="2520" kern="1200">
          <a:solidFill>
            <a:schemeClr val="tx1"/>
          </a:solidFill>
          <a:latin typeface="+mn-lt"/>
          <a:ea typeface="+mn-ea"/>
          <a:cs typeface="+mn-cs"/>
        </a:defRPr>
      </a:lvl7pPr>
      <a:lvl8pPr marL="4480650" algn="l" defTabSz="1280185" rtl="0" eaLnBrk="1" latinLnBrk="0" hangingPunct="1">
        <a:defRPr sz="2520" kern="1200">
          <a:solidFill>
            <a:schemeClr val="tx1"/>
          </a:solidFill>
          <a:latin typeface="+mn-lt"/>
          <a:ea typeface="+mn-ea"/>
          <a:cs typeface="+mn-cs"/>
        </a:defRPr>
      </a:lvl8pPr>
      <a:lvl9pPr marL="5120742" algn="l" defTabSz="1280185"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07088" y="-135825"/>
            <a:ext cx="11041380" cy="821234"/>
          </a:xfrm>
        </p:spPr>
        <p:txBody>
          <a:bodyPr>
            <a:normAutofit/>
          </a:bodyPr>
          <a:lstStyle/>
          <a:p>
            <a:pPr algn="ctr"/>
            <a:r>
              <a:rPr lang="en-GB" sz="3200" b="1" dirty="0"/>
              <a:t>Achievement Cycle Overview</a:t>
            </a:r>
          </a:p>
        </p:txBody>
      </p:sp>
      <p:sp>
        <p:nvSpPr>
          <p:cNvPr id="7" name="Content Placeholder 6"/>
          <p:cNvSpPr>
            <a:spLocks noGrp="1"/>
          </p:cNvSpPr>
          <p:nvPr>
            <p:ph idx="1"/>
          </p:nvPr>
        </p:nvSpPr>
        <p:spPr>
          <a:xfrm>
            <a:off x="4467904" y="527859"/>
            <a:ext cx="7780564" cy="357141"/>
          </a:xfrm>
        </p:spPr>
        <p:txBody>
          <a:bodyPr vert="horz" lIns="91440" tIns="45720" rIns="91440" bIns="45720" rtlCol="0" anchor="t">
            <a:normAutofit fontScale="92500" lnSpcReduction="20000"/>
          </a:bodyPr>
          <a:lstStyle/>
          <a:p>
            <a:pPr marL="0" indent="0">
              <a:buNone/>
            </a:pPr>
            <a:r>
              <a:rPr lang="en-GB" sz="2400" b="1" dirty="0"/>
              <a:t>Curriculum: Geography </a:t>
            </a:r>
          </a:p>
        </p:txBody>
      </p:sp>
      <p:graphicFrame>
        <p:nvGraphicFramePr>
          <p:cNvPr id="8" name="Table 7"/>
          <p:cNvGraphicFramePr>
            <a:graphicFrameLocks noGrp="1"/>
          </p:cNvGraphicFramePr>
          <p:nvPr>
            <p:extLst>
              <p:ext uri="{D42A27DB-BD31-4B8C-83A1-F6EECF244321}">
                <p14:modId xmlns:p14="http://schemas.microsoft.com/office/powerpoint/2010/main" val="3864169803"/>
              </p:ext>
            </p:extLst>
          </p:nvPr>
        </p:nvGraphicFramePr>
        <p:xfrm>
          <a:off x="119578" y="930741"/>
          <a:ext cx="12381233" cy="7213635"/>
        </p:xfrm>
        <a:graphic>
          <a:graphicData uri="http://schemas.openxmlformats.org/drawingml/2006/table">
            <a:tbl>
              <a:tblPr firstRow="1" bandRow="1">
                <a:tableStyleId>{BDBED569-4797-4DF1-A0F4-6AAB3CD982D8}</a:tableStyleId>
              </a:tblPr>
              <a:tblGrid>
                <a:gridCol w="867132">
                  <a:extLst>
                    <a:ext uri="{9D8B030D-6E8A-4147-A177-3AD203B41FA5}">
                      <a16:colId xmlns:a16="http://schemas.microsoft.com/office/drawing/2014/main" val="1234613420"/>
                    </a:ext>
                  </a:extLst>
                </a:gridCol>
                <a:gridCol w="3861872">
                  <a:extLst>
                    <a:ext uri="{9D8B030D-6E8A-4147-A177-3AD203B41FA5}">
                      <a16:colId xmlns:a16="http://schemas.microsoft.com/office/drawing/2014/main" val="252381314"/>
                    </a:ext>
                  </a:extLst>
                </a:gridCol>
                <a:gridCol w="3897630">
                  <a:extLst>
                    <a:ext uri="{9D8B030D-6E8A-4147-A177-3AD203B41FA5}">
                      <a16:colId xmlns:a16="http://schemas.microsoft.com/office/drawing/2014/main" val="3243530804"/>
                    </a:ext>
                  </a:extLst>
                </a:gridCol>
                <a:gridCol w="3754599">
                  <a:extLst>
                    <a:ext uri="{9D8B030D-6E8A-4147-A177-3AD203B41FA5}">
                      <a16:colId xmlns:a16="http://schemas.microsoft.com/office/drawing/2014/main" val="2834096157"/>
                    </a:ext>
                  </a:extLst>
                </a:gridCol>
              </a:tblGrid>
              <a:tr h="492795">
                <a:tc>
                  <a:txBody>
                    <a:bodyPr/>
                    <a:lstStyle/>
                    <a:p>
                      <a:pPr algn="ctr"/>
                      <a:r>
                        <a:rPr lang="en-GB" sz="2000" dirty="0"/>
                        <a:t>Year</a:t>
                      </a:r>
                    </a:p>
                  </a:txBody>
                  <a:tcPr anchor="ctr"/>
                </a:tc>
                <a:tc>
                  <a:txBody>
                    <a:bodyPr/>
                    <a:lstStyle/>
                    <a:p>
                      <a:pPr algn="ctr"/>
                      <a:r>
                        <a:rPr lang="en-GB" sz="2400" dirty="0"/>
                        <a:t>AC1</a:t>
                      </a:r>
                    </a:p>
                  </a:txBody>
                  <a:tcPr anchor="ctr"/>
                </a:tc>
                <a:tc>
                  <a:txBody>
                    <a:bodyPr/>
                    <a:lstStyle/>
                    <a:p>
                      <a:pPr algn="ctr"/>
                      <a:r>
                        <a:rPr lang="en-GB" sz="2400" dirty="0"/>
                        <a:t>AC2</a:t>
                      </a:r>
                    </a:p>
                  </a:txBody>
                  <a:tcPr anchor="ctr"/>
                </a:tc>
                <a:tc>
                  <a:txBody>
                    <a:bodyPr/>
                    <a:lstStyle/>
                    <a:p>
                      <a:pPr algn="ctr"/>
                      <a:r>
                        <a:rPr lang="en-GB" sz="2400" dirty="0"/>
                        <a:t>AC3</a:t>
                      </a:r>
                    </a:p>
                  </a:txBody>
                  <a:tcPr anchor="ctr"/>
                </a:tc>
                <a:extLst>
                  <a:ext uri="{0D108BD9-81ED-4DB2-BD59-A6C34878D82A}">
                    <a16:rowId xmlns:a16="http://schemas.microsoft.com/office/drawing/2014/main" val="1654645317"/>
                  </a:ext>
                </a:extLst>
              </a:tr>
              <a:tr h="1585428">
                <a:tc>
                  <a:txBody>
                    <a:bodyPr/>
                    <a:lstStyle/>
                    <a:p>
                      <a:pPr algn="ctr"/>
                      <a:r>
                        <a:rPr lang="en-GB" sz="3600" b="1" dirty="0"/>
                        <a:t>7 </a:t>
                      </a:r>
                      <a:r>
                        <a:rPr lang="en-GB" sz="1400" b="1" dirty="0"/>
                        <a:t>(new for 2024/25)</a:t>
                      </a:r>
                      <a:endParaRPr lang="en-GB" sz="3600" b="1" dirty="0"/>
                    </a:p>
                  </a:txBody>
                  <a:tcPr anchor="ctr"/>
                </a:tc>
                <a:tc>
                  <a:txBody>
                    <a:bodyPr/>
                    <a:lstStyle/>
                    <a:p>
                      <a:r>
                        <a:rPr lang="en-GB" sz="900" dirty="0"/>
                        <a:t>Topic</a:t>
                      </a:r>
                      <a:r>
                        <a:rPr lang="en-GB" sz="900" baseline="0" dirty="0"/>
                        <a:t> Overview (from Co Design Theme):</a:t>
                      </a:r>
                    </a:p>
                    <a:p>
                      <a:r>
                        <a:rPr lang="en-GB" sz="900" b="1" baseline="0" dirty="0"/>
                        <a:t>Our world (local to global geography)</a:t>
                      </a:r>
                    </a:p>
                    <a:p>
                      <a:endParaRPr lang="en-GB" sz="900" baseline="0" dirty="0"/>
                    </a:p>
                    <a:p>
                      <a:r>
                        <a:rPr lang="en-GB" sz="900" baseline="0" dirty="0"/>
                        <a:t>NC links:</a:t>
                      </a:r>
                    </a:p>
                    <a:p>
                      <a:pPr marL="171450" indent="-171450">
                        <a:buFont typeface="Arial" panose="020B0604020202020204" pitchFamily="34" charset="0"/>
                        <a:buChar char="•"/>
                      </a:pPr>
                      <a:r>
                        <a:rPr lang="en-GB" sz="900" baseline="0" dirty="0"/>
                        <a:t>Place knowledge: Physical and Human features, use of globes, maps and atlases, graphical skills, enquiry skills, </a:t>
                      </a:r>
                      <a:r>
                        <a:rPr kumimoji="0" lang="en-GB" sz="900" b="0" i="0" u="none" strike="noStrike" kern="1200" cap="none" spc="0" normalizeH="0" baseline="0" noProof="0" dirty="0">
                          <a:ln>
                            <a:noFill/>
                          </a:ln>
                          <a:solidFill>
                            <a:prstClr val="black"/>
                          </a:solidFill>
                          <a:effectLst/>
                          <a:uLnTx/>
                          <a:uFillTx/>
                          <a:latin typeface="+mn-lt"/>
                          <a:ea typeface="+mn-ea"/>
                          <a:cs typeface="+mn-cs"/>
                        </a:rPr>
                        <a:t>satellite photo interpretation, fieldwork.</a:t>
                      </a:r>
                      <a:endParaRPr lang="en-GB" sz="900" baseline="0" dirty="0"/>
                    </a:p>
                    <a:p>
                      <a:endParaRPr lang="en-GB" sz="900" baseline="0" dirty="0"/>
                    </a:p>
                    <a:p>
                      <a:r>
                        <a:rPr lang="en-GB" sz="900" baseline="0" dirty="0"/>
                        <a:t>GCSE Links:</a:t>
                      </a:r>
                    </a:p>
                    <a:p>
                      <a:pPr marL="171450" indent="-171450">
                        <a:buFont typeface="Arial" panose="020B0604020202020204" pitchFamily="34" charset="0"/>
                        <a:buChar char="•"/>
                      </a:pPr>
                      <a:r>
                        <a:rPr lang="en-GB" sz="900" baseline="0" dirty="0"/>
                        <a:t>OS maps, fieldwork skills, GIS, UK landscape and urban areas</a:t>
                      </a:r>
                    </a:p>
                    <a:p>
                      <a:pPr marL="0" indent="0">
                        <a:buFont typeface="Arial" panose="020B0604020202020204" pitchFamily="34" charset="0"/>
                        <a:buNone/>
                      </a:pPr>
                      <a:endParaRPr lang="en-GB" sz="900" baseline="0" dirty="0"/>
                    </a:p>
                    <a:p>
                      <a:pPr marL="0" indent="0">
                        <a:buFont typeface="Arial" panose="020B0604020202020204" pitchFamily="34" charset="0"/>
                        <a:buNone/>
                      </a:pPr>
                      <a:r>
                        <a:rPr lang="en-GB" sz="900" b="1" dirty="0"/>
                        <a:t>Watery world (river processes and flooding)</a:t>
                      </a:r>
                    </a:p>
                    <a:p>
                      <a:pPr marL="0" indent="0">
                        <a:buFont typeface="Arial" panose="020B0604020202020204" pitchFamily="34" charset="0"/>
                        <a:buNone/>
                      </a:pPr>
                      <a:endParaRPr lang="en-GB" sz="900" b="1" dirty="0"/>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Hydrology, human reliance on effective functioning of natural systems, coasts, human influence over nature, satellite photo interpretation, OS maps, fieldwork.</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9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GCSE Links:</a:t>
                      </a:r>
                    </a:p>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kumimoji="0" lang="en-GB" sz="900" b="0" i="0" u="none" strike="noStrike" kern="1200" cap="none" spc="0" normalizeH="0" baseline="0" noProof="0" dirty="0">
                          <a:ln>
                            <a:noFill/>
                          </a:ln>
                          <a:effectLst/>
                          <a:uLnTx/>
                          <a:uFillTx/>
                          <a:latin typeface="+mn-lt"/>
                          <a:ea typeface="+mn-ea"/>
                          <a:cs typeface="+mn-cs"/>
                        </a:rPr>
                        <a:t>Flood management, causes of flooding, river landforms, physical processes, hydrographs</a:t>
                      </a:r>
                    </a:p>
                    <a:p>
                      <a:pPr marL="0" indent="0">
                        <a:buFont typeface="Arial" panose="020B0604020202020204" pitchFamily="34" charset="0"/>
                        <a:buNone/>
                      </a:pPr>
                      <a:endParaRPr lang="en-GB" sz="900" b="1" dirty="0"/>
                    </a:p>
                  </a:txBody>
                  <a:tcPr/>
                </a:tc>
                <a:tc>
                  <a:txBody>
                    <a:bodyPr/>
                    <a:lstStyle/>
                    <a:p>
                      <a:r>
                        <a:rPr lang="en-GB" sz="900" dirty="0"/>
                        <a:t>Topic</a:t>
                      </a:r>
                      <a:r>
                        <a:rPr lang="en-GB" sz="900" baseline="0" dirty="0"/>
                        <a:t> Overview (from Co Design Theme):</a:t>
                      </a:r>
                    </a:p>
                    <a:p>
                      <a:r>
                        <a:rPr lang="en-GB" sz="900" b="1" baseline="0" dirty="0"/>
                        <a:t>Developing World (global development)</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Locational knowledge – India, physical and human features, economic activity, urbanisation, thematic maps, satellite photo interpretation,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GCSE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Economic development, TNCs, urban change, urban slums, population pyramids</a:t>
                      </a:r>
                    </a:p>
                    <a:p>
                      <a:endParaRPr lang="en-GB" sz="900" b="1" baseline="0" dirty="0"/>
                    </a:p>
                    <a:p>
                      <a:r>
                        <a:rPr lang="en-GB" sz="900" b="1" baseline="0" dirty="0"/>
                        <a:t>Wild world (tropical storms and UK weather)</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NC links: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weather and climate, complex geographical systems, soils, human reliance on effective functioning of natural systems, satellite photo interpretation,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GCSE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Extreme weather, tropical storms, climate change, causes of flooding, GIS</a:t>
                      </a:r>
                    </a:p>
                    <a:p>
                      <a:endParaRPr lang="en-GB" sz="900" b="1" baseline="0" dirty="0"/>
                    </a:p>
                  </a:txBody>
                  <a:tcP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effectLst/>
                          <a:uLnTx/>
                          <a:uFillTx/>
                          <a:latin typeface="Calibri" panose="020F0502020204030204"/>
                          <a:ea typeface="+mn-ea"/>
                          <a:cs typeface="+mn-cs"/>
                        </a:rPr>
                        <a:t>Natural world (ecosystems and biomes)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Place knowledge – a region within Africa and a region within Asia, economic development, use of natural resources, GIS, thematic maps, satellite photo interpretation,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GCSE Links: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mn-lt"/>
                          <a:ea typeface="+mn-ea"/>
                          <a:cs typeface="+mn-cs"/>
                        </a:rPr>
                        <a:t>UK local ecosystem, tropical rainforest, deforestation, sustainable management</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Exploring world (local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t>interpret Ordnance Survey maps in the classroom and the field, including using grid references and scale, topographical and other thematic mapping, and aerial and satellite photographs, use Geographical Information Systems (GIS) to view, analyse and interpret places and data, use fieldwork in contrasting locations to collect, analyse and draw conclusions from geographical data, using multiple sources of increasingly complex information</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GCSE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Paper 3 fieldwork, graphical skills, interpreting images, GIS</a:t>
                      </a:r>
                    </a:p>
                  </a:txBody>
                  <a:tcPr/>
                </a:tc>
                <a:extLst>
                  <a:ext uri="{0D108BD9-81ED-4DB2-BD59-A6C34878D82A}">
                    <a16:rowId xmlns:a16="http://schemas.microsoft.com/office/drawing/2014/main" val="190393781"/>
                  </a:ext>
                </a:extLst>
              </a:tr>
              <a:tr h="1585428">
                <a:tc>
                  <a:txBody>
                    <a:bodyPr/>
                    <a:lstStyle/>
                    <a:p>
                      <a:pPr algn="ctr"/>
                      <a:r>
                        <a:rPr lang="en-GB" sz="3600" b="1" dirty="0"/>
                        <a:t>8 </a:t>
                      </a:r>
                      <a:r>
                        <a:rPr lang="en-GB" sz="1400" b="1" dirty="0"/>
                        <a:t>(2024/25 only)</a:t>
                      </a:r>
                      <a:endParaRPr lang="en-GB" sz="3600" b="1" dirty="0"/>
                    </a:p>
                  </a:txBody>
                  <a:tcPr anchor="ct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Developing India and Globalisation</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Locational knowledge – India, physical and human features, economic activity, urbanisation, thematic maps, satellite photo interpretation,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GCSE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Economic development, TNCs, urban change, urban slums, population pyramids</a:t>
                      </a:r>
                    </a:p>
                  </a:txBody>
                  <a:tcP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Extreme Weather</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NC links: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weather and climate, complex geographical systems, soils, human reliance on effective functioning of natural systems, satellite photo interpretation,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GCSE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Extreme weather, tropical storms, climate change, causes of flooding, GIS</a:t>
                      </a:r>
                    </a:p>
                  </a:txBody>
                  <a:tcP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Ecosystems Under Threat</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Place knowledge –a region within Asia, economic development, use of natural resources, GIS, thematic maps, satellite photo interpretation, fieldwork.</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GCSE Links: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UK local ecosystem, deforestation, sustainable management</a:t>
                      </a:r>
                    </a:p>
                  </a:txBody>
                  <a:tcPr/>
                </a:tc>
                <a:extLst>
                  <a:ext uri="{0D108BD9-81ED-4DB2-BD59-A6C34878D82A}">
                    <a16:rowId xmlns:a16="http://schemas.microsoft.com/office/drawing/2014/main" val="1547389280"/>
                  </a:ext>
                </a:extLst>
              </a:tr>
              <a:tr h="1585428">
                <a:tc>
                  <a:txBody>
                    <a:bodyPr/>
                    <a:lstStyle/>
                    <a:p>
                      <a:pPr algn="ctr"/>
                      <a:r>
                        <a:rPr lang="en-GB" sz="3600" b="1" dirty="0"/>
                        <a:t>9</a:t>
                      </a:r>
                    </a:p>
                    <a:p>
                      <a:pPr algn="ctr"/>
                      <a:r>
                        <a:rPr lang="en-GB" sz="1400" b="1" dirty="0"/>
                        <a:t>(2024/25 only)</a:t>
                      </a:r>
                      <a:endParaRPr lang="en-GB" sz="3600" b="1" dirty="0"/>
                    </a:p>
                  </a:txBody>
                  <a:tcPr anchor="ctr"/>
                </a:tc>
                <a:tc>
                  <a:txBody>
                    <a:bodyPr/>
                    <a:lstStyle/>
                    <a:p>
                      <a:pPr lvl="0">
                        <a:buNone/>
                      </a:pPr>
                      <a:r>
                        <a:rPr lang="en-GB" sz="900" b="0" i="0" u="none" strike="noStrike" baseline="0" noProof="0" dirty="0">
                          <a:solidFill>
                            <a:srgbClr val="000000"/>
                          </a:solidFill>
                          <a:latin typeface="Calibri"/>
                        </a:rPr>
                        <a:t>Topic Overview (from Co Design Theme):</a:t>
                      </a:r>
                      <a:endParaRPr lang="en-US"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900" b="1" i="0" u="none" strike="noStrike" baseline="0" noProof="0" dirty="0">
                          <a:solidFill>
                            <a:srgbClr val="000000"/>
                          </a:solidFill>
                          <a:latin typeface="Calibri"/>
                        </a:rPr>
                        <a:t>Geopolitical World (trial unit)</a:t>
                      </a:r>
                    </a:p>
                    <a:p>
                      <a:pPr marL="0" marR="0" lvl="0" indent="0" algn="l">
                        <a:lnSpc>
                          <a:spcPct val="100000"/>
                        </a:lnSpc>
                        <a:spcBef>
                          <a:spcPts val="0"/>
                        </a:spcBef>
                        <a:spcAft>
                          <a:spcPts val="0"/>
                        </a:spcAft>
                        <a:buNone/>
                      </a:pPr>
                      <a:r>
                        <a:rPr lang="en-GB" sz="900" b="1" i="0" u="none" strike="noStrike" baseline="0" noProof="0" dirty="0">
                          <a:solidFill>
                            <a:srgbClr val="000000"/>
                          </a:solidFill>
                          <a:latin typeface="Calibri"/>
                        </a:rPr>
                        <a:t>Coasts Under Threat</a:t>
                      </a:r>
                      <a:endParaRPr lang="en-GB"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endParaRPr lang="en-GB"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900" b="0" i="0" u="none" strike="noStrike" baseline="0" noProof="0" dirty="0">
                          <a:solidFill>
                            <a:srgbClr val="000000"/>
                          </a:solidFill>
                          <a:latin typeface="Calibri"/>
                        </a:rPr>
                        <a:t>NC links:</a:t>
                      </a:r>
                      <a:endParaRPr lang="en-US" sz="900" b="0" i="0" u="none" strike="noStrike" baseline="0" noProof="0" dirty="0">
                        <a:solidFill>
                          <a:srgbClr val="000000"/>
                        </a:solidFill>
                        <a:latin typeface="Calibri"/>
                      </a:endParaRPr>
                    </a:p>
                    <a:p>
                      <a:pPr marL="171450" marR="0" lvl="0" indent="-171450" algn="l">
                        <a:lnSpc>
                          <a:spcPct val="100000"/>
                        </a:lnSpc>
                        <a:spcBef>
                          <a:spcPts val="0"/>
                        </a:spcBef>
                        <a:spcAft>
                          <a:spcPts val="0"/>
                        </a:spcAft>
                        <a:buClr>
                          <a:srgbClr val="000000"/>
                        </a:buClr>
                        <a:buFont typeface="Arial,Sans-Serif"/>
                        <a:buChar char="•"/>
                      </a:pPr>
                      <a:r>
                        <a:rPr lang="en-GB" sz="900" b="0" i="0" u="none" strike="noStrike" baseline="0" noProof="0" dirty="0">
                          <a:solidFill>
                            <a:srgbClr val="000000"/>
                          </a:solidFill>
                          <a:latin typeface="Calibri"/>
                        </a:rPr>
                        <a:t>Human and physical interaction, human reliance on effective functioning of natural systems, use of natural resources, fieldwork.</a:t>
                      </a:r>
                      <a:endParaRPr lang="en-US"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endParaRPr lang="en-GB"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900" b="0" i="0" u="none" strike="noStrike" baseline="0" noProof="0" dirty="0">
                          <a:solidFill>
                            <a:srgbClr val="000000"/>
                          </a:solidFill>
                          <a:latin typeface="Calibri"/>
                        </a:rPr>
                        <a:t>GCSE Links:</a:t>
                      </a:r>
                      <a:endParaRPr lang="en-US" sz="900" b="0" i="0" u="none" strike="noStrike" baseline="0" noProof="0" dirty="0">
                        <a:solidFill>
                          <a:srgbClr val="000000"/>
                        </a:solidFill>
                        <a:latin typeface="Calibri"/>
                      </a:endParaRPr>
                    </a:p>
                    <a:p>
                      <a:pPr marL="171450" marR="0" lvl="0" indent="-171450" algn="l">
                        <a:lnSpc>
                          <a:spcPct val="100000"/>
                        </a:lnSpc>
                        <a:spcBef>
                          <a:spcPts val="0"/>
                        </a:spcBef>
                        <a:spcAft>
                          <a:spcPts val="0"/>
                        </a:spcAft>
                        <a:buClr>
                          <a:srgbClr val="000000"/>
                        </a:buClr>
                        <a:buFont typeface="Arial,Sans-Serif"/>
                        <a:buChar char="•"/>
                      </a:pPr>
                      <a:r>
                        <a:rPr lang="en-GB" sz="900" b="0" i="0" u="none" strike="noStrike" baseline="0" noProof="0" dirty="0">
                          <a:solidFill>
                            <a:srgbClr val="000000"/>
                          </a:solidFill>
                          <a:latin typeface="Calibri"/>
                        </a:rPr>
                        <a:t>Coastal environments</a:t>
                      </a:r>
                    </a:p>
                    <a:p>
                      <a:pPr lvl="0">
                        <a:buNone/>
                      </a:pPr>
                      <a:endParaRPr kumimoji="0" lang="en-GB" sz="900" baseline="0" dirty="0"/>
                    </a:p>
                  </a:txBody>
                  <a:tcP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latin typeface="Calibri" panose="020F0502020204030204"/>
                          <a:ea typeface="+mn-ea"/>
                          <a:cs typeface="+mn-cs"/>
                        </a:rPr>
                        <a:t>Explosive Earth</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NC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Coasts, physical and human interaction, plate tectonics, rocks and weathering, international development, graphical skills, thematic maps, satellite photos, OS maps, fieldwork.</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GCSE Links: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UK physical landscapes, coasts, plate tectonics, economic development</a:t>
                      </a:r>
                    </a:p>
                  </a:txBody>
                  <a:tcPr/>
                </a:tc>
                <a:tc>
                  <a:txBody>
                    <a:bodyPr/>
                    <a:lstStyle/>
                    <a:p>
                      <a:pPr lvl="0">
                        <a:buNone/>
                      </a:pPr>
                      <a:r>
                        <a:rPr lang="en-GB" sz="900" b="0" i="0" u="none" strike="noStrike" baseline="0" noProof="0" dirty="0">
                          <a:solidFill>
                            <a:srgbClr val="000000"/>
                          </a:solidFill>
                          <a:latin typeface="Calibri"/>
                        </a:rPr>
                        <a:t>Topic Overview (from Co Design Theme):</a:t>
                      </a:r>
                      <a:endParaRPr lang="en-US"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900" b="1" i="0" u="none" strike="noStrike" baseline="0" noProof="0" dirty="0">
                          <a:solidFill>
                            <a:srgbClr val="000000"/>
                          </a:solidFill>
                          <a:latin typeface="Calibri"/>
                        </a:rPr>
                        <a:t>Re-discovering Russia and UK sustainable futures</a:t>
                      </a:r>
                      <a:endParaRPr lang="en-US"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endParaRPr lang="en-GB"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900" b="0" i="0" u="none" strike="noStrike" baseline="0" noProof="0" dirty="0">
                          <a:solidFill>
                            <a:srgbClr val="000000"/>
                          </a:solidFill>
                          <a:latin typeface="Calibri"/>
                        </a:rPr>
                        <a:t>NC links:</a:t>
                      </a:r>
                      <a:endParaRPr lang="en-US" sz="900" b="0" i="0" u="none" strike="noStrike" baseline="0" noProof="0" dirty="0">
                        <a:solidFill>
                          <a:srgbClr val="000000"/>
                        </a:solidFill>
                        <a:latin typeface="Calibri"/>
                      </a:endParaRPr>
                    </a:p>
                    <a:p>
                      <a:pPr marL="171450" marR="0" lvl="0" indent="-171450" algn="l">
                        <a:lnSpc>
                          <a:spcPct val="100000"/>
                        </a:lnSpc>
                        <a:spcBef>
                          <a:spcPts val="0"/>
                        </a:spcBef>
                        <a:spcAft>
                          <a:spcPts val="0"/>
                        </a:spcAft>
                        <a:buClr>
                          <a:srgbClr val="000000"/>
                        </a:buClr>
                        <a:buFont typeface="Arial,Sans-Serif"/>
                        <a:buChar char="•"/>
                      </a:pPr>
                      <a:r>
                        <a:rPr lang="en-GB" sz="900" b="0" i="0" u="none" strike="noStrike" baseline="0" noProof="0" dirty="0">
                          <a:solidFill>
                            <a:srgbClr val="000000"/>
                          </a:solidFill>
                          <a:latin typeface="Calibri"/>
                        </a:rPr>
                        <a:t>Locational knowledge – Russia, environmental regions, cold environments, urbanisation, population, use of natural resources, graphical skills, thematic maps, satellite photo interpretation, fieldwork.</a:t>
                      </a:r>
                      <a:endParaRPr lang="en-US" sz="9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900" b="0" i="0" u="none" strike="noStrike" baseline="0" noProof="0" dirty="0">
                          <a:solidFill>
                            <a:srgbClr val="000000"/>
                          </a:solidFill>
                          <a:latin typeface="Calibri"/>
                        </a:rPr>
                        <a:t>GCSE Links:</a:t>
                      </a:r>
                      <a:endParaRPr lang="en-US" sz="900" b="0" i="0" u="none" strike="noStrike" baseline="0" noProof="0" dirty="0">
                        <a:solidFill>
                          <a:srgbClr val="000000"/>
                        </a:solidFill>
                        <a:latin typeface="Calibri"/>
                      </a:endParaRPr>
                    </a:p>
                    <a:p>
                      <a:pPr marL="171450" marR="0" lvl="0" indent="-171450" algn="l">
                        <a:lnSpc>
                          <a:spcPct val="100000"/>
                        </a:lnSpc>
                        <a:spcBef>
                          <a:spcPts val="0"/>
                        </a:spcBef>
                        <a:spcAft>
                          <a:spcPts val="0"/>
                        </a:spcAft>
                        <a:buClr>
                          <a:srgbClr val="000000"/>
                        </a:buClr>
                        <a:buFont typeface="Arial,Sans-Serif"/>
                        <a:buChar char="•"/>
                      </a:pPr>
                      <a:r>
                        <a:rPr lang="en-GB" sz="900" b="0" i="0" u="none" strike="noStrike" baseline="0" noProof="0" dirty="0">
                          <a:solidFill>
                            <a:srgbClr val="000000"/>
                          </a:solidFill>
                          <a:latin typeface="Calibri"/>
                        </a:rPr>
                        <a:t>Ecosystems, energy, UK economic futures, urban sustainability, urban issues</a:t>
                      </a:r>
                      <a:endParaRPr lang="en-GB" dirty="0"/>
                    </a:p>
                    <a:p>
                      <a:pPr lvl="0">
                        <a:buNone/>
                      </a:pPr>
                      <a:endParaRPr kumimoji="0" lang="en-GB" sz="900" baseline="0" dirty="0"/>
                    </a:p>
                  </a:txBody>
                  <a:tcPr/>
                </a:tc>
                <a:extLst>
                  <a:ext uri="{0D108BD9-81ED-4DB2-BD59-A6C34878D82A}">
                    <a16:rowId xmlns:a16="http://schemas.microsoft.com/office/drawing/2014/main" val="724015701"/>
                  </a:ext>
                </a:extLst>
              </a:tr>
            </a:tbl>
          </a:graphicData>
        </a:graphic>
      </p:graphicFrame>
      <p:pic>
        <p:nvPicPr>
          <p:cNvPr id="3" name="Picture 2" descr="A picture containing logo&#10;&#10;Description automatically generated">
            <a:extLst>
              <a:ext uri="{FF2B5EF4-FFF2-40B4-BE49-F238E27FC236}">
                <a16:creationId xmlns:a16="http://schemas.microsoft.com/office/drawing/2014/main" id="{F3BAF132-8FEB-4827-A854-09E534535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8" y="96673"/>
            <a:ext cx="3424799" cy="588736"/>
          </a:xfrm>
          <a:prstGeom prst="rect">
            <a:avLst/>
          </a:prstGeom>
        </p:spPr>
      </p:pic>
      <p:pic>
        <p:nvPicPr>
          <p:cNvPr id="9" name="Picture 8" descr="Graphical user interface&#10;&#10;Description automatically generated with medium confidence">
            <a:extLst>
              <a:ext uri="{FF2B5EF4-FFF2-40B4-BE49-F238E27FC236}">
                <a16:creationId xmlns:a16="http://schemas.microsoft.com/office/drawing/2014/main" id="{6D8DC7B0-5CC5-48C7-A23F-64752FD1AB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4" y="83820"/>
            <a:ext cx="2688967" cy="714046"/>
          </a:xfrm>
          <a:prstGeom prst="rect">
            <a:avLst/>
          </a:prstGeom>
        </p:spPr>
      </p:pic>
    </p:spTree>
    <p:extLst>
      <p:ext uri="{BB962C8B-B14F-4D97-AF65-F5344CB8AC3E}">
        <p14:creationId xmlns:p14="http://schemas.microsoft.com/office/powerpoint/2010/main" val="1646923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07088" y="-135825"/>
            <a:ext cx="11041380" cy="821234"/>
          </a:xfrm>
        </p:spPr>
        <p:txBody>
          <a:bodyPr>
            <a:normAutofit/>
          </a:bodyPr>
          <a:lstStyle/>
          <a:p>
            <a:pPr algn="ctr"/>
            <a:r>
              <a:rPr lang="en-GB" sz="3200" b="1" dirty="0"/>
              <a:t>Achievement Cycle Overview</a:t>
            </a:r>
          </a:p>
        </p:txBody>
      </p:sp>
      <p:sp>
        <p:nvSpPr>
          <p:cNvPr id="7" name="Content Placeholder 6"/>
          <p:cNvSpPr>
            <a:spLocks noGrp="1"/>
          </p:cNvSpPr>
          <p:nvPr>
            <p:ph idx="1"/>
          </p:nvPr>
        </p:nvSpPr>
        <p:spPr>
          <a:xfrm>
            <a:off x="4467904" y="527859"/>
            <a:ext cx="7780564" cy="357141"/>
          </a:xfrm>
        </p:spPr>
        <p:txBody>
          <a:bodyPr vert="horz" lIns="91440" tIns="45720" rIns="91440" bIns="45720" rtlCol="0" anchor="t">
            <a:normAutofit fontScale="92500" lnSpcReduction="20000"/>
          </a:bodyPr>
          <a:lstStyle/>
          <a:p>
            <a:pPr marL="0" indent="0">
              <a:buNone/>
            </a:pPr>
            <a:r>
              <a:rPr lang="en-GB" sz="2400" b="1" dirty="0"/>
              <a:t>Curriculum: Geography </a:t>
            </a:r>
          </a:p>
        </p:txBody>
      </p:sp>
      <p:graphicFrame>
        <p:nvGraphicFramePr>
          <p:cNvPr id="8" name="Table 7"/>
          <p:cNvGraphicFramePr>
            <a:graphicFrameLocks noGrp="1"/>
          </p:cNvGraphicFramePr>
          <p:nvPr>
            <p:extLst>
              <p:ext uri="{D42A27DB-BD31-4B8C-83A1-F6EECF244321}">
                <p14:modId xmlns:p14="http://schemas.microsoft.com/office/powerpoint/2010/main" val="623773587"/>
              </p:ext>
            </p:extLst>
          </p:nvPr>
        </p:nvGraphicFramePr>
        <p:xfrm>
          <a:off x="119578" y="930741"/>
          <a:ext cx="12381233" cy="492795"/>
        </p:xfrm>
        <a:graphic>
          <a:graphicData uri="http://schemas.openxmlformats.org/drawingml/2006/table">
            <a:tbl>
              <a:tblPr firstRow="1" bandRow="1">
                <a:tableStyleId>{BDBED569-4797-4DF1-A0F4-6AAB3CD982D8}</a:tableStyleId>
              </a:tblPr>
              <a:tblGrid>
                <a:gridCol w="867132">
                  <a:extLst>
                    <a:ext uri="{9D8B030D-6E8A-4147-A177-3AD203B41FA5}">
                      <a16:colId xmlns:a16="http://schemas.microsoft.com/office/drawing/2014/main" val="1234613420"/>
                    </a:ext>
                  </a:extLst>
                </a:gridCol>
                <a:gridCol w="3861872">
                  <a:extLst>
                    <a:ext uri="{9D8B030D-6E8A-4147-A177-3AD203B41FA5}">
                      <a16:colId xmlns:a16="http://schemas.microsoft.com/office/drawing/2014/main" val="252381314"/>
                    </a:ext>
                  </a:extLst>
                </a:gridCol>
                <a:gridCol w="3897630">
                  <a:extLst>
                    <a:ext uri="{9D8B030D-6E8A-4147-A177-3AD203B41FA5}">
                      <a16:colId xmlns:a16="http://schemas.microsoft.com/office/drawing/2014/main" val="3243530804"/>
                    </a:ext>
                  </a:extLst>
                </a:gridCol>
                <a:gridCol w="3754599">
                  <a:extLst>
                    <a:ext uri="{9D8B030D-6E8A-4147-A177-3AD203B41FA5}">
                      <a16:colId xmlns:a16="http://schemas.microsoft.com/office/drawing/2014/main" val="2834096157"/>
                    </a:ext>
                  </a:extLst>
                </a:gridCol>
              </a:tblGrid>
              <a:tr h="492795">
                <a:tc>
                  <a:txBody>
                    <a:bodyPr/>
                    <a:lstStyle/>
                    <a:p>
                      <a:pPr algn="ctr"/>
                      <a:r>
                        <a:rPr lang="en-GB" sz="2000" dirty="0"/>
                        <a:t>Year</a:t>
                      </a:r>
                    </a:p>
                  </a:txBody>
                  <a:tcPr anchor="ctr"/>
                </a:tc>
                <a:tc>
                  <a:txBody>
                    <a:bodyPr/>
                    <a:lstStyle/>
                    <a:p>
                      <a:pPr algn="ctr"/>
                      <a:r>
                        <a:rPr lang="en-GB" sz="2400" dirty="0"/>
                        <a:t>AC1</a:t>
                      </a:r>
                    </a:p>
                  </a:txBody>
                  <a:tcPr anchor="ctr"/>
                </a:tc>
                <a:tc>
                  <a:txBody>
                    <a:bodyPr/>
                    <a:lstStyle/>
                    <a:p>
                      <a:pPr algn="ctr"/>
                      <a:r>
                        <a:rPr lang="en-GB" sz="2400" dirty="0"/>
                        <a:t>AC2</a:t>
                      </a:r>
                    </a:p>
                  </a:txBody>
                  <a:tcPr anchor="ctr"/>
                </a:tc>
                <a:tc>
                  <a:txBody>
                    <a:bodyPr/>
                    <a:lstStyle/>
                    <a:p>
                      <a:pPr algn="ctr"/>
                      <a:r>
                        <a:rPr lang="en-GB" sz="2400" dirty="0"/>
                        <a:t>AC3</a:t>
                      </a:r>
                    </a:p>
                  </a:txBody>
                  <a:tcPr anchor="ctr"/>
                </a:tc>
                <a:extLst>
                  <a:ext uri="{0D108BD9-81ED-4DB2-BD59-A6C34878D82A}">
                    <a16:rowId xmlns:a16="http://schemas.microsoft.com/office/drawing/2014/main" val="1654645317"/>
                  </a:ext>
                </a:extLst>
              </a:tr>
            </a:tbl>
          </a:graphicData>
        </a:graphic>
      </p:graphicFrame>
      <p:pic>
        <p:nvPicPr>
          <p:cNvPr id="3" name="Picture 2" descr="A picture containing logo&#10;&#10;Description automatically generated">
            <a:extLst>
              <a:ext uri="{FF2B5EF4-FFF2-40B4-BE49-F238E27FC236}">
                <a16:creationId xmlns:a16="http://schemas.microsoft.com/office/drawing/2014/main" id="{F3BAF132-8FEB-4827-A854-09E534535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8" y="96673"/>
            <a:ext cx="3424799" cy="588736"/>
          </a:xfrm>
          <a:prstGeom prst="rect">
            <a:avLst/>
          </a:prstGeom>
        </p:spPr>
      </p:pic>
      <p:pic>
        <p:nvPicPr>
          <p:cNvPr id="9" name="Picture 8" descr="Graphical user interface&#10;&#10;Description automatically generated with medium confidence">
            <a:extLst>
              <a:ext uri="{FF2B5EF4-FFF2-40B4-BE49-F238E27FC236}">
                <a16:creationId xmlns:a16="http://schemas.microsoft.com/office/drawing/2014/main" id="{6D8DC7B0-5CC5-48C7-A23F-64752FD1AB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4" y="83820"/>
            <a:ext cx="2688967" cy="714046"/>
          </a:xfrm>
          <a:prstGeom prst="rect">
            <a:avLst/>
          </a:prstGeom>
        </p:spPr>
      </p:pic>
      <p:graphicFrame>
        <p:nvGraphicFramePr>
          <p:cNvPr id="4" name="Table 3">
            <a:extLst>
              <a:ext uri="{FF2B5EF4-FFF2-40B4-BE49-F238E27FC236}">
                <a16:creationId xmlns:a16="http://schemas.microsoft.com/office/drawing/2014/main" id="{FA76C760-F572-C16F-CFFD-B263704B66FB}"/>
              </a:ext>
            </a:extLst>
          </p:cNvPr>
          <p:cNvGraphicFramePr>
            <a:graphicFrameLocks noGrp="1"/>
          </p:cNvGraphicFramePr>
          <p:nvPr>
            <p:extLst>
              <p:ext uri="{D42A27DB-BD31-4B8C-83A1-F6EECF244321}">
                <p14:modId xmlns:p14="http://schemas.microsoft.com/office/powerpoint/2010/main" val="2296588728"/>
              </p:ext>
            </p:extLst>
          </p:nvPr>
        </p:nvGraphicFramePr>
        <p:xfrm>
          <a:off x="119578" y="1423536"/>
          <a:ext cx="12381233" cy="3170856"/>
        </p:xfrm>
        <a:graphic>
          <a:graphicData uri="http://schemas.openxmlformats.org/drawingml/2006/table">
            <a:tbl>
              <a:tblPr firstRow="1" bandRow="1">
                <a:tableStyleId>{BDBED569-4797-4DF1-A0F4-6AAB3CD982D8}</a:tableStyleId>
              </a:tblPr>
              <a:tblGrid>
                <a:gridCol w="867132">
                  <a:extLst>
                    <a:ext uri="{9D8B030D-6E8A-4147-A177-3AD203B41FA5}">
                      <a16:colId xmlns:a16="http://schemas.microsoft.com/office/drawing/2014/main" val="1174243339"/>
                    </a:ext>
                  </a:extLst>
                </a:gridCol>
                <a:gridCol w="3861872">
                  <a:extLst>
                    <a:ext uri="{9D8B030D-6E8A-4147-A177-3AD203B41FA5}">
                      <a16:colId xmlns:a16="http://schemas.microsoft.com/office/drawing/2014/main" val="2900780486"/>
                    </a:ext>
                  </a:extLst>
                </a:gridCol>
                <a:gridCol w="3897630">
                  <a:extLst>
                    <a:ext uri="{9D8B030D-6E8A-4147-A177-3AD203B41FA5}">
                      <a16:colId xmlns:a16="http://schemas.microsoft.com/office/drawing/2014/main" val="2213578009"/>
                    </a:ext>
                  </a:extLst>
                </a:gridCol>
                <a:gridCol w="3754599">
                  <a:extLst>
                    <a:ext uri="{9D8B030D-6E8A-4147-A177-3AD203B41FA5}">
                      <a16:colId xmlns:a16="http://schemas.microsoft.com/office/drawing/2014/main" val="930054665"/>
                    </a:ext>
                  </a:extLst>
                </a:gridCol>
              </a:tblGrid>
              <a:tr h="1585428">
                <a:tc>
                  <a:txBody>
                    <a:bodyPr/>
                    <a:lstStyle/>
                    <a:p>
                      <a:pPr algn="ctr"/>
                      <a:r>
                        <a:rPr lang="en-GB" sz="3600" b="1" dirty="0"/>
                        <a:t>10</a:t>
                      </a:r>
                    </a:p>
                    <a:p>
                      <a:pPr algn="ctr"/>
                      <a:r>
                        <a:rPr lang="en-GB" sz="1600" b="1" dirty="0"/>
                        <a:t>(From 2024)</a:t>
                      </a:r>
                      <a:endParaRPr lang="en-GB" sz="3600" b="1" dirty="0"/>
                    </a:p>
                  </a:txBody>
                  <a:tcPr anchor="ct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Urban Issues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UK Physical Landscapes (Coasts)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UK Physical Landscapes (Rivers)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Changing Economic World</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r>
                        <a:rPr lang="en-GB" sz="900" dirty="0"/>
                        <a:t>Topic</a:t>
                      </a:r>
                      <a:r>
                        <a:rPr lang="en-GB" sz="900" baseline="0" dirty="0"/>
                        <a:t> Overview (from Co Design Theme):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Living World</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Challenge of natural resources.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4225200121"/>
                  </a:ext>
                </a:extLst>
              </a:tr>
              <a:tr h="1585428">
                <a:tc>
                  <a:txBody>
                    <a:bodyPr/>
                    <a:lstStyle/>
                    <a:p>
                      <a:pPr algn="ctr"/>
                      <a:r>
                        <a:rPr lang="en-GB" sz="3600" b="1" dirty="0"/>
                        <a:t>11</a:t>
                      </a:r>
                    </a:p>
                    <a:p>
                      <a:pPr algn="ctr"/>
                      <a:r>
                        <a:rPr lang="en-GB" sz="1400" b="1" dirty="0"/>
                        <a:t>(2024-25 only)</a:t>
                      </a:r>
                      <a:endParaRPr lang="en-GB" sz="3600" b="1" dirty="0"/>
                    </a:p>
                  </a:txBody>
                  <a:tcPr anchor="ctr"/>
                </a:tc>
                <a:tc>
                  <a:txBody>
                    <a:bodyPr/>
                    <a:lstStyle/>
                    <a:p>
                      <a:r>
                        <a:rPr lang="en-GB" sz="900" dirty="0"/>
                        <a:t>Topic</a:t>
                      </a:r>
                      <a:r>
                        <a:rPr lang="en-GB" sz="900" baseline="0" dirty="0"/>
                        <a:t> Overview (from Co Design Theme):</a:t>
                      </a:r>
                    </a:p>
                    <a:p>
                      <a:pPr marL="0" marR="0" lvl="0" indent="0" algn="l">
                        <a:lnSpc>
                          <a:spcPct val="100000"/>
                        </a:lnSpc>
                        <a:spcBef>
                          <a:spcPts val="0"/>
                        </a:spcBef>
                        <a:spcAft>
                          <a:spcPts val="0"/>
                        </a:spcAft>
                        <a:buNone/>
                      </a:pPr>
                      <a:r>
                        <a:rPr lang="en-GB" sz="900" b="0" i="0" u="none" strike="noStrike" kern="1200" cap="none" spc="0" normalizeH="0" baseline="0" noProof="0" dirty="0">
                          <a:ln>
                            <a:noFill/>
                          </a:ln>
                          <a:effectLst/>
                          <a:uLnTx/>
                          <a:uFillTx/>
                          <a:latin typeface="Calibri"/>
                          <a:ea typeface="+mn-ea"/>
                          <a:cs typeface="+mn-cs"/>
                        </a:rPr>
                        <a:t>Urban Issues</a:t>
                      </a:r>
                    </a:p>
                    <a:p>
                      <a:pPr marL="0" marR="0" lvl="0" indent="0" algn="l">
                        <a:lnSpc>
                          <a:spcPct val="100000"/>
                        </a:lnSpc>
                        <a:spcBef>
                          <a:spcPts val="0"/>
                        </a:spcBef>
                        <a:spcAft>
                          <a:spcPts val="0"/>
                        </a:spcAft>
                        <a:buNone/>
                      </a:pPr>
                      <a:r>
                        <a:rPr lang="en-GB" sz="900" b="0" i="0" u="none" strike="noStrike" kern="1200" cap="none" spc="0" normalizeH="0" baseline="0" noProof="0" dirty="0">
                          <a:ln>
                            <a:noFill/>
                          </a:ln>
                          <a:effectLst/>
                          <a:uLnTx/>
                          <a:uFillTx/>
                          <a:latin typeface="Calibri"/>
                          <a:ea typeface="+mn-ea"/>
                          <a:cs typeface="+mn-cs"/>
                        </a:rPr>
                        <a:t>Changing economic development 1</a:t>
                      </a:r>
                    </a:p>
                  </a:txBody>
                  <a:tcPr/>
                </a:tc>
                <a:tc>
                  <a:txBody>
                    <a:bodyPr/>
                    <a:lstStyle/>
                    <a:p>
                      <a:r>
                        <a:rPr lang="en-GB" sz="900" dirty="0"/>
                        <a:t>Topic</a:t>
                      </a:r>
                      <a:r>
                        <a:rPr lang="en-GB" sz="900" baseline="0" dirty="0"/>
                        <a:t> Overview (from Co Design Theme):</a:t>
                      </a:r>
                    </a:p>
                    <a:p>
                      <a:r>
                        <a:rPr lang="en-GB" sz="900" baseline="0" dirty="0"/>
                        <a:t>Changing economic development 2</a:t>
                      </a:r>
                    </a:p>
                    <a:p>
                      <a:pPr lvl="0">
                        <a:buNone/>
                      </a:pPr>
                      <a:r>
                        <a:rPr lang="en-GB" sz="900" baseline="0" dirty="0"/>
                        <a:t>The challenge of natural resource management.</a:t>
                      </a:r>
                      <a:endParaRPr lang="en-GB" sz="900" dirty="0"/>
                    </a:p>
                    <a:p>
                      <a:endParaRPr lang="en-GB" sz="900" baseline="0" dirty="0"/>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txBody>
                  <a:tcPr/>
                </a:tc>
                <a:tc>
                  <a:txBody>
                    <a:bodyPr/>
                    <a:lstStyle/>
                    <a:p>
                      <a:r>
                        <a:rPr lang="en-GB" sz="900" dirty="0"/>
                        <a:t>Topic</a:t>
                      </a:r>
                      <a:r>
                        <a:rPr lang="en-GB" sz="900" baseline="0" dirty="0"/>
                        <a:t> Overview (from Co Design Theme):</a:t>
                      </a:r>
                    </a:p>
                    <a:p>
                      <a:pPr marL="0" marR="0" lvl="0" indent="0" algn="l" rtl="0" eaLnBrk="1" fontAlgn="auto" latinLnBrk="0" hangingPunct="1">
                        <a:lnSpc>
                          <a:spcPct val="100000"/>
                        </a:lnSpc>
                        <a:spcBef>
                          <a:spcPts val="0"/>
                        </a:spcBef>
                        <a:spcAft>
                          <a:spcPts val="0"/>
                        </a:spcAft>
                        <a:buClrTx/>
                        <a:buSzTx/>
                        <a:buFontTx/>
                        <a:buNone/>
                      </a:pPr>
                      <a:r>
                        <a:rPr lang="en-GB" sz="900" b="0" i="0" u="none" strike="noStrike" kern="1200" cap="none" spc="0" normalizeH="0" baseline="0" noProof="0" dirty="0">
                          <a:ln>
                            <a:noFill/>
                          </a:ln>
                          <a:effectLst/>
                          <a:uLnTx/>
                          <a:uFillTx/>
                          <a:latin typeface="Calibri" panose="020F0502020204030204"/>
                          <a:ea typeface="+mn-ea"/>
                          <a:cs typeface="+mn-cs"/>
                        </a:rPr>
                        <a:t>Fieldwork questions and revision.</a:t>
                      </a:r>
                    </a:p>
                    <a:p>
                      <a:pPr marL="0" marR="0" lvl="0" indent="0" algn="l">
                        <a:lnSpc>
                          <a:spcPct val="100000"/>
                        </a:lnSpc>
                        <a:spcBef>
                          <a:spcPts val="0"/>
                        </a:spcBef>
                        <a:spcAft>
                          <a:spcPts val="0"/>
                        </a:spcAft>
                        <a:buClrTx/>
                        <a:buSzTx/>
                        <a:buFontTx/>
                        <a:buNone/>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effectLst/>
                        <a:uLnTx/>
                        <a:uFillTx/>
                        <a:latin typeface="Calibri" panose="020F0502020204030204"/>
                        <a:ea typeface="+mn-ea"/>
                        <a:cs typeface="+mn-cs"/>
                      </a:endParaRPr>
                    </a:p>
                  </a:txBody>
                  <a:tcPr/>
                </a:tc>
                <a:extLst>
                  <a:ext uri="{0D108BD9-81ED-4DB2-BD59-A6C34878D82A}">
                    <a16:rowId xmlns:a16="http://schemas.microsoft.com/office/drawing/2014/main" val="3352850515"/>
                  </a:ext>
                </a:extLst>
              </a:tr>
            </a:tbl>
          </a:graphicData>
        </a:graphic>
      </p:graphicFrame>
      <p:graphicFrame>
        <p:nvGraphicFramePr>
          <p:cNvPr id="5" name="Table 4">
            <a:extLst>
              <a:ext uri="{FF2B5EF4-FFF2-40B4-BE49-F238E27FC236}">
                <a16:creationId xmlns:a16="http://schemas.microsoft.com/office/drawing/2014/main" id="{BC843FE0-F3B1-6E23-4A50-8BA2F33E84FF}"/>
              </a:ext>
            </a:extLst>
          </p:cNvPr>
          <p:cNvGraphicFramePr>
            <a:graphicFrameLocks noGrp="1"/>
          </p:cNvGraphicFramePr>
          <p:nvPr>
            <p:extLst>
              <p:ext uri="{D42A27DB-BD31-4B8C-83A1-F6EECF244321}">
                <p14:modId xmlns:p14="http://schemas.microsoft.com/office/powerpoint/2010/main" val="4000190666"/>
              </p:ext>
            </p:extLst>
          </p:nvPr>
        </p:nvGraphicFramePr>
        <p:xfrm>
          <a:off x="119577" y="4594392"/>
          <a:ext cx="12381233" cy="1585427"/>
        </p:xfrm>
        <a:graphic>
          <a:graphicData uri="http://schemas.openxmlformats.org/drawingml/2006/table">
            <a:tbl>
              <a:tblPr firstRow="1" bandRow="1">
                <a:tableStyleId>{BDBED569-4797-4DF1-A0F4-6AAB3CD982D8}</a:tableStyleId>
              </a:tblPr>
              <a:tblGrid>
                <a:gridCol w="867132">
                  <a:extLst>
                    <a:ext uri="{9D8B030D-6E8A-4147-A177-3AD203B41FA5}">
                      <a16:colId xmlns:a16="http://schemas.microsoft.com/office/drawing/2014/main" val="4040588151"/>
                    </a:ext>
                  </a:extLst>
                </a:gridCol>
                <a:gridCol w="3861872">
                  <a:extLst>
                    <a:ext uri="{9D8B030D-6E8A-4147-A177-3AD203B41FA5}">
                      <a16:colId xmlns:a16="http://schemas.microsoft.com/office/drawing/2014/main" val="2983257402"/>
                    </a:ext>
                  </a:extLst>
                </a:gridCol>
                <a:gridCol w="3897630">
                  <a:extLst>
                    <a:ext uri="{9D8B030D-6E8A-4147-A177-3AD203B41FA5}">
                      <a16:colId xmlns:a16="http://schemas.microsoft.com/office/drawing/2014/main" val="1967906306"/>
                    </a:ext>
                  </a:extLst>
                </a:gridCol>
                <a:gridCol w="3754599">
                  <a:extLst>
                    <a:ext uri="{9D8B030D-6E8A-4147-A177-3AD203B41FA5}">
                      <a16:colId xmlns:a16="http://schemas.microsoft.com/office/drawing/2014/main" val="1725512533"/>
                    </a:ext>
                  </a:extLst>
                </a:gridCol>
              </a:tblGrid>
              <a:tr h="1585427">
                <a:tc>
                  <a:txBody>
                    <a:bodyPr/>
                    <a:lstStyle/>
                    <a:p>
                      <a:pPr lvl="0" algn="ctr">
                        <a:buNone/>
                      </a:pPr>
                      <a:r>
                        <a:rPr lang="en-GB" sz="3600" b="1" dirty="0"/>
                        <a:t>13</a:t>
                      </a:r>
                    </a:p>
                  </a:txBody>
                  <a:tcPr anchor="ctr"/>
                </a:tc>
                <a:tc>
                  <a:txBody>
                    <a:bodyPr/>
                    <a:lstStyle/>
                    <a:p>
                      <a:pPr lvl="0">
                        <a:buNone/>
                      </a:pPr>
                      <a:r>
                        <a:rPr lang="en-GB" sz="900" b="0" i="0" u="none" strike="noStrike" noProof="0" dirty="0">
                          <a:solidFill>
                            <a:srgbClr val="000000"/>
                          </a:solidFill>
                          <a:latin typeface="Calibri"/>
                        </a:rPr>
                        <a:t>2024-25 Version</a:t>
                      </a:r>
                    </a:p>
                    <a:p>
                      <a:pPr lvl="0">
                        <a:buNone/>
                      </a:pPr>
                      <a:endParaRPr lang="en-GB" sz="900" b="0" i="0" u="none" strike="noStrike" noProof="0" dirty="0">
                        <a:solidFill>
                          <a:srgbClr val="000000"/>
                        </a:solidFill>
                        <a:latin typeface="Calibri"/>
                      </a:endParaRPr>
                    </a:p>
                    <a:p>
                      <a:pPr lvl="0">
                        <a:buNone/>
                      </a:pPr>
                      <a:r>
                        <a:rPr lang="en-GB" sz="900" b="0" i="0" u="none" strike="noStrike" noProof="0" dirty="0">
                          <a:solidFill>
                            <a:srgbClr val="000000"/>
                          </a:solidFill>
                          <a:latin typeface="Calibri"/>
                        </a:rPr>
                        <a:t>Paper 2: Water and Carbon</a:t>
                      </a:r>
                    </a:p>
                    <a:p>
                      <a:pPr lvl="0">
                        <a:buNone/>
                      </a:pPr>
                      <a:r>
                        <a:rPr lang="en-GB" sz="900" b="0" i="0" u="none" strike="noStrike" noProof="0" dirty="0">
                          <a:solidFill>
                            <a:srgbClr val="000000"/>
                          </a:solidFill>
                          <a:latin typeface="Calibri"/>
                        </a:rPr>
                        <a:t>Paper 3: Tectonics</a:t>
                      </a:r>
                    </a:p>
                    <a:p>
                      <a:pPr lvl="0">
                        <a:buNone/>
                      </a:pPr>
                      <a:endParaRPr lang="en-GB" sz="900" b="0" i="0" u="none" strike="noStrike" noProof="0" dirty="0">
                        <a:solidFill>
                          <a:srgbClr val="000000"/>
                        </a:solidFill>
                        <a:latin typeface="Calibri"/>
                      </a:endParaRPr>
                    </a:p>
                    <a:p>
                      <a:pPr lvl="0">
                        <a:buNone/>
                      </a:pPr>
                      <a:r>
                        <a:rPr lang="en-GB" sz="900" b="0" i="0" u="none" strike="noStrike" noProof="0" dirty="0">
                          <a:solidFill>
                            <a:srgbClr val="000000"/>
                          </a:solidFill>
                          <a:latin typeface="Calibri"/>
                        </a:rPr>
                        <a:t>NEA Write-up</a:t>
                      </a:r>
                    </a:p>
                  </a:txBody>
                  <a:tcPr/>
                </a:tc>
                <a:tc>
                  <a:txBody>
                    <a:bodyPr/>
                    <a:lstStyle/>
                    <a:p>
                      <a:pPr lvl="0">
                        <a:buNone/>
                      </a:pPr>
                      <a:r>
                        <a:rPr lang="en-GB" sz="900" dirty="0"/>
                        <a:t>Paper 3: Energy Issues</a:t>
                      </a:r>
                    </a:p>
                    <a:p>
                      <a:pPr lvl="0">
                        <a:buNone/>
                      </a:pPr>
                      <a:endParaRPr lang="en-GB" sz="900" dirty="0"/>
                    </a:p>
                    <a:p>
                      <a:pPr lvl="0">
                        <a:buNone/>
                      </a:pPr>
                      <a:r>
                        <a:rPr lang="en-GB" sz="900" dirty="0"/>
                        <a:t>Paper 3: India</a:t>
                      </a:r>
                    </a:p>
                    <a:p>
                      <a:pPr lvl="0">
                        <a:buNone/>
                      </a:pPr>
                      <a:endParaRPr lang="en-GB" sz="900" dirty="0"/>
                    </a:p>
                    <a:p>
                      <a:pPr lvl="0">
                        <a:buNone/>
                      </a:pPr>
                      <a:r>
                        <a:rPr lang="en-GB" sz="900" dirty="0"/>
                        <a:t>NEA Completion</a:t>
                      </a:r>
                    </a:p>
                  </a:txBody>
                  <a:tcPr/>
                </a:tc>
                <a:tc>
                  <a:txBody>
                    <a:bodyPr/>
                    <a:lstStyle/>
                    <a:p>
                      <a:pPr lvl="0">
                        <a:buNone/>
                      </a:pPr>
                      <a:r>
                        <a:rPr lang="en-GB" sz="900" baseline="0" dirty="0"/>
                        <a:t>Revision.</a:t>
                      </a:r>
                      <a:endParaRPr kumimoji="0" lang="en-GB" sz="900" baseline="0" dirty="0"/>
                    </a:p>
                  </a:txBody>
                  <a:tcPr/>
                </a:tc>
                <a:extLst>
                  <a:ext uri="{0D108BD9-81ED-4DB2-BD59-A6C34878D82A}">
                    <a16:rowId xmlns:a16="http://schemas.microsoft.com/office/drawing/2014/main" val="2212202065"/>
                  </a:ext>
                </a:extLst>
              </a:tr>
            </a:tbl>
          </a:graphicData>
        </a:graphic>
      </p:graphicFrame>
    </p:spTree>
    <p:extLst>
      <p:ext uri="{BB962C8B-B14F-4D97-AF65-F5344CB8AC3E}">
        <p14:creationId xmlns:p14="http://schemas.microsoft.com/office/powerpoint/2010/main" val="41340062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6cb6c50-0ee8-4175-b8a3-e2bf00a19e54" xsi:nil="true"/>
    <lcf76f155ced4ddcb4097134ff3c332f xmlns="9e448069-79f3-4ad7-b9b3-409927b56bc4">
      <Terms xmlns="http://schemas.microsoft.com/office/infopath/2007/PartnerControls"/>
    </lcf76f155ced4ddcb4097134ff3c332f>
    <_Flow_SignoffStatus xmlns="9e448069-79f3-4ad7-b9b3-409927b56bc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FA7A8E2A7D7734395F8F461A3A862E7" ma:contentTypeVersion="19" ma:contentTypeDescription="Create a new document." ma:contentTypeScope="" ma:versionID="ae3fccfd41bd3bb2d548e70869514ce8">
  <xsd:schema xmlns:xsd="http://www.w3.org/2001/XMLSchema" xmlns:xs="http://www.w3.org/2001/XMLSchema" xmlns:p="http://schemas.microsoft.com/office/2006/metadata/properties" xmlns:ns2="9e448069-79f3-4ad7-b9b3-409927b56bc4" xmlns:ns3="c6cb6c50-0ee8-4175-b8a3-e2bf00a19e54" targetNamespace="http://schemas.microsoft.com/office/2006/metadata/properties" ma:root="true" ma:fieldsID="76ee491296fda37cbc951366ce46156e" ns2:_="" ns3:_="">
    <xsd:import namespace="9e448069-79f3-4ad7-b9b3-409927b56bc4"/>
    <xsd:import namespace="c6cb6c50-0ee8-4175-b8a3-e2bf00a19e5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ServiceLocation"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448069-79f3-4ad7-b9b3-409927b56b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cb6c50-0ee8-4175-b8a3-e2bf00a19e5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82de4c7a-574d-49b8-bfdf-dd95e5852508}" ma:internalName="TaxCatchAll" ma:showField="CatchAllData" ma:web="c6cb6c50-0ee8-4175-b8a3-e2bf00a19e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47D538-6841-4F84-8282-8B9AF7999CDE}">
  <ds:schemaRefs>
    <ds:schemaRef ds:uri="http://purl.org/dc/dcmitype/"/>
    <ds:schemaRef ds:uri="http://purl.org/dc/terms/"/>
    <ds:schemaRef ds:uri="http://schemas.microsoft.com/office/2006/documentManagement/types"/>
    <ds:schemaRef ds:uri="http://purl.org/dc/elements/1.1/"/>
    <ds:schemaRef ds:uri="http://schemas.openxmlformats.org/package/2006/metadata/core-properties"/>
    <ds:schemaRef ds:uri="http://www.w3.org/XML/1998/namespace"/>
    <ds:schemaRef ds:uri="http://schemas.microsoft.com/office/infopath/2007/PartnerControls"/>
    <ds:schemaRef ds:uri="http://schemas.microsoft.com/office/2006/metadata/properties"/>
    <ds:schemaRef ds:uri="c6cb6c50-0ee8-4175-b8a3-e2bf00a19e54"/>
    <ds:schemaRef ds:uri="9e448069-79f3-4ad7-b9b3-409927b56bc4"/>
  </ds:schemaRefs>
</ds:datastoreItem>
</file>

<file path=customXml/itemProps2.xml><?xml version="1.0" encoding="utf-8"?>
<ds:datastoreItem xmlns:ds="http://schemas.openxmlformats.org/officeDocument/2006/customXml" ds:itemID="{1FCCB29B-4CDB-40D6-95E3-0621720B75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448069-79f3-4ad7-b9b3-409927b56bc4"/>
    <ds:schemaRef ds:uri="c6cb6c50-0ee8-4175-b8a3-e2bf00a19e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DDA49AF-F191-4AA1-8698-D4DF353DC6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1985</TotalTime>
  <Words>885</Words>
  <Application>Microsoft Office PowerPoint</Application>
  <PresentationFormat>A3 Paper (297x420 mm)</PresentationFormat>
  <Paragraphs>152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Arial,Sans-Serif</vt:lpstr>
      <vt:lpstr>Calibri</vt:lpstr>
      <vt:lpstr>Calibri Light</vt:lpstr>
      <vt:lpstr>Office Theme</vt:lpstr>
      <vt:lpstr>Achievement Cycle Overview</vt:lpstr>
      <vt:lpstr>Achievement Cycle Overview</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Cycle Overview</dc:title>
  <dc:creator>D Belshaw Staff 8304169</dc:creator>
  <cp:lastModifiedBy>Mr J Burton</cp:lastModifiedBy>
  <cp:revision>88</cp:revision>
  <dcterms:created xsi:type="dcterms:W3CDTF">2020-04-23T15:20:05Z</dcterms:created>
  <dcterms:modified xsi:type="dcterms:W3CDTF">2024-11-07T13:57:41Z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0x010100FFA7A8E2A7D7734395F8F461A3A862E7</vt:lpwstr>
  </property>
  <property fmtid="{D5CDD505-2E9C-101B-9397-08002B2CF9AE}" pid="3" name="MediaServiceImageTags">
    <vt:lpwstr/>
  </property>
</Properties>
</file>