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sldIdLst>
    <p:sldId id="257" r:id="rId5"/>
    <p:sldId id="259" r:id="rId6"/>
  </p:sldIdLst>
  <p:sldSz cx="12801600" cy="9601200" type="A3"/>
  <p:notesSz cx="9144000" cy="6858000"/>
  <p:defaultTextStyle>
    <a:defPPr>
      <a:defRPr lang="en-US"/>
    </a:defPPr>
    <a:lvl1pPr marL="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3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7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0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4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7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21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8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F9179B-5AE8-9305-5318-F62AFBF92889}" v="1446" dt="2024-10-17T13:54:15.637"/>
    <p1510:client id="{AA5B64AF-8D53-FDEC-3BAA-74B923579C9A}" v="14" dt="2024-10-15T14:39:08.1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165" autoAdjust="0"/>
  </p:normalViewPr>
  <p:slideViewPr>
    <p:cSldViewPr snapToGrid="0">
      <p:cViewPr>
        <p:scale>
          <a:sx n="60" d="100"/>
          <a:sy n="60" d="100"/>
        </p:scale>
        <p:origin x="14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L Pattison" userId="S::lpattison@waseleyhills.worcs.sch.uk::ced1e163-c380-4480-9fdb-38ae0e17b278" providerId="AD" clId="Web-{22F9179B-5AE8-9305-5318-F62AFBF92889}"/>
    <pc:docChg chg="modSld">
      <pc:chgData name="Mr L Pattison" userId="S::lpattison@waseleyhills.worcs.sch.uk::ced1e163-c380-4480-9fdb-38ae0e17b278" providerId="AD" clId="Web-{22F9179B-5AE8-9305-5318-F62AFBF92889}" dt="2024-10-17T13:54:04.903" v="1406"/>
      <pc:docMkLst>
        <pc:docMk/>
      </pc:docMkLst>
      <pc:sldChg chg="modSp">
        <pc:chgData name="Mr L Pattison" userId="S::lpattison@waseleyhills.worcs.sch.uk::ced1e163-c380-4480-9fdb-38ae0e17b278" providerId="AD" clId="Web-{22F9179B-5AE8-9305-5318-F62AFBF92889}" dt="2024-10-17T13:50:38.086" v="1353"/>
        <pc:sldMkLst>
          <pc:docMk/>
          <pc:sldMk cId="1646923368" sldId="257"/>
        </pc:sldMkLst>
        <pc:graphicFrameChg chg="mod modGraphic">
          <ac:chgData name="Mr L Pattison" userId="S::lpattison@waseleyhills.worcs.sch.uk::ced1e163-c380-4480-9fdb-38ae0e17b278" providerId="AD" clId="Web-{22F9179B-5AE8-9305-5318-F62AFBF92889}" dt="2024-10-17T13:50:38.086" v="1353"/>
          <ac:graphicFrameMkLst>
            <pc:docMk/>
            <pc:sldMk cId="1646923368" sldId="257"/>
            <ac:graphicFrameMk id="8" creationId="{00000000-0000-0000-0000-000000000000}"/>
          </ac:graphicFrameMkLst>
        </pc:graphicFrameChg>
      </pc:sldChg>
      <pc:sldChg chg="modSp">
        <pc:chgData name="Mr L Pattison" userId="S::lpattison@waseleyhills.worcs.sch.uk::ced1e163-c380-4480-9fdb-38ae0e17b278" providerId="AD" clId="Web-{22F9179B-5AE8-9305-5318-F62AFBF92889}" dt="2024-10-17T13:54:04.903" v="1406"/>
        <pc:sldMkLst>
          <pc:docMk/>
          <pc:sldMk cId="3703518616" sldId="259"/>
        </pc:sldMkLst>
        <pc:graphicFrameChg chg="mod modGraphic">
          <ac:chgData name="Mr L Pattison" userId="S::lpattison@waseleyhills.worcs.sch.uk::ced1e163-c380-4480-9fdb-38ae0e17b278" providerId="AD" clId="Web-{22F9179B-5AE8-9305-5318-F62AFBF92889}" dt="2024-10-17T13:54:04.903" v="1406"/>
          <ac:graphicFrameMkLst>
            <pc:docMk/>
            <pc:sldMk cId="3703518616" sldId="259"/>
            <ac:graphicFrameMk id="8" creationId="{00000000-0000-0000-0000-000000000000}"/>
          </ac:graphicFrameMkLst>
        </pc:graphicFrameChg>
      </pc:sldChg>
    </pc:docChg>
  </pc:docChgLst>
  <pc:docChgLst>
    <pc:chgData name="Miss M Cleaver" userId="S::mcleaver@waseleyhills.worcs.sch.uk::afb8a288-ddb5-4c65-ba96-46a3705e9258" providerId="AD" clId="Web-{AA5B64AF-8D53-FDEC-3BAA-74B923579C9A}"/>
    <pc:docChg chg="modSld">
      <pc:chgData name="Miss M Cleaver" userId="S::mcleaver@waseleyhills.worcs.sch.uk::afb8a288-ddb5-4c65-ba96-46a3705e9258" providerId="AD" clId="Web-{AA5B64AF-8D53-FDEC-3BAA-74B923579C9A}" dt="2024-10-15T14:39:08.187" v="13"/>
      <pc:docMkLst>
        <pc:docMk/>
      </pc:docMkLst>
      <pc:sldChg chg="modSp">
        <pc:chgData name="Miss M Cleaver" userId="S::mcleaver@waseleyhills.worcs.sch.uk::afb8a288-ddb5-4c65-ba96-46a3705e9258" providerId="AD" clId="Web-{AA5B64AF-8D53-FDEC-3BAA-74B923579C9A}" dt="2024-10-15T14:39:08.187" v="13"/>
        <pc:sldMkLst>
          <pc:docMk/>
          <pc:sldMk cId="3703518616" sldId="259"/>
        </pc:sldMkLst>
        <pc:graphicFrameChg chg="mod modGraphic">
          <ac:chgData name="Miss M Cleaver" userId="S::mcleaver@waseleyhills.worcs.sch.uk::afb8a288-ddb5-4c65-ba96-46a3705e9258" providerId="AD" clId="Web-{AA5B64AF-8D53-FDEC-3BAA-74B923579C9A}" dt="2024-10-15T14:39:08.187" v="13"/>
          <ac:graphicFrameMkLst>
            <pc:docMk/>
            <pc:sldMk cId="3703518616" sldId="259"/>
            <ac:graphicFrameMk id="8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2AB25F-6044-4D88-A6A2-625BA4FAB78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6E9F21-0EC2-45D8-A529-0B8F6A57C9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854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6E9F21-0EC2-45D8-A529-0B8F6A57C9F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665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6E9F21-0EC2-45D8-A529-0B8F6A57C9F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78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93" indent="0" algn="ctr">
              <a:buNone/>
              <a:defRPr sz="2800"/>
            </a:lvl2pPr>
            <a:lvl3pPr marL="1280185" indent="0" algn="ctr">
              <a:buNone/>
              <a:defRPr sz="2520"/>
            </a:lvl3pPr>
            <a:lvl4pPr marL="1920278" indent="0" algn="ctr">
              <a:buNone/>
              <a:defRPr sz="2240"/>
            </a:lvl4pPr>
            <a:lvl5pPr marL="2560372" indent="0" algn="ctr">
              <a:buNone/>
              <a:defRPr sz="2240"/>
            </a:lvl5pPr>
            <a:lvl6pPr marL="3200464" indent="0" algn="ctr">
              <a:buNone/>
              <a:defRPr sz="2240"/>
            </a:lvl6pPr>
            <a:lvl7pPr marL="3840557" indent="0" algn="ctr">
              <a:buNone/>
              <a:defRPr sz="2240"/>
            </a:lvl7pPr>
            <a:lvl8pPr marL="4480650" indent="0" algn="ctr">
              <a:buNone/>
              <a:defRPr sz="2240"/>
            </a:lvl8pPr>
            <a:lvl9pPr marL="5120742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9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85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7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7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6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557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65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74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22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5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4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9" y="1382400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3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9" y="1382400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93" indent="0">
              <a:buNone/>
              <a:defRPr sz="3920"/>
            </a:lvl2pPr>
            <a:lvl3pPr marL="1280185" indent="0">
              <a:buNone/>
              <a:defRPr sz="3360"/>
            </a:lvl3pPr>
            <a:lvl4pPr marL="1920278" indent="0">
              <a:buNone/>
              <a:defRPr sz="2800"/>
            </a:lvl4pPr>
            <a:lvl5pPr marL="2560372" indent="0">
              <a:buNone/>
              <a:defRPr sz="2800"/>
            </a:lvl5pPr>
            <a:lvl6pPr marL="3200464" indent="0">
              <a:buNone/>
              <a:defRPr sz="2800"/>
            </a:lvl6pPr>
            <a:lvl7pPr marL="3840557" indent="0">
              <a:buNone/>
              <a:defRPr sz="2800"/>
            </a:lvl7pPr>
            <a:lvl8pPr marL="4480650" indent="0">
              <a:buNone/>
              <a:defRPr sz="2800"/>
            </a:lvl8pPr>
            <a:lvl9pPr marL="5120742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0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9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4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8B8BA-C95C-4102-8607-22BF4B04E138}" type="datetimeFigureOut">
              <a:rPr lang="en-GB" smtClean="0"/>
              <a:t>17/10/2024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85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7" indent="-320047" algn="l" defTabSz="1280185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4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32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25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1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1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03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9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789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93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85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78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7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64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557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65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74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35825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467904" y="527859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dirty="0"/>
              <a:t>Curriculum: Art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132671"/>
              </p:ext>
            </p:extLst>
          </p:nvPr>
        </p:nvGraphicFramePr>
        <p:xfrm>
          <a:off x="119578" y="917907"/>
          <a:ext cx="12438182" cy="858662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71120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879635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915558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71869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62207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AC1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AC2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AC3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2712563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: </a:t>
                      </a:r>
                      <a:r>
                        <a:rPr lang="en-GB" sz="1050" b="1" dirty="0"/>
                        <a:t>Natural Forms</a:t>
                      </a:r>
                    </a:p>
                    <a:p>
                      <a:endParaRPr lang="en-GB" sz="1050" b="1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Baseline test – organic object (fruit</a:t>
                      </a:r>
                      <a:r>
                        <a:rPr lang="en-GB" sz="1050" baseline="0" dirty="0"/>
                        <a:t> or veg).</a:t>
                      </a:r>
                      <a:endParaRPr lang="en-GB" sz="105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Colour</a:t>
                      </a:r>
                      <a:r>
                        <a:rPr lang="en-GB" sz="1050" baseline="0" dirty="0"/>
                        <a:t> theory intro – completing a colour wheel.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Drawing from observation – Tone, shading and highlighting.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Intro into mark making techniques.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Cubism – learning about the style and the artists.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Painting techniques and how to blend successfully.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i="1" baseline="0" dirty="0"/>
                        <a:t>Homework tasks</a:t>
                      </a:r>
                      <a:r>
                        <a:rPr lang="en-GB" sz="1050" baseline="0" dirty="0"/>
                        <a:t> – draw from observation at home, create cubism composition, draw a piece of fruit or veg, create poster on colour theory, information page on Cubism/ cubist artists.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5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50" baseline="0" dirty="0"/>
                        <a:t>Final piece cubist peppers demonstrating colour theory knowledge and painting techniques.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: </a:t>
                      </a:r>
                      <a:r>
                        <a:rPr lang="en-GB" sz="1050" b="1" dirty="0"/>
                        <a:t>Pop Art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Application</a:t>
                      </a:r>
                      <a:r>
                        <a:rPr lang="en-GB" sz="1050" baseline="0" dirty="0"/>
                        <a:t> of colour solidly.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Collage/ colour paper repetition.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Jasper Johns oil pastel.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Use of flat colours, neat bold outlines.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Bridget Riley inspired piece.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Turning celebrity into Roy Lichtenstein comic book style piece.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i="1" baseline="0" dirty="0"/>
                        <a:t>Homework tasks </a:t>
                      </a:r>
                      <a:r>
                        <a:rPr lang="en-GB" sz="1050" baseline="0" dirty="0"/>
                        <a:t>– create own pop art inspired poster of all things that are popular to student, information page on Jasper Johns/ Bridget Riley/ Michael Craig-Martin.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50" baseline="0" dirty="0"/>
                        <a:t>Roy Lichtenstein comic strip final piece combining all artists visited during term.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: </a:t>
                      </a:r>
                      <a:r>
                        <a:rPr lang="en-GB" sz="1050" b="0" baseline="0" dirty="0"/>
                        <a:t> </a:t>
                      </a:r>
                      <a:r>
                        <a:rPr lang="en-GB" sz="1050" b="1" dirty="0"/>
                        <a:t>Architecture</a:t>
                      </a:r>
                    </a:p>
                    <a:p>
                      <a:endParaRPr lang="en-GB" sz="1050" b="1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Colour mixing revisited.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Technical</a:t>
                      </a:r>
                      <a:r>
                        <a:rPr lang="en-GB" sz="1050" baseline="0" dirty="0"/>
                        <a:t> drawing- grid method.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Understanding different types of architecture.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Homework- primary imagery, taking photos of buildings (zoomed in areas to focus on texture). </a:t>
                      </a:r>
                      <a:endParaRPr lang="en-GB" sz="105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Mixed</a:t>
                      </a:r>
                      <a:r>
                        <a:rPr lang="en-GB" sz="1050" baseline="0" dirty="0"/>
                        <a:t> media focused, use of layers in work.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John Piper/ Ian Murphy/ Lucy Jones.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Mark making revisited.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i="1" baseline="0" dirty="0"/>
                        <a:t>Homework tasks </a:t>
                      </a:r>
                      <a:r>
                        <a:rPr lang="en-GB" sz="1050" baseline="0" dirty="0"/>
                        <a:t>– information page on style of architecture with examples.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5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50" baseline="0" dirty="0"/>
                        <a:t>Mixed media A3/2 final piece.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  <a:tr h="253942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: </a:t>
                      </a:r>
                      <a:r>
                        <a:rPr lang="en-GB" sz="1050" b="1" dirty="0"/>
                        <a:t>Changes</a:t>
                      </a:r>
                      <a:r>
                        <a:rPr lang="en-GB" sz="1050" b="1" baseline="0" dirty="0"/>
                        <a:t> / Texture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/>
                        <a:t>Animal textures.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/>
                        <a:t>Mark</a:t>
                      </a:r>
                      <a:r>
                        <a:rPr lang="en-GB" sz="1050" b="0" baseline="0" dirty="0"/>
                        <a:t> making and the use of directional lines.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/>
                        <a:t>Mythical creatures.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/>
                        <a:t>Biro tonal drawing.</a:t>
                      </a:r>
                      <a:endParaRPr lang="en-GB" sz="1050" b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/>
                        <a:t>Exquisite</a:t>
                      </a:r>
                      <a:r>
                        <a:rPr lang="en-GB" sz="1050" b="0" baseline="0" dirty="0"/>
                        <a:t> corpse/ Chimera.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/>
                        <a:t>Digital manipulation/ collage.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/>
                        <a:t>Simple print making techniques – graphite, oil pastel, Monoprint.</a:t>
                      </a:r>
                    </a:p>
                    <a:p>
                      <a:pPr marL="0" lvl="0" indent="0">
                        <a:buNone/>
                      </a:pPr>
                      <a:endParaRPr lang="en-GB" sz="1050" b="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i="1" baseline="0" dirty="0"/>
                        <a:t>Homework tasks </a:t>
                      </a:r>
                      <a:r>
                        <a:rPr lang="en-GB" sz="1050" b="0" baseline="0" dirty="0"/>
                        <a:t>– create own creature made up of different elements of other animals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="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50" b="0" baseline="0" dirty="0"/>
                        <a:t>Final piece - Tony Meuwissen – collaborative flip book.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5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: </a:t>
                      </a:r>
                      <a:r>
                        <a:rPr lang="en-GB" sz="1050" b="1" dirty="0"/>
                        <a:t>Pollution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/>
                        <a:t>Introduced to activism in</a:t>
                      </a:r>
                      <a:r>
                        <a:rPr lang="en-GB" sz="1050" b="0" baseline="0" dirty="0"/>
                        <a:t> the art world.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/>
                        <a:t>Mixing colours to create artist response.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/>
                        <a:t>Use of litter in artwork.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/>
                        <a:t>Use of primary imagery.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/>
                        <a:t>Acetate painting/printing.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/>
                        <a:t>Andy Warhol – Endangered species/Vanishing animals.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="0" baseline="0" dirty="0"/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="0" i="1" baseline="0" dirty="0"/>
                        <a:t>Homework tasks </a:t>
                      </a:r>
                      <a:r>
                        <a:rPr lang="en-GB" sz="1050" b="0" baseline="0" dirty="0"/>
                        <a:t>– arrangement of things at home to create something else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="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50" b="0" baseline="0" dirty="0"/>
                        <a:t>Mixed media final piece of different techniques – sgraffito, oil pastel transfer, inky drawing, stencil with acrylic and sponge.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Topic</a:t>
                      </a:r>
                      <a:r>
                        <a:rPr lang="en-GB" sz="1050" baseline="0" dirty="0"/>
                        <a:t> Overview : </a:t>
                      </a:r>
                      <a:r>
                        <a:rPr lang="en-GB" sz="1050" b="1" dirty="0"/>
                        <a:t>Still life</a:t>
                      </a:r>
                      <a:r>
                        <a:rPr lang="en-GB" sz="1050" b="1" baseline="0" dirty="0"/>
                        <a:t> 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Revisit colour theory and perspective/ observational drawing, grid method.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Focus on more polished subjects.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Historical references.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Look at how contemporary artists have approached the idea of still life.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Photography focus – lighting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i="1" baseline="0" dirty="0"/>
                        <a:t>Homework tasks </a:t>
                      </a:r>
                      <a:r>
                        <a:rPr lang="en-GB" sz="1050" baseline="0" dirty="0"/>
                        <a:t>– primary imagery of still life arrangements created at home based on chosen artist.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50" baseline="0" dirty="0"/>
                        <a:t>Final piece - A3 drawing of arrangement, demonstrating accurate proportions and colour mixing.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389280"/>
                  </a:ext>
                </a:extLst>
              </a:tr>
              <a:tr h="2712563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baseline="0" dirty="0"/>
                        <a:t>Identity / Distortion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Historical and contemporary portrait context.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Mood board/mind map.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Facial features experimental drawing sheet.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Artist research – Ant Carver, David Hockney, Frida Kahlo, Barbra Walker, Jenny Saville, Francis Bacon, Kathy Kollwitz.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Techniques – pencil tone, acrylic paint, photography, oil pastel, palette knife painting, lino printing.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i="1" baseline="0" dirty="0"/>
                        <a:t>Homework tasks </a:t>
                      </a:r>
                      <a:r>
                        <a:rPr lang="en-GB" sz="1050" baseline="0" dirty="0"/>
                        <a:t>– Creative mind map, facial features, sketching family members/ friends.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50" baseline="0" dirty="0"/>
                        <a:t>Final piece David Hockney Joiner of different artists/ techniques of different facial features.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Wabi-Sabi</a:t>
                      </a:r>
                      <a:r>
                        <a:rPr lang="en-GB" sz="1050" baseline="0" dirty="0"/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Use of typography for title page.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Focus on the idea of ‘imperfection’.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Mood boards/mind maps – more focus on independent study.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Experimental drawing from images and objects.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Guided artist research pages – Billy Kidd, Irving Penn, Rachel Levy, John Blakemore, Vanitas.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Juan Gatti – composition building &amp; collaging.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Finalised piece sheets.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i="1" baseline="0" dirty="0"/>
                        <a:t>Homework tasks </a:t>
                      </a:r>
                      <a:r>
                        <a:rPr lang="en-GB" sz="1050" baseline="0" dirty="0"/>
                        <a:t>– Artist research, evidence of independent study.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50" baseline="0" dirty="0"/>
                        <a:t>Final piece – made of primary imagery and clear link to artists explored.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Urban Decay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Texture</a:t>
                      </a:r>
                      <a:r>
                        <a:rPr lang="en-GB" sz="1050" baseline="0" dirty="0"/>
                        <a:t>, graffiti, layering, bigger works.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Photography of local graffiti.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Artist pages - Terry Urban, Basquiat, Banksy, </a:t>
                      </a:r>
                      <a:r>
                        <a:rPr lang="en-GB" sz="1050" baseline="0" dirty="0" err="1"/>
                        <a:t>Jizbar</a:t>
                      </a:r>
                      <a:r>
                        <a:rPr lang="en-GB" sz="1050" baseline="0" dirty="0"/>
                        <a:t>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Developing ability to recognise materials used and imitate techniques.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aseline="0" dirty="0"/>
                        <a:t>Use of layering, colour theory, placement and layout of images.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i="1" baseline="0" dirty="0"/>
                        <a:t>Homework tasks </a:t>
                      </a:r>
                      <a:r>
                        <a:rPr lang="en-GB" sz="1050" baseline="0" dirty="0"/>
                        <a:t>– primary imagery, artist research.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5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50" baseline="0" dirty="0"/>
                        <a:t>Final piece to be A1 mixed media composition different materials, primary imagery and clear links to artists explored.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015701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23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2875"/>
              </p:ext>
            </p:extLst>
          </p:nvPr>
        </p:nvGraphicFramePr>
        <p:xfrm>
          <a:off x="71953" y="70182"/>
          <a:ext cx="12645823" cy="9301483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85663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944401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980924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834835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56820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2701137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Topic</a:t>
                      </a:r>
                      <a:r>
                        <a:rPr lang="en-GB" sz="1000" baseline="0" dirty="0"/>
                        <a:t> Overview: </a:t>
                      </a:r>
                      <a:r>
                        <a:rPr lang="en-GB" sz="1000" b="1" baseline="0" dirty="0"/>
                        <a:t>Component 1 / Chosen theme – main project</a:t>
                      </a:r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Knowledge about the course requirements and assessment.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Creating a mind map and mood board for chosen theme.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Developing a sketchbook and understanding how to present work.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How to investigate and respond to the work of artists, craftspeople. designers and photographers.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Workshops to understand different uses of materials.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Researching artists and understanding how create artist responses and how to develop them.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Using primary imagery throughout work.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 Visit to art gallery to draw from observation and gather primary imagery.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Topic</a:t>
                      </a:r>
                      <a:r>
                        <a:rPr lang="en-GB" sz="1000" baseline="0" dirty="0"/>
                        <a:t> Overview: </a:t>
                      </a:r>
                      <a:r>
                        <a:rPr lang="en-GB" sz="1000" b="1" baseline="0" dirty="0"/>
                        <a:t>Component 1 / Chosen theme – main project</a:t>
                      </a:r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Developing a sketchbook and understanding how to present work.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How to investigate and respond to the work of artists, craftspeople. designers and photographers.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Workshops to understand different uses of materials.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Researching artists and understanding how create artist responses and how to develop them.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Understanding how to refine and improve </a:t>
                      </a:r>
                      <a:r>
                        <a:rPr lang="en-GB" sz="1000" baseline="0"/>
                        <a:t>artworks.</a:t>
                      </a:r>
                      <a:endParaRPr lang="en-GB" sz="100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Develop confidence in chosen materials.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Developing an informed, meaningful personal response to work.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Demonstrating an understanding of AO1, AO2, AO3 and AO4 and repeatedly revisiting throughout.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Topic</a:t>
                      </a:r>
                      <a:r>
                        <a:rPr lang="en-GB" sz="1000" baseline="0" dirty="0"/>
                        <a:t> Overview: </a:t>
                      </a:r>
                      <a:r>
                        <a:rPr lang="en-GB" sz="1000" b="1" baseline="0" dirty="0"/>
                        <a:t>Component 1 / Chosen theme – main project</a:t>
                      </a:r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Developing a sketchbook and understanding how to present work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How to investigate and respond to the work of artists, craftspeople. designers and photographers.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Workshops to understand different uses of materials.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Researching artists and understanding how create artist responses and how to develop them.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Understanding how to refine and improve artworks.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Develop confidence in chosen materials.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Developing an informed, meaningful, personal response to work.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Demonstrating an understanding of AO1, AO2, AO3 and AO4 and repeatedly revisiting throughout.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Showing ability to link and connect artists, to steal small areas from each but develop into unique pieces of art.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Summer holidays – continue to explore project, consider ideas for finalised piece to start creating on return in year 11.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  <a:tr h="274633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Topic</a:t>
                      </a:r>
                      <a:r>
                        <a:rPr lang="en-GB" sz="1000" baseline="0" dirty="0"/>
                        <a:t> Overview: </a:t>
                      </a:r>
                      <a:r>
                        <a:rPr lang="en-GB" sz="1000" b="1" baseline="0" dirty="0"/>
                        <a:t>Component 1 / Chosen theme – main project</a:t>
                      </a:r>
                    </a:p>
                    <a:p>
                      <a:r>
                        <a:rPr lang="en-GB" sz="1000" b="1" baseline="0" dirty="0"/>
                        <a:t>(Final term)</a:t>
                      </a:r>
                      <a:endParaRPr lang="en-GB" sz="1000" b="1" dirty="0"/>
                    </a:p>
                    <a:p>
                      <a:endParaRPr lang="en-GB" sz="1000" b="1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Understanding how to refine and improve artworks.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Develop confidence in chosen materials.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Developing an informed, meaningful, personal response to work.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Demonstrating an understanding of AO1, AO2, AO3 and AO4 and repeatedly revisiting throughout.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Showing ability to link and connect artists, to steal small areas from each but develop into unique pieces of art.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Summer holidays – continue to explore project, consider ideas for final piece to start creating on return in year 11.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Finalise project, research pages and any unfinished artworks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Design and complete a final piece for chosen theme.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Mock Exam (10 hours)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 Overview: </a:t>
                      </a:r>
                      <a:r>
                        <a:rPr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Component 2 / Externally Set Project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Exam board sets the theme for externally set assignment.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Students produce a separate project by responding to the given theme.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Suggested starting points are given by the exam board but students are given licence to interpret the theme in their own way.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Students explore the theme by creating a mood-board and mind-mapping ideas to help develop their project.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Students gather resources for inspiration through drawing, photography and other means of recording ideas.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Students complete experimental drawings to help explore their project and their chosen media. </a:t>
                      </a: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Artist research is completed, and students create work in response.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Students are to plan and develop a 'Final piece' that completes their externally set assignment. </a:t>
                      </a: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All work must show links to Assessment objectives: AO1, AO2, AO3 and AO4.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 Overview: </a:t>
                      </a:r>
                      <a:r>
                        <a:rPr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Component 2 / Externally Set Project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Exam board sets the theme for externally set assignment.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Students produce a separate project by responding to the given theme.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Suggested starting points are given by the exam board but students are given licence to interpret the theme in their own way.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Students explore the theme by creating a mood-board and mind-mapping ideas to help develop their project.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Students gather resources for inspiration through drawing, photography and other means of recording ideas.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Students complete experimental drawings to help explore their project and their chosen media.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Artist research is completed, and students create work in response.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Students are to plan and develop a 'Final piece' that completes their externally set assignment.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All work must show links to Assessment objectives: AO1, AO2, AO3 and AO4.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389280"/>
                  </a:ext>
                </a:extLst>
              </a:tr>
              <a:tr h="1472183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Topic</a:t>
                      </a:r>
                      <a:r>
                        <a:rPr lang="en-GB" sz="1000" baseline="0" dirty="0"/>
                        <a:t> Overview: </a:t>
                      </a:r>
                      <a:r>
                        <a:rPr lang="en-GB" sz="1000" b="1" baseline="0" dirty="0"/>
                        <a:t>Intro into A-Level Art</a:t>
                      </a:r>
                    </a:p>
                    <a:p>
                      <a:endParaRPr lang="en-GB" sz="1000" b="1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 dirty="0"/>
                        <a:t>Explore Art History and contextual studies – exploring different art movements and artists.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/>
                        <a:t>Experimental drawing and painting workshops.</a:t>
                      </a:r>
                      <a:endParaRPr lang="en-GB" sz="1000" b="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 dirty="0"/>
                        <a:t>Print making workshops.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 dirty="0"/>
                        <a:t>3D making workshops 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Gallery trip – observational drawing from artworks.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Topic overview: </a:t>
                      </a:r>
                      <a:r>
                        <a:rPr lang="en-GB" sz="1000" b="1" baseline="0" dirty="0"/>
                        <a:t>Still Life</a:t>
                      </a:r>
                    </a:p>
                    <a:p>
                      <a:endParaRPr lang="en-GB" sz="100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Students create compositions using objects and explore different approaches and styles.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Critique and review of Themed project 1.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Themed project 2 – Portraiture: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Students explore portraiture techniques and experiment with different mediums.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Mid-year review and portfolio assessment.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Topic overview: </a:t>
                      </a:r>
                      <a:r>
                        <a:rPr lang="en-GB" sz="1000" b="1" baseline="0" dirty="0"/>
                        <a:t>Landscape</a:t>
                      </a:r>
                    </a:p>
                    <a:p>
                      <a:endParaRPr lang="en-GB" sz="100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Students explore landscape art and develop their own interpretations.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Critique and review of Themed project 3.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Themed project 4 – Abstraction.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Students experiment with abstract art techniques and concepts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Finalise and evaluate Themed project 4.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015701"/>
                  </a:ext>
                </a:extLst>
              </a:tr>
              <a:tr h="1420516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Topic</a:t>
                      </a:r>
                      <a:r>
                        <a:rPr lang="en-GB" sz="1000" baseline="0" dirty="0"/>
                        <a:t> Overview: </a:t>
                      </a:r>
                      <a:r>
                        <a:rPr lang="en-GB" sz="1000" b="1" baseline="0" dirty="0"/>
                        <a:t>Intro into A-Level Art</a:t>
                      </a:r>
                    </a:p>
                    <a:p>
                      <a:endParaRPr lang="en-GB" sz="1000" b="1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 dirty="0"/>
                        <a:t>Explore Art History and contextual studies – exploring different art movements and artists.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/>
                        <a:t>Experimental drawing and painting workshops.</a:t>
                      </a:r>
                      <a:endParaRPr lang="en-GB" sz="1000" b="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/>
                        <a:t>Print making workshops.</a:t>
                      </a:r>
                      <a:endParaRPr lang="en-GB" sz="1000" b="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 dirty="0"/>
                        <a:t>3D making workshops</a:t>
                      </a:r>
                      <a:r>
                        <a:rPr lang="en-GB" sz="1000" b="0" baseline="0"/>
                        <a:t> 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Gallery trip – observational drawing from artworks.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Topic overview: </a:t>
                      </a:r>
                      <a:r>
                        <a:rPr lang="en-GB" sz="1000" b="1" baseline="0" dirty="0"/>
                        <a:t>Personal investigation project</a:t>
                      </a:r>
                    </a:p>
                    <a:p>
                      <a:endParaRPr lang="en-GB" sz="100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Personal investigation project 2: Students choose a different theme and continue their in-depth exploration and experimentation.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Critique and review of Personal investigation project 2. Preparation for the externally set assignment (ESA): Research and mind mapping for the ESA theme.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/>
                        <a:t>Finalize and evaluate Personal investigation project 2.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Topic overview: </a:t>
                      </a:r>
                      <a:r>
                        <a:rPr lang="en-GB" sz="1000" b="1" baseline="0" dirty="0"/>
                        <a:t>Externally set assignment (ESA) </a:t>
                      </a:r>
                    </a:p>
                    <a:p>
                      <a:endParaRPr lang="en-GB" sz="1000" b="1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 dirty="0"/>
                        <a:t>Students receive a theme for the ESA and create a body of work within a specified timeframe.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 dirty="0"/>
                        <a:t>Finalise and evaluate the ESA.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baseline="0" dirty="0"/>
                        <a:t>Portfolio development: Review and refine artworks, document process and prepare the final portfolio for assessment.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1734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518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A7A8E2A7D7734395F8F461A3A862E7" ma:contentTypeVersion="19" ma:contentTypeDescription="Create a new document." ma:contentTypeScope="" ma:versionID="e309098578c280501f4820f57165d27d">
  <xsd:schema xmlns:xsd="http://www.w3.org/2001/XMLSchema" xmlns:xs="http://www.w3.org/2001/XMLSchema" xmlns:p="http://schemas.microsoft.com/office/2006/metadata/properties" xmlns:ns2="9e448069-79f3-4ad7-b9b3-409927b56bc4" xmlns:ns3="c6cb6c50-0ee8-4175-b8a3-e2bf00a19e54" targetNamespace="http://schemas.microsoft.com/office/2006/metadata/properties" ma:root="true" ma:fieldsID="d02fb2deba3afb26605fa25482e75d7f" ns2:_="" ns3:_="">
    <xsd:import namespace="9e448069-79f3-4ad7-b9b3-409927b56bc4"/>
    <xsd:import namespace="c6cb6c50-0ee8-4175-b8a3-e2bf00a19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448069-79f3-4ad7-b9b3-409927b56b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b6c50-0ee8-4175-b8a3-e2bf00a19e5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82de4c7a-574d-49b8-bfdf-dd95e5852508}" ma:internalName="TaxCatchAll" ma:showField="CatchAllData" ma:web="c6cb6c50-0ee8-4175-b8a3-e2bf00a19e5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b6c50-0ee8-4175-b8a3-e2bf00a19e54" xsi:nil="true"/>
    <lcf76f155ced4ddcb4097134ff3c332f xmlns="9e448069-79f3-4ad7-b9b3-409927b56bc4">
      <Terms xmlns="http://schemas.microsoft.com/office/infopath/2007/PartnerControls"/>
    </lcf76f155ced4ddcb4097134ff3c332f>
    <_Flow_SignoffStatus xmlns="9e448069-79f3-4ad7-b9b3-409927b56bc4" xsi:nil="true"/>
    <SharedWithUsers xmlns="c6cb6c50-0ee8-4175-b8a3-e2bf00a19e54">
      <UserInfo>
        <DisplayName>KEARNS, Mrs K (KKearns)</DisplayName>
        <AccountId>1154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4D523AE1-F8FC-4FE7-A591-7FA2CB80F0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448069-79f3-4ad7-b9b3-409927b56bc4"/>
    <ds:schemaRef ds:uri="c6cb6c50-0ee8-4175-b8a3-e2bf00a19e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DDA49AF-F191-4AA1-8698-D4DF353DC6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47D538-6841-4F84-8282-8B9AF7999CDE}">
  <ds:schemaRefs>
    <ds:schemaRef ds:uri="9e448069-79f3-4ad7-b9b3-409927b56bc4"/>
    <ds:schemaRef ds:uri="c6cb6c50-0ee8-4175-b8a3-e2bf00a19e54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1500</Words>
  <Application>Microsoft Office PowerPoint</Application>
  <PresentationFormat>A3 Paper (297x420 mm)</PresentationFormat>
  <Paragraphs>214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Achievement Cycle Overview</vt:lpstr>
      <vt:lpstr>PowerPoint Presentation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Cycle Overview</dc:title>
  <dc:creator>D Belshaw Staff 8304169</dc:creator>
  <cp:lastModifiedBy>Miss M Cleaver</cp:lastModifiedBy>
  <cp:revision>157</cp:revision>
  <dcterms:created xsi:type="dcterms:W3CDTF">2020-04-23T15:20:05Z</dcterms:created>
  <dcterms:modified xsi:type="dcterms:W3CDTF">2024-10-17T13:54:23Z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0x010100FFA7A8E2A7D7734395F8F461A3A862E7</vt:lpwstr>
  </property>
  <property fmtid="{D5CDD505-2E9C-101B-9397-08002B2CF9AE}" pid="3" name="MediaServiceImageTags">
    <vt:lpwstr/>
  </property>
</Properties>
</file>