
<file path=[Content_Types].xml><?xml version="1.0" encoding="utf-8"?>
<Types xmlns="http://schemas.openxmlformats.org/package/2006/content-types">
  <Default Extension="jpeg" ContentType="image/jpeg"/>
  <Default Extension="png" ContentType="image/pn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customXml/itemProps1.xml" ContentType="application/vnd.openxmlformats-officedocument.customXmlProperties+xml"/>
  <Override PartName="/customXml/itemProps2.xml" ContentType="application/vnd.openxmlformats-officedocument.customXmlProperties+xml"/>
  <Override PartName="/customXml/itemProps3.xml" ContentType="application/vnd.openxmlformats-officedocument.customXmlProperties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ppt/revisionInfo.xml" ContentType="application/vnd.ms-powerpoint.revisioninfo+xml"/>
  <Override PartName="/docProps/core.xml" ContentType="application/vnd.openxmlformats-package.core-properties+xml"/>
  <Override PartName="/docProps/app.xml" ContentType="application/vnd.openxmlformats-officedocument.extended-properties+xml"/>
  <Override PartName="/docProps/custom.xml" ContentType="application/vnd.openxmlformats-officedocument.custom-properties+xml"/>
  <Override PartName="/docMetadata/LabelInfo.xml" ContentType="application/vnd.ms-office.classificationlabel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6" Type="http://schemas.microsoft.com/office/2020/02/relationships/classificationlabels" Target="docMetadata/LabelInfo.xml"/><Relationship Id="rId5" Type="http://schemas.openxmlformats.org/officeDocument/2006/relationships/custom-properties" Target="docProps/custom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>
  <p:sldMasterIdLst>
    <p:sldMasterId id="2147483648" r:id="rId4"/>
  </p:sldMasterIdLst>
  <p:notesMasterIdLst>
    <p:notesMasterId r:id="rId8"/>
  </p:notesMasterIdLst>
  <p:sldIdLst>
    <p:sldId id="256" r:id="rId5"/>
    <p:sldId id="257" r:id="rId6"/>
    <p:sldId id="258" r:id="rId7"/>
  </p:sldIdLst>
  <p:sldSz cx="12801600" cy="9601200" type="A3"/>
  <p:notesSz cx="9929813" cy="6799263"/>
  <p:defaultTextStyle>
    <a:defPPr>
      <a:defRPr kern="0"/>
    </a:defPPr>
  </p:defaultTextStyle>
  <p:extLst>
    <p:ext uri="{EFAFB233-063F-42B5-8137-9DF3F51BA10A}">
      <p15:sldGuideLst xmlns:p15="http://schemas.microsoft.com/office/powerpoint/2012/main">
        <p15:guide id="1" orient="horz" pos="2880">
          <p15:clr>
            <a:srgbClr val="A4A3A4"/>
          </p15:clr>
        </p15:guide>
        <p15:guide id="2" pos="216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revisionInfo.xml><?xml version="1.0" encoding="utf-8"?>
<p1510:revInfo xmlns:a="http://schemas.openxmlformats.org/drawingml/2006/main" xmlns:r="http://schemas.openxmlformats.org/officeDocument/2006/relationships" xmlns:p1510="http://schemas.microsoft.com/office/powerpoint/2015/10/main">
  <p1510:revLst>
    <p1510:client id="{6F12F83C-9A64-4C03-A5DC-CDD5305ED8F4}" v="55" dt="2024-08-29T11:17:39.035"/>
  </p1510:revLst>
</p1510:revInfo>
</file>

<file path=ppt/tableStyles.xml><?xml version="1.0" encoding="utf-8"?>
<a:tblStyleLst xmlns:a="http://schemas.openxmlformats.org/drawingml/2006/main" def="{5C22544A-7EE6-4342-B048-85BDC9FD1C3A}">
  <a:tblStyle styleId="{2D5ABB26-0587-4C30-8999-92F81FD0307C}" styleName="No Style, No Grid">
    <a:wholeTbl>
      <a:tcTxStyle>
        <a:fontRef idx="minor">
          <a:scrgbClr r="0" g="0" b="0"/>
        </a:fontRef>
        <a:schemeClr val="tx1"/>
      </a:tcTxStyle>
      <a:tcStyle>
        <a:tcBdr>
          <a:left>
            <a:ln>
              <a:noFill/>
            </a:ln>
          </a:left>
          <a:right>
            <a:ln>
              <a:noFill/>
            </a:ln>
          </a:right>
          <a:top>
            <a:ln>
              <a:noFill/>
            </a:ln>
          </a:top>
          <a:bottom>
            <a:ln>
              <a:noFill/>
            </a:ln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wholeTbl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slideViewPr>
    <p:cSldViewPr snapToGrid="0">
      <p:cViewPr>
        <p:scale>
          <a:sx n="1" d="2"/>
          <a:sy n="1" d="2"/>
        </p:scale>
        <p:origin x="0" y="0"/>
      </p:cViewPr>
      <p:guideLst>
        <p:guide orient="horz" pos="2880"/>
        <p:guide pos="2160"/>
      </p:guideLst>
    </p:cSldViewPr>
  </p:slideViewPr>
  <p:gridSpacing cx="76200" cy="7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notesMaster" Target="notesMasters/notesMaster1.xml"/><Relationship Id="rId13" Type="http://schemas.microsoft.com/office/2015/10/relationships/revisionInfo" Target="revisionInfo.xml"/><Relationship Id="rId3" Type="http://schemas.openxmlformats.org/officeDocument/2006/relationships/customXml" Target="../customXml/item3.xml"/><Relationship Id="rId7" Type="http://schemas.openxmlformats.org/officeDocument/2006/relationships/slide" Target="slides/slide3.xml"/><Relationship Id="rId12" Type="http://schemas.openxmlformats.org/officeDocument/2006/relationships/tableStyles" Target="tableStyles.xml"/><Relationship Id="rId2" Type="http://schemas.openxmlformats.org/officeDocument/2006/relationships/customXml" Target="../customXml/item2.xml"/><Relationship Id="rId1" Type="http://schemas.openxmlformats.org/officeDocument/2006/relationships/customXml" Target="../customXml/item1.xml"/><Relationship Id="rId6" Type="http://schemas.openxmlformats.org/officeDocument/2006/relationships/slide" Target="slides/slide2.xml"/><Relationship Id="rId11" Type="http://schemas.openxmlformats.org/officeDocument/2006/relationships/theme" Target="theme/theme1.xml"/><Relationship Id="rId5" Type="http://schemas.openxmlformats.org/officeDocument/2006/relationships/slide" Target="slides/slide1.xml"/><Relationship Id="rId10" Type="http://schemas.openxmlformats.org/officeDocument/2006/relationships/viewProps" Target="viewProps.xml"/><Relationship Id="rId4" Type="http://schemas.openxmlformats.org/officeDocument/2006/relationships/slideMaster" Target="slideMasters/slideMaster1.xml"/><Relationship Id="rId9" Type="http://schemas.openxmlformats.org/officeDocument/2006/relationships/presProps" Target="presProps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1" y="0"/>
            <a:ext cx="4302426" cy="340638"/>
          </a:xfrm>
          <a:prstGeom prst="rect">
            <a:avLst/>
          </a:prstGeom>
        </p:spPr>
        <p:txBody>
          <a:bodyPr vert="horz" lIns="68278" tIns="34139" rIns="68278" bIns="34139" rtlCol="0"/>
          <a:lstStyle>
            <a:lvl1pPr algn="l">
              <a:defRPr sz="900"/>
            </a:lvl1pPr>
          </a:lstStyle>
          <a:p>
            <a:endParaRPr lang="en-GB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5624924" y="0"/>
            <a:ext cx="4302426" cy="340638"/>
          </a:xfrm>
          <a:prstGeom prst="rect">
            <a:avLst/>
          </a:prstGeom>
        </p:spPr>
        <p:txBody>
          <a:bodyPr vert="horz" lIns="68278" tIns="34139" rIns="68278" bIns="34139" rtlCol="0"/>
          <a:lstStyle>
            <a:lvl1pPr algn="r">
              <a:defRPr sz="900"/>
            </a:lvl1pPr>
          </a:lstStyle>
          <a:p>
            <a:fld id="{FEA34043-AF6B-41F4-843F-E47CD210DC9B}" type="datetimeFigureOut">
              <a:rPr lang="en-GB" smtClean="0"/>
              <a:t>07/10/2024</a:t>
            </a:fld>
            <a:endParaRPr lang="en-GB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3433763" y="849313"/>
            <a:ext cx="3062287" cy="2295525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68278" tIns="34139" rIns="68278" bIns="34139" rtlCol="0" anchor="ctr"/>
          <a:lstStyle/>
          <a:p>
            <a:endParaRPr lang="en-GB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992489" y="3272596"/>
            <a:ext cx="7944836" cy="2676760"/>
          </a:xfrm>
          <a:prstGeom prst="rect">
            <a:avLst/>
          </a:prstGeom>
        </p:spPr>
        <p:txBody>
          <a:bodyPr vert="horz" lIns="68278" tIns="34139" rIns="68278" bIns="34139" rtlCol="0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1" y="6458626"/>
            <a:ext cx="4302426" cy="340637"/>
          </a:xfrm>
          <a:prstGeom prst="rect">
            <a:avLst/>
          </a:prstGeom>
        </p:spPr>
        <p:txBody>
          <a:bodyPr vert="horz" lIns="68278" tIns="34139" rIns="68278" bIns="34139" rtlCol="0" anchor="b"/>
          <a:lstStyle>
            <a:lvl1pPr algn="l">
              <a:defRPr sz="900"/>
            </a:lvl1pPr>
          </a:lstStyle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5624924" y="6458626"/>
            <a:ext cx="4302426" cy="340637"/>
          </a:xfrm>
          <a:prstGeom prst="rect">
            <a:avLst/>
          </a:prstGeom>
        </p:spPr>
        <p:txBody>
          <a:bodyPr vert="horz" lIns="68278" tIns="34139" rIns="68278" bIns="34139" rtlCol="0" anchor="b"/>
          <a:lstStyle>
            <a:lvl1pPr algn="r">
              <a:defRPr sz="900"/>
            </a:lvl1pPr>
          </a:lstStyle>
          <a:p>
            <a:fld id="{407A05C9-91C2-42A4-B7CB-584F589E7576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512576139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407A05C9-91C2-42A4-B7CB-584F589E7576}" type="slidenum">
              <a:rPr lang="en-GB" smtClean="0"/>
              <a:t>1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806462480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older 2"/>
          <p:cNvSpPr>
            <a:spLocks noGrp="1"/>
          </p:cNvSpPr>
          <p:nvPr>
            <p:ph type="ctrTitle"/>
          </p:nvPr>
        </p:nvSpPr>
        <p:spPr>
          <a:xfrm>
            <a:off x="960120" y="2976372"/>
            <a:ext cx="10881360" cy="2016251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>
            <a:lvl1pPr>
              <a:defRPr sz="3200" b="0" i="0">
                <a:solidFill>
                  <a:schemeClr val="tx1"/>
                </a:solidFill>
                <a:latin typeface="Calibri Light"/>
                <a:cs typeface="Calibri Light"/>
              </a:defRPr>
            </a:lvl1pPr>
          </a:lstStyle>
          <a:p>
            <a:endParaRPr/>
          </a:p>
        </p:txBody>
      </p:sp>
      <p:sp>
        <p:nvSpPr>
          <p:cNvPr id="3" name="Holder 3"/>
          <p:cNvSpPr>
            <a:spLocks noGrp="1"/>
          </p:cNvSpPr>
          <p:nvPr>
            <p:ph type="subTitle" idx="4"/>
          </p:nvPr>
        </p:nvSpPr>
        <p:spPr>
          <a:xfrm>
            <a:off x="1920240" y="5376672"/>
            <a:ext cx="8961120" cy="2400300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>
            <a:lvl1pPr>
              <a:defRPr/>
            </a:lvl1pPr>
          </a:lstStyle>
          <a:p>
            <a:endParaRPr/>
          </a:p>
        </p:txBody>
      </p:sp>
      <p:sp>
        <p:nvSpPr>
          <p:cNvPr id="4" name="Holder 4"/>
          <p:cNvSpPr>
            <a:spLocks noGrp="1"/>
          </p:cNvSpPr>
          <p:nvPr>
            <p:ph type="ftr" sz="quarter" idx="5"/>
          </p:nvPr>
        </p:nvSpPr>
        <p:spPr/>
        <p:txBody>
          <a:bodyPr lIns="0" tIns="0" rIns="0" bIns="0"/>
          <a:lstStyle>
            <a:lvl1pPr algn="ctr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/>
          </a:p>
        </p:txBody>
      </p:sp>
      <p:sp>
        <p:nvSpPr>
          <p:cNvPr id="5" name="Holder 5"/>
          <p:cNvSpPr>
            <a:spLocks noGrp="1"/>
          </p:cNvSpPr>
          <p:nvPr>
            <p:ph type="dt" sz="half" idx="6"/>
          </p:nvPr>
        </p:nvSpPr>
        <p:spPr/>
        <p:txBody>
          <a:bodyPr lIns="0" tIns="0" rIns="0" bIns="0"/>
          <a:lstStyle>
            <a:lvl1pPr algn="l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1D8BD707-D9CF-40AE-B4C6-C98DA3205C09}" type="datetimeFigureOut">
              <a:rPr lang="en-US"/>
              <a:t>10/7/2024</a:t>
            </a:fld>
            <a:endParaRPr lang="en-US"/>
          </a:p>
        </p:txBody>
      </p:sp>
      <p:sp>
        <p:nvSpPr>
          <p:cNvPr id="6" name="Holder 6"/>
          <p:cNvSpPr>
            <a:spLocks noGrp="1"/>
          </p:cNvSpPr>
          <p:nvPr>
            <p:ph type="sldNum" sz="quarter" idx="7"/>
          </p:nvPr>
        </p:nvSpPr>
        <p:spPr/>
        <p:txBody>
          <a:bodyPr lIns="0" tIns="0" rIns="0" bIns="0"/>
          <a:lstStyle>
            <a:lvl1pPr algn="r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6F15528-21DE-4FAA-801E-634DDDAF4B2B}" type="slidenum"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older 2"/>
          <p:cNvSpPr>
            <a:spLocks noGrp="1"/>
          </p:cNvSpPr>
          <p:nvPr>
            <p:ph type="title"/>
          </p:nvPr>
        </p:nvSpPr>
        <p:spPr/>
        <p:txBody>
          <a:bodyPr lIns="0" tIns="0" rIns="0" bIns="0"/>
          <a:lstStyle>
            <a:lvl1pPr>
              <a:defRPr sz="3200" b="0" i="0">
                <a:solidFill>
                  <a:schemeClr val="tx1"/>
                </a:solidFill>
                <a:latin typeface="Calibri Light"/>
                <a:cs typeface="Calibri Light"/>
              </a:defRPr>
            </a:lvl1pPr>
          </a:lstStyle>
          <a:p>
            <a:endParaRPr/>
          </a:p>
        </p:txBody>
      </p:sp>
      <p:sp>
        <p:nvSpPr>
          <p:cNvPr id="3" name="Holder 3"/>
          <p:cNvSpPr>
            <a:spLocks noGrp="1"/>
          </p:cNvSpPr>
          <p:nvPr>
            <p:ph type="body" idx="1"/>
          </p:nvPr>
        </p:nvSpPr>
        <p:spPr/>
        <p:txBody>
          <a:bodyPr lIns="0" tIns="0" rIns="0" bIns="0"/>
          <a:lstStyle>
            <a:lvl1pPr>
              <a:defRPr/>
            </a:lvl1pPr>
          </a:lstStyle>
          <a:p>
            <a:endParaRPr/>
          </a:p>
        </p:txBody>
      </p:sp>
      <p:sp>
        <p:nvSpPr>
          <p:cNvPr id="4" name="Holder 4"/>
          <p:cNvSpPr>
            <a:spLocks noGrp="1"/>
          </p:cNvSpPr>
          <p:nvPr>
            <p:ph type="ftr" sz="quarter" idx="5"/>
          </p:nvPr>
        </p:nvSpPr>
        <p:spPr/>
        <p:txBody>
          <a:bodyPr lIns="0" tIns="0" rIns="0" bIns="0"/>
          <a:lstStyle>
            <a:lvl1pPr algn="ctr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/>
          </a:p>
        </p:txBody>
      </p:sp>
      <p:sp>
        <p:nvSpPr>
          <p:cNvPr id="5" name="Holder 5"/>
          <p:cNvSpPr>
            <a:spLocks noGrp="1"/>
          </p:cNvSpPr>
          <p:nvPr>
            <p:ph type="dt" sz="half" idx="6"/>
          </p:nvPr>
        </p:nvSpPr>
        <p:spPr/>
        <p:txBody>
          <a:bodyPr lIns="0" tIns="0" rIns="0" bIns="0"/>
          <a:lstStyle>
            <a:lvl1pPr algn="l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1D8BD707-D9CF-40AE-B4C6-C98DA3205C09}" type="datetimeFigureOut">
              <a:rPr lang="en-US"/>
              <a:t>10/7/2024</a:t>
            </a:fld>
            <a:endParaRPr lang="en-US"/>
          </a:p>
        </p:txBody>
      </p:sp>
      <p:sp>
        <p:nvSpPr>
          <p:cNvPr id="6" name="Holder 6"/>
          <p:cNvSpPr>
            <a:spLocks noGrp="1"/>
          </p:cNvSpPr>
          <p:nvPr>
            <p:ph type="sldNum" sz="quarter" idx="7"/>
          </p:nvPr>
        </p:nvSpPr>
        <p:spPr/>
        <p:txBody>
          <a:bodyPr lIns="0" tIns="0" rIns="0" bIns="0"/>
          <a:lstStyle>
            <a:lvl1pPr algn="r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6F15528-21DE-4FAA-801E-634DDDAF4B2B}" type="slidenum"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older 2"/>
          <p:cNvSpPr>
            <a:spLocks noGrp="1"/>
          </p:cNvSpPr>
          <p:nvPr>
            <p:ph type="title"/>
          </p:nvPr>
        </p:nvSpPr>
        <p:spPr/>
        <p:txBody>
          <a:bodyPr lIns="0" tIns="0" rIns="0" bIns="0"/>
          <a:lstStyle>
            <a:lvl1pPr>
              <a:defRPr sz="3200" b="0" i="0">
                <a:solidFill>
                  <a:schemeClr val="tx1"/>
                </a:solidFill>
                <a:latin typeface="Calibri Light"/>
                <a:cs typeface="Calibri Light"/>
              </a:defRPr>
            </a:lvl1pPr>
          </a:lstStyle>
          <a:p>
            <a:endParaRPr/>
          </a:p>
        </p:txBody>
      </p:sp>
      <p:sp>
        <p:nvSpPr>
          <p:cNvPr id="3" name="Holder 3"/>
          <p:cNvSpPr>
            <a:spLocks noGrp="1"/>
          </p:cNvSpPr>
          <p:nvPr>
            <p:ph sz="half" idx="2"/>
          </p:nvPr>
        </p:nvSpPr>
        <p:spPr>
          <a:xfrm>
            <a:off x="640080" y="2208276"/>
            <a:ext cx="5568696" cy="6336792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>
            <a:lvl1pPr>
              <a:defRPr/>
            </a:lvl1pPr>
          </a:lstStyle>
          <a:p>
            <a:endParaRPr/>
          </a:p>
        </p:txBody>
      </p:sp>
      <p:sp>
        <p:nvSpPr>
          <p:cNvPr id="4" name="Holder 4"/>
          <p:cNvSpPr>
            <a:spLocks noGrp="1"/>
          </p:cNvSpPr>
          <p:nvPr>
            <p:ph sz="half" idx="3"/>
          </p:nvPr>
        </p:nvSpPr>
        <p:spPr>
          <a:xfrm>
            <a:off x="6592824" y="2208276"/>
            <a:ext cx="5568696" cy="6336792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>
            <a:lvl1pPr>
              <a:defRPr/>
            </a:lvl1pPr>
          </a:lstStyle>
          <a:p>
            <a:endParaRPr/>
          </a:p>
        </p:txBody>
      </p:sp>
      <p:sp>
        <p:nvSpPr>
          <p:cNvPr id="5" name="Holder 5"/>
          <p:cNvSpPr>
            <a:spLocks noGrp="1"/>
          </p:cNvSpPr>
          <p:nvPr>
            <p:ph type="ftr" sz="quarter" idx="5"/>
          </p:nvPr>
        </p:nvSpPr>
        <p:spPr/>
        <p:txBody>
          <a:bodyPr lIns="0" tIns="0" rIns="0" bIns="0"/>
          <a:lstStyle>
            <a:lvl1pPr algn="ctr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/>
          </a:p>
        </p:txBody>
      </p:sp>
      <p:sp>
        <p:nvSpPr>
          <p:cNvPr id="6" name="Holder 6"/>
          <p:cNvSpPr>
            <a:spLocks noGrp="1"/>
          </p:cNvSpPr>
          <p:nvPr>
            <p:ph type="dt" sz="half" idx="6"/>
          </p:nvPr>
        </p:nvSpPr>
        <p:spPr/>
        <p:txBody>
          <a:bodyPr lIns="0" tIns="0" rIns="0" bIns="0"/>
          <a:lstStyle>
            <a:lvl1pPr algn="l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1D8BD707-D9CF-40AE-B4C6-C98DA3205C09}" type="datetimeFigureOut">
              <a:rPr lang="en-US"/>
              <a:t>10/7/2024</a:t>
            </a:fld>
            <a:endParaRPr lang="en-US"/>
          </a:p>
        </p:txBody>
      </p:sp>
      <p:sp>
        <p:nvSpPr>
          <p:cNvPr id="7" name="Holder 7"/>
          <p:cNvSpPr>
            <a:spLocks noGrp="1"/>
          </p:cNvSpPr>
          <p:nvPr>
            <p:ph type="sldNum" sz="quarter" idx="7"/>
          </p:nvPr>
        </p:nvSpPr>
        <p:spPr/>
        <p:txBody>
          <a:bodyPr lIns="0" tIns="0" rIns="0" bIns="0"/>
          <a:lstStyle>
            <a:lvl1pPr algn="r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6F15528-21DE-4FAA-801E-634DDDAF4B2B}" type="slidenum"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older 2"/>
          <p:cNvSpPr>
            <a:spLocks noGrp="1"/>
          </p:cNvSpPr>
          <p:nvPr>
            <p:ph type="title"/>
          </p:nvPr>
        </p:nvSpPr>
        <p:spPr/>
        <p:txBody>
          <a:bodyPr lIns="0" tIns="0" rIns="0" bIns="0"/>
          <a:lstStyle>
            <a:lvl1pPr>
              <a:defRPr sz="3200" b="0" i="0">
                <a:solidFill>
                  <a:schemeClr val="tx1"/>
                </a:solidFill>
                <a:latin typeface="Calibri Light"/>
                <a:cs typeface="Calibri Light"/>
              </a:defRPr>
            </a:lvl1pPr>
          </a:lstStyle>
          <a:p>
            <a:endParaRPr/>
          </a:p>
        </p:txBody>
      </p:sp>
      <p:sp>
        <p:nvSpPr>
          <p:cNvPr id="3" name="Holder 3"/>
          <p:cNvSpPr>
            <a:spLocks noGrp="1"/>
          </p:cNvSpPr>
          <p:nvPr>
            <p:ph type="ftr" sz="quarter" idx="5"/>
          </p:nvPr>
        </p:nvSpPr>
        <p:spPr/>
        <p:txBody>
          <a:bodyPr lIns="0" tIns="0" rIns="0" bIns="0"/>
          <a:lstStyle>
            <a:lvl1pPr algn="ctr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/>
          </a:p>
        </p:txBody>
      </p:sp>
      <p:sp>
        <p:nvSpPr>
          <p:cNvPr id="4" name="Holder 4"/>
          <p:cNvSpPr>
            <a:spLocks noGrp="1"/>
          </p:cNvSpPr>
          <p:nvPr>
            <p:ph type="dt" sz="half" idx="6"/>
          </p:nvPr>
        </p:nvSpPr>
        <p:spPr/>
        <p:txBody>
          <a:bodyPr lIns="0" tIns="0" rIns="0" bIns="0"/>
          <a:lstStyle>
            <a:lvl1pPr algn="l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1D8BD707-D9CF-40AE-B4C6-C98DA3205C09}" type="datetimeFigureOut">
              <a:rPr lang="en-US"/>
              <a:t>10/7/2024</a:t>
            </a:fld>
            <a:endParaRPr lang="en-US"/>
          </a:p>
        </p:txBody>
      </p:sp>
      <p:sp>
        <p:nvSpPr>
          <p:cNvPr id="5" name="Holder 5"/>
          <p:cNvSpPr>
            <a:spLocks noGrp="1"/>
          </p:cNvSpPr>
          <p:nvPr>
            <p:ph type="sldNum" sz="quarter" idx="7"/>
          </p:nvPr>
        </p:nvSpPr>
        <p:spPr/>
        <p:txBody>
          <a:bodyPr lIns="0" tIns="0" rIns="0" bIns="0"/>
          <a:lstStyle>
            <a:lvl1pPr algn="r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6F15528-21DE-4FAA-801E-634DDDAF4B2B}" type="slidenum"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older 2"/>
          <p:cNvSpPr>
            <a:spLocks noGrp="1"/>
          </p:cNvSpPr>
          <p:nvPr>
            <p:ph type="ftr" sz="quarter" idx="5"/>
          </p:nvPr>
        </p:nvSpPr>
        <p:spPr/>
        <p:txBody>
          <a:bodyPr lIns="0" tIns="0" rIns="0" bIns="0"/>
          <a:lstStyle>
            <a:lvl1pPr algn="ctr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/>
          </a:p>
        </p:txBody>
      </p:sp>
      <p:sp>
        <p:nvSpPr>
          <p:cNvPr id="3" name="Holder 3"/>
          <p:cNvSpPr>
            <a:spLocks noGrp="1"/>
          </p:cNvSpPr>
          <p:nvPr>
            <p:ph type="dt" sz="half" idx="6"/>
          </p:nvPr>
        </p:nvSpPr>
        <p:spPr/>
        <p:txBody>
          <a:bodyPr lIns="0" tIns="0" rIns="0" bIns="0"/>
          <a:lstStyle>
            <a:lvl1pPr algn="l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1D8BD707-D9CF-40AE-B4C6-C98DA3205C09}" type="datetimeFigureOut">
              <a:rPr lang="en-US"/>
              <a:t>10/7/2024</a:t>
            </a:fld>
            <a:endParaRPr lang="en-US"/>
          </a:p>
        </p:txBody>
      </p:sp>
      <p:sp>
        <p:nvSpPr>
          <p:cNvPr id="4" name="Holder 4"/>
          <p:cNvSpPr>
            <a:spLocks noGrp="1"/>
          </p:cNvSpPr>
          <p:nvPr>
            <p:ph type="sldNum" sz="quarter" idx="7"/>
          </p:nvPr>
        </p:nvSpPr>
        <p:spPr/>
        <p:txBody>
          <a:bodyPr lIns="0" tIns="0" rIns="0" bIns="0"/>
          <a:lstStyle>
            <a:lvl1pPr algn="r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6F15528-21DE-4FAA-801E-634DDDAF4B2B}" type="slidenum">
              <a:t>‹#›</a:t>
            </a:fld>
            <a:endParaRPr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3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theme" Target="../theme/theme1.xml"/><Relationship Id="rId5" Type="http://schemas.openxmlformats.org/officeDocument/2006/relationships/slideLayout" Target="../slideLayouts/slideLayout5.xml"/><Relationship Id="rId4" Type="http://schemas.openxmlformats.org/officeDocument/2006/relationships/slideLayout" Target="../slideLayouts/slideLayout4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older 2"/>
          <p:cNvSpPr>
            <a:spLocks noGrp="1"/>
          </p:cNvSpPr>
          <p:nvPr>
            <p:ph type="title"/>
          </p:nvPr>
        </p:nvSpPr>
        <p:spPr>
          <a:xfrm>
            <a:off x="4858892" y="187833"/>
            <a:ext cx="3319145" cy="513715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>
            <a:lvl1pPr>
              <a:defRPr sz="3200" b="0" i="0">
                <a:solidFill>
                  <a:schemeClr val="tx1"/>
                </a:solidFill>
                <a:latin typeface="Calibri Light"/>
                <a:cs typeface="Calibri Light"/>
              </a:defRPr>
            </a:lvl1pPr>
          </a:lstStyle>
          <a:p>
            <a:endParaRPr/>
          </a:p>
        </p:txBody>
      </p:sp>
      <p:sp>
        <p:nvSpPr>
          <p:cNvPr id="3" name="Holder 3"/>
          <p:cNvSpPr>
            <a:spLocks noGrp="1"/>
          </p:cNvSpPr>
          <p:nvPr>
            <p:ph type="body" idx="1"/>
          </p:nvPr>
        </p:nvSpPr>
        <p:spPr>
          <a:xfrm>
            <a:off x="640080" y="2208276"/>
            <a:ext cx="11521440" cy="6336792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>
            <a:lvl1pPr>
              <a:defRPr/>
            </a:lvl1pPr>
          </a:lstStyle>
          <a:p>
            <a:endParaRPr/>
          </a:p>
        </p:txBody>
      </p:sp>
      <p:sp>
        <p:nvSpPr>
          <p:cNvPr id="4" name="Holder 4"/>
          <p:cNvSpPr>
            <a:spLocks noGrp="1"/>
          </p:cNvSpPr>
          <p:nvPr>
            <p:ph type="ftr" sz="quarter" idx="5"/>
          </p:nvPr>
        </p:nvSpPr>
        <p:spPr>
          <a:xfrm>
            <a:off x="4352544" y="8929116"/>
            <a:ext cx="4096512" cy="480060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>
            <a:lvl1pPr algn="ctr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/>
          </a:p>
        </p:txBody>
      </p:sp>
      <p:sp>
        <p:nvSpPr>
          <p:cNvPr id="5" name="Holder 5"/>
          <p:cNvSpPr>
            <a:spLocks noGrp="1"/>
          </p:cNvSpPr>
          <p:nvPr>
            <p:ph type="dt" sz="half" idx="6"/>
          </p:nvPr>
        </p:nvSpPr>
        <p:spPr>
          <a:xfrm>
            <a:off x="640080" y="8929116"/>
            <a:ext cx="2944368" cy="480060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>
            <a:lvl1pPr algn="l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1D8BD707-D9CF-40AE-B4C6-C98DA3205C09}" type="datetimeFigureOut">
              <a:rPr lang="en-US"/>
              <a:t>10/7/2024</a:t>
            </a:fld>
            <a:endParaRPr lang="en-US"/>
          </a:p>
        </p:txBody>
      </p:sp>
      <p:sp>
        <p:nvSpPr>
          <p:cNvPr id="6" name="Holder 6"/>
          <p:cNvSpPr>
            <a:spLocks noGrp="1"/>
          </p:cNvSpPr>
          <p:nvPr>
            <p:ph type="sldNum" sz="quarter" idx="7"/>
          </p:nvPr>
        </p:nvSpPr>
        <p:spPr>
          <a:xfrm>
            <a:off x="9217152" y="8929116"/>
            <a:ext cx="2944368" cy="480060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>
            <a:lvl1pPr algn="r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6F15528-21DE-4FAA-801E-634DDDAF4B2B}" type="slidenum">
              <a:t>‹#›</a:t>
            </a:fld>
            <a:endParaRPr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</p:sldLayoutIdLst>
  <p:txStyles>
    <p:titleStyle>
      <a:lvl1pPr>
        <a:defRPr>
          <a:latin typeface="+mj-lt"/>
          <a:ea typeface="+mj-ea"/>
          <a:cs typeface="+mj-cs"/>
        </a:defRPr>
      </a:lvl1pPr>
    </p:titleStyle>
    <p:bodyStyle>
      <a:lvl1pPr marL="0">
        <a:defRPr>
          <a:latin typeface="+mn-lt"/>
          <a:ea typeface="+mn-ea"/>
          <a:cs typeface="+mn-cs"/>
        </a:defRPr>
      </a:lvl1pPr>
      <a:lvl2pPr marL="457200">
        <a:defRPr>
          <a:latin typeface="+mn-lt"/>
          <a:ea typeface="+mn-ea"/>
          <a:cs typeface="+mn-cs"/>
        </a:defRPr>
      </a:lvl2pPr>
      <a:lvl3pPr marL="914400">
        <a:defRPr>
          <a:latin typeface="+mn-lt"/>
          <a:ea typeface="+mn-ea"/>
          <a:cs typeface="+mn-cs"/>
        </a:defRPr>
      </a:lvl3pPr>
      <a:lvl4pPr marL="1371600">
        <a:defRPr>
          <a:latin typeface="+mn-lt"/>
          <a:ea typeface="+mn-ea"/>
          <a:cs typeface="+mn-cs"/>
        </a:defRPr>
      </a:lvl4pPr>
      <a:lvl5pPr marL="1828800">
        <a:defRPr>
          <a:latin typeface="+mn-lt"/>
          <a:ea typeface="+mn-ea"/>
          <a:cs typeface="+mn-cs"/>
        </a:defRPr>
      </a:lvl5pPr>
      <a:lvl6pPr marL="2286000">
        <a:defRPr>
          <a:latin typeface="+mn-lt"/>
          <a:ea typeface="+mn-ea"/>
          <a:cs typeface="+mn-cs"/>
        </a:defRPr>
      </a:lvl6pPr>
      <a:lvl7pPr marL="2743200">
        <a:defRPr>
          <a:latin typeface="+mn-lt"/>
          <a:ea typeface="+mn-ea"/>
          <a:cs typeface="+mn-cs"/>
        </a:defRPr>
      </a:lvl7pPr>
      <a:lvl8pPr marL="3200400">
        <a:defRPr>
          <a:latin typeface="+mn-lt"/>
          <a:ea typeface="+mn-ea"/>
          <a:cs typeface="+mn-cs"/>
        </a:defRPr>
      </a:lvl8pPr>
      <a:lvl9pPr marL="3657600">
        <a:defRPr>
          <a:latin typeface="+mn-lt"/>
          <a:ea typeface="+mn-ea"/>
          <a:cs typeface="+mn-cs"/>
        </a:defRPr>
      </a:lvl9pPr>
    </p:bodyStyle>
    <p:otherStyle>
      <a:lvl1pPr marL="0">
        <a:defRPr>
          <a:latin typeface="+mn-lt"/>
          <a:ea typeface="+mn-ea"/>
          <a:cs typeface="+mn-cs"/>
        </a:defRPr>
      </a:lvl1pPr>
      <a:lvl2pPr marL="457200">
        <a:defRPr>
          <a:latin typeface="+mn-lt"/>
          <a:ea typeface="+mn-ea"/>
          <a:cs typeface="+mn-cs"/>
        </a:defRPr>
      </a:lvl2pPr>
      <a:lvl3pPr marL="914400">
        <a:defRPr>
          <a:latin typeface="+mn-lt"/>
          <a:ea typeface="+mn-ea"/>
          <a:cs typeface="+mn-cs"/>
        </a:defRPr>
      </a:lvl3pPr>
      <a:lvl4pPr marL="1371600">
        <a:defRPr>
          <a:latin typeface="+mn-lt"/>
          <a:ea typeface="+mn-ea"/>
          <a:cs typeface="+mn-cs"/>
        </a:defRPr>
      </a:lvl4pPr>
      <a:lvl5pPr marL="1828800">
        <a:defRPr>
          <a:latin typeface="+mn-lt"/>
          <a:ea typeface="+mn-ea"/>
          <a:cs typeface="+mn-cs"/>
        </a:defRPr>
      </a:lvl5pPr>
      <a:lvl6pPr marL="2286000">
        <a:defRPr>
          <a:latin typeface="+mn-lt"/>
          <a:ea typeface="+mn-ea"/>
          <a:cs typeface="+mn-cs"/>
        </a:defRPr>
      </a:lvl6pPr>
      <a:lvl7pPr marL="2743200">
        <a:defRPr>
          <a:latin typeface="+mn-lt"/>
          <a:ea typeface="+mn-ea"/>
          <a:cs typeface="+mn-cs"/>
        </a:defRPr>
      </a:lvl7pPr>
      <a:lvl8pPr marL="3200400">
        <a:defRPr>
          <a:latin typeface="+mn-lt"/>
          <a:ea typeface="+mn-ea"/>
          <a:cs typeface="+mn-cs"/>
        </a:defRPr>
      </a:lvl8pPr>
      <a:lvl9pPr marL="3657600">
        <a:defRPr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2.png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5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5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ject 2"/>
          <p:cNvSpPr txBox="1">
            <a:spLocks noGrp="1"/>
          </p:cNvSpPr>
          <p:nvPr>
            <p:ph type="title"/>
          </p:nvPr>
        </p:nvSpPr>
        <p:spPr>
          <a:xfrm>
            <a:off x="4267200" y="187833"/>
            <a:ext cx="4572000" cy="505267"/>
          </a:xfrm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100"/>
              </a:spcBef>
            </a:pPr>
            <a:r>
              <a:rPr spc="-20"/>
              <a:t>Curriculum</a:t>
            </a:r>
            <a:r>
              <a:rPr spc="-165"/>
              <a:t> </a:t>
            </a:r>
            <a:r>
              <a:t>Map:</a:t>
            </a:r>
            <a:r>
              <a:rPr spc="-145"/>
              <a:t> </a:t>
            </a:r>
            <a:r>
              <a:rPr lang="en-GB" spc="-25"/>
              <a:t>History</a:t>
            </a:r>
            <a:endParaRPr spc="-25"/>
          </a:p>
        </p:txBody>
      </p:sp>
      <p:graphicFrame>
        <p:nvGraphicFramePr>
          <p:cNvPr id="3" name="object 3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1769938505"/>
              </p:ext>
            </p:extLst>
          </p:nvPr>
        </p:nvGraphicFramePr>
        <p:xfrm>
          <a:off x="113228" y="1078230"/>
          <a:ext cx="12381863" cy="8439784"/>
        </p:xfrm>
        <a:graphic>
          <a:graphicData uri="http://schemas.openxmlformats.org/drawingml/2006/table">
            <a:tbl>
              <a:tblPr firstRow="1" bandRow="1">
                <a:tableStyleId>{2D5ABB26-0587-4C30-8999-92F81FD0307C}</a:tableStyleId>
              </a:tblPr>
              <a:tblGrid>
                <a:gridCol w="867410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3862070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  <a:gridCol w="3897629">
                  <a:extLst>
                    <a:ext uri="{9D8B030D-6E8A-4147-A177-3AD203B41FA5}">
                      <a16:colId xmlns:a16="http://schemas.microsoft.com/office/drawing/2014/main" val="20002"/>
                    </a:ext>
                  </a:extLst>
                </a:gridCol>
                <a:gridCol w="3754754">
                  <a:extLst>
                    <a:ext uri="{9D8B030D-6E8A-4147-A177-3AD203B41FA5}">
                      <a16:colId xmlns:a16="http://schemas.microsoft.com/office/drawing/2014/main" val="20003"/>
                    </a:ext>
                  </a:extLst>
                </a:gridCol>
              </a:tblGrid>
              <a:tr h="492759">
                <a:tc>
                  <a:txBody>
                    <a:bodyPr/>
                    <a:lstStyle/>
                    <a:p>
                      <a:pPr marL="205740">
                        <a:lnSpc>
                          <a:spcPct val="100000"/>
                        </a:lnSpc>
                        <a:spcBef>
                          <a:spcPts val="615"/>
                        </a:spcBef>
                      </a:pPr>
                      <a:r>
                        <a:rPr sz="2000" b="1" spc="-20">
                          <a:latin typeface="Calibri"/>
                          <a:cs typeface="Calibri"/>
                        </a:rPr>
                        <a:t>Year</a:t>
                      </a:r>
                      <a:endParaRPr sz="2000">
                        <a:latin typeface="Calibri"/>
                        <a:cs typeface="Calibri"/>
                      </a:endParaRPr>
                    </a:p>
                  </a:txBody>
                  <a:tcPr marL="0" marR="0" marT="78105" marB="0">
                    <a:lnL w="12700">
                      <a:solidFill>
                        <a:srgbClr val="4471C4"/>
                      </a:solidFill>
                      <a:prstDash val="solid"/>
                    </a:lnL>
                    <a:lnR w="12700">
                      <a:solidFill>
                        <a:srgbClr val="4471C4"/>
                      </a:solidFill>
                      <a:prstDash val="solid"/>
                    </a:lnR>
                    <a:lnT w="12700">
                      <a:solidFill>
                        <a:srgbClr val="4471C4"/>
                      </a:solidFill>
                      <a:prstDash val="solid"/>
                    </a:lnT>
                    <a:lnB w="28575">
                      <a:solidFill>
                        <a:srgbClr val="4471C4"/>
                      </a:solidFill>
                      <a:prstDash val="solid"/>
                    </a:lnB>
                  </a:tcPr>
                </a:tc>
                <a:tc>
                  <a:txBody>
                    <a:bodyPr/>
                    <a:lstStyle/>
                    <a:p>
                      <a:pPr marL="1905" algn="ctr">
                        <a:lnSpc>
                          <a:spcPct val="100000"/>
                        </a:lnSpc>
                        <a:spcBef>
                          <a:spcPts val="345"/>
                        </a:spcBef>
                      </a:pPr>
                      <a:r>
                        <a:rPr sz="2400" b="1" spc="-25">
                          <a:latin typeface="Calibri"/>
                          <a:cs typeface="Calibri"/>
                        </a:rPr>
                        <a:t>AC1</a:t>
                      </a:r>
                      <a:endParaRPr sz="2400">
                        <a:latin typeface="Calibri"/>
                        <a:cs typeface="Calibri"/>
                      </a:endParaRPr>
                    </a:p>
                  </a:txBody>
                  <a:tcPr marL="0" marR="0" marT="43815" marB="0">
                    <a:lnL w="12700">
                      <a:solidFill>
                        <a:srgbClr val="4471C4"/>
                      </a:solidFill>
                      <a:prstDash val="solid"/>
                    </a:lnL>
                    <a:lnR w="12700">
                      <a:solidFill>
                        <a:srgbClr val="4471C4"/>
                      </a:solidFill>
                      <a:prstDash val="solid"/>
                    </a:lnR>
                    <a:lnT w="12700">
                      <a:solidFill>
                        <a:srgbClr val="4471C4"/>
                      </a:solidFill>
                      <a:prstDash val="solid"/>
                    </a:lnT>
                    <a:lnB w="28575">
                      <a:solidFill>
                        <a:srgbClr val="4471C4"/>
                      </a:solidFill>
                      <a:prstDash val="solid"/>
                    </a:lnB>
                  </a:tcPr>
                </a:tc>
                <a:tc>
                  <a:txBody>
                    <a:bodyPr/>
                    <a:lstStyle/>
                    <a:p>
                      <a:pPr marL="2540" algn="ctr">
                        <a:lnSpc>
                          <a:spcPct val="100000"/>
                        </a:lnSpc>
                        <a:spcBef>
                          <a:spcPts val="345"/>
                        </a:spcBef>
                      </a:pPr>
                      <a:r>
                        <a:rPr sz="2400" b="1" spc="-25">
                          <a:latin typeface="Calibri"/>
                          <a:cs typeface="Calibri"/>
                        </a:rPr>
                        <a:t>AC2</a:t>
                      </a:r>
                      <a:endParaRPr sz="2400">
                        <a:latin typeface="Calibri"/>
                        <a:cs typeface="Calibri"/>
                      </a:endParaRPr>
                    </a:p>
                  </a:txBody>
                  <a:tcPr marL="0" marR="0" marT="43815" marB="0">
                    <a:lnL w="12700">
                      <a:solidFill>
                        <a:srgbClr val="4471C4"/>
                      </a:solidFill>
                      <a:prstDash val="solid"/>
                    </a:lnL>
                    <a:lnR w="12700">
                      <a:solidFill>
                        <a:srgbClr val="4471C4"/>
                      </a:solidFill>
                      <a:prstDash val="solid"/>
                    </a:lnR>
                    <a:lnT w="12700">
                      <a:solidFill>
                        <a:srgbClr val="4471C4"/>
                      </a:solidFill>
                      <a:prstDash val="solid"/>
                    </a:lnT>
                    <a:lnB w="28575">
                      <a:solidFill>
                        <a:srgbClr val="4471C4"/>
                      </a:solidFill>
                      <a:prstDash val="solid"/>
                    </a:lnB>
                  </a:tcPr>
                </a:tc>
                <a:tc>
                  <a:txBody>
                    <a:bodyPr/>
                    <a:lstStyle/>
                    <a:p>
                      <a:pPr marL="1905" algn="ctr">
                        <a:lnSpc>
                          <a:spcPct val="100000"/>
                        </a:lnSpc>
                        <a:spcBef>
                          <a:spcPts val="345"/>
                        </a:spcBef>
                      </a:pPr>
                      <a:r>
                        <a:rPr sz="2400" b="1" spc="-25">
                          <a:latin typeface="Calibri"/>
                          <a:cs typeface="Calibri"/>
                        </a:rPr>
                        <a:t>AC3</a:t>
                      </a:r>
                      <a:endParaRPr sz="2400">
                        <a:latin typeface="Calibri"/>
                        <a:cs typeface="Calibri"/>
                      </a:endParaRPr>
                    </a:p>
                  </a:txBody>
                  <a:tcPr marL="0" marR="0" marT="43815" marB="0">
                    <a:lnL w="12700">
                      <a:solidFill>
                        <a:srgbClr val="4471C4"/>
                      </a:solidFill>
                      <a:prstDash val="solid"/>
                    </a:lnL>
                    <a:lnR w="12700">
                      <a:solidFill>
                        <a:srgbClr val="4471C4"/>
                      </a:solidFill>
                      <a:prstDash val="solid"/>
                    </a:lnR>
                    <a:lnT w="12700">
                      <a:solidFill>
                        <a:srgbClr val="4471C4"/>
                      </a:solidFill>
                      <a:prstDash val="solid"/>
                    </a:lnT>
                    <a:lnB w="28575">
                      <a:solidFill>
                        <a:srgbClr val="4471C4"/>
                      </a:solidFill>
                      <a:prstDash val="soli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2171065">
                <a:tc>
                  <a:txBody>
                    <a:bodyPr/>
                    <a:lstStyle/>
                    <a:p>
                      <a:pPr>
                        <a:lnSpc>
                          <a:spcPct val="100000"/>
                        </a:lnSpc>
                        <a:spcBef>
                          <a:spcPts val="585"/>
                        </a:spcBef>
                      </a:pPr>
                      <a:endParaRPr sz="3600">
                        <a:latin typeface="Times New Roman"/>
                        <a:cs typeface="Times New Roman"/>
                      </a:endParaRPr>
                    </a:p>
                    <a:p>
                      <a:pPr algn="ctr">
                        <a:lnSpc>
                          <a:spcPct val="100000"/>
                        </a:lnSpc>
                      </a:pPr>
                      <a:r>
                        <a:rPr sz="3600" b="1" spc="-50">
                          <a:latin typeface="Calibri"/>
                          <a:cs typeface="Calibri"/>
                        </a:rPr>
                        <a:t>7</a:t>
                      </a:r>
                      <a:endParaRPr sz="3600">
                        <a:latin typeface="Calibri"/>
                        <a:cs typeface="Calibri"/>
                      </a:endParaRPr>
                    </a:p>
                    <a:p>
                      <a:pPr marL="147955" marR="140970" indent="-1270" algn="ctr">
                        <a:lnSpc>
                          <a:spcPct val="100000"/>
                        </a:lnSpc>
                        <a:spcBef>
                          <a:spcPts val="155"/>
                        </a:spcBef>
                      </a:pPr>
                      <a:r>
                        <a:rPr sz="1200">
                          <a:latin typeface="Calibri"/>
                          <a:cs typeface="Calibri"/>
                        </a:rPr>
                        <a:t>2</a:t>
                      </a:r>
                      <a:r>
                        <a:rPr sz="1200" spc="-5">
                          <a:latin typeface="Calibri"/>
                          <a:cs typeface="Calibri"/>
                        </a:rPr>
                        <a:t> </a:t>
                      </a:r>
                      <a:r>
                        <a:rPr sz="1200" spc="-10">
                          <a:latin typeface="Calibri"/>
                          <a:cs typeface="Calibri"/>
                        </a:rPr>
                        <a:t>lessons </a:t>
                      </a:r>
                      <a:r>
                        <a:rPr sz="1200">
                          <a:latin typeface="Calibri"/>
                          <a:cs typeface="Calibri"/>
                        </a:rPr>
                        <a:t>per</a:t>
                      </a:r>
                      <a:r>
                        <a:rPr sz="1200" spc="-30">
                          <a:latin typeface="Calibri"/>
                          <a:cs typeface="Calibri"/>
                        </a:rPr>
                        <a:t> </a:t>
                      </a:r>
                      <a:r>
                        <a:rPr sz="1200" spc="-20">
                          <a:latin typeface="Calibri"/>
                          <a:cs typeface="Calibri"/>
                        </a:rPr>
                        <a:t>week</a:t>
                      </a:r>
                      <a:endParaRPr sz="1200">
                        <a:latin typeface="Calibri"/>
                        <a:cs typeface="Calibri"/>
                      </a:endParaRPr>
                    </a:p>
                  </a:txBody>
                  <a:tcPr marL="0" marR="0" marT="74295" marB="0">
                    <a:lnL w="12700">
                      <a:solidFill>
                        <a:srgbClr val="4471C4"/>
                      </a:solidFill>
                      <a:prstDash val="solid"/>
                    </a:lnL>
                    <a:lnR w="12700">
                      <a:solidFill>
                        <a:srgbClr val="4471C4"/>
                      </a:solidFill>
                      <a:prstDash val="solid"/>
                    </a:lnR>
                    <a:lnT w="28575">
                      <a:solidFill>
                        <a:srgbClr val="4471C4"/>
                      </a:solidFill>
                      <a:prstDash val="solid"/>
                    </a:lnT>
                    <a:lnB w="12700">
                      <a:solidFill>
                        <a:srgbClr val="4471C4"/>
                      </a:solidFill>
                      <a:prstDash val="solid"/>
                    </a:lnB>
                    <a:solidFill>
                      <a:srgbClr val="4471C4">
                        <a:alpha val="19999"/>
                      </a:srgbClr>
                    </a:solidFill>
                  </a:tcPr>
                </a:tc>
                <a:tc>
                  <a:txBody>
                    <a:bodyPr/>
                    <a:lstStyle/>
                    <a:p>
                      <a:pPr marL="91440">
                        <a:lnSpc>
                          <a:spcPct val="100000"/>
                        </a:lnSpc>
                        <a:spcBef>
                          <a:spcPts val="295"/>
                        </a:spcBef>
                      </a:pPr>
                      <a:r>
                        <a:rPr sz="1050">
                          <a:latin typeface="Calibri"/>
                          <a:cs typeface="Calibri"/>
                        </a:rPr>
                        <a:t>Topic</a:t>
                      </a:r>
                      <a:r>
                        <a:rPr sz="1050" spc="-25">
                          <a:latin typeface="Calibri"/>
                          <a:cs typeface="Calibri"/>
                        </a:rPr>
                        <a:t> </a:t>
                      </a:r>
                      <a:r>
                        <a:rPr sz="1050">
                          <a:latin typeface="Calibri"/>
                          <a:cs typeface="Calibri"/>
                        </a:rPr>
                        <a:t>Overview</a:t>
                      </a:r>
                      <a:r>
                        <a:rPr sz="1050" spc="-30">
                          <a:latin typeface="Calibri"/>
                          <a:cs typeface="Calibri"/>
                        </a:rPr>
                        <a:t> </a:t>
                      </a:r>
                      <a:r>
                        <a:rPr sz="1050">
                          <a:latin typeface="Calibri"/>
                          <a:cs typeface="Calibri"/>
                        </a:rPr>
                        <a:t>(from</a:t>
                      </a:r>
                      <a:r>
                        <a:rPr sz="1050" spc="-50">
                          <a:latin typeface="Calibri"/>
                          <a:cs typeface="Calibri"/>
                        </a:rPr>
                        <a:t> </a:t>
                      </a:r>
                      <a:r>
                        <a:rPr sz="1050">
                          <a:latin typeface="Calibri"/>
                          <a:cs typeface="Calibri"/>
                        </a:rPr>
                        <a:t>Co</a:t>
                      </a:r>
                      <a:r>
                        <a:rPr sz="1050" spc="-15">
                          <a:latin typeface="Calibri"/>
                          <a:cs typeface="Calibri"/>
                        </a:rPr>
                        <a:t> </a:t>
                      </a:r>
                      <a:r>
                        <a:rPr sz="1050">
                          <a:latin typeface="Calibri"/>
                          <a:cs typeface="Calibri"/>
                        </a:rPr>
                        <a:t>Design</a:t>
                      </a:r>
                      <a:r>
                        <a:rPr sz="1050" spc="-10">
                          <a:latin typeface="Calibri"/>
                          <a:cs typeface="Calibri"/>
                        </a:rPr>
                        <a:t> </a:t>
                      </a:r>
                      <a:r>
                        <a:rPr sz="1050">
                          <a:latin typeface="Calibri"/>
                          <a:cs typeface="Calibri"/>
                        </a:rPr>
                        <a:t>Theme):</a:t>
                      </a:r>
                      <a:r>
                        <a:rPr sz="1050" spc="-35">
                          <a:latin typeface="Calibri"/>
                          <a:cs typeface="Calibri"/>
                        </a:rPr>
                        <a:t> </a:t>
                      </a:r>
                      <a:r>
                        <a:rPr sz="1050" b="1" u="sng">
                          <a:uFill>
                            <a:solidFill>
                              <a:srgbClr val="000000"/>
                            </a:solidFill>
                          </a:uFill>
                          <a:latin typeface="Calibri"/>
                          <a:cs typeface="Calibri"/>
                        </a:rPr>
                        <a:t>Historical</a:t>
                      </a:r>
                      <a:r>
                        <a:rPr sz="1050" b="1" u="sng" spc="-30">
                          <a:uFill>
                            <a:solidFill>
                              <a:srgbClr val="000000"/>
                            </a:solidFill>
                          </a:uFill>
                          <a:latin typeface="Calibri"/>
                          <a:cs typeface="Calibri"/>
                        </a:rPr>
                        <a:t> </a:t>
                      </a:r>
                      <a:r>
                        <a:rPr sz="1050" b="1" u="sng" spc="-10">
                          <a:uFill>
                            <a:solidFill>
                              <a:srgbClr val="000000"/>
                            </a:solidFill>
                          </a:uFill>
                          <a:latin typeface="Calibri"/>
                          <a:cs typeface="Calibri"/>
                        </a:rPr>
                        <a:t>Understanding</a:t>
                      </a:r>
                      <a:endParaRPr sz="1050">
                        <a:latin typeface="Calibri"/>
                        <a:cs typeface="Calibri"/>
                      </a:endParaRPr>
                    </a:p>
                    <a:p>
                      <a:pPr>
                        <a:lnSpc>
                          <a:spcPct val="100000"/>
                        </a:lnSpc>
                        <a:spcBef>
                          <a:spcPts val="50"/>
                        </a:spcBef>
                      </a:pPr>
                      <a:endParaRPr sz="1050">
                        <a:latin typeface="Times New Roman"/>
                        <a:cs typeface="Times New Roman"/>
                      </a:endParaRPr>
                    </a:p>
                    <a:p>
                      <a:pPr marL="91440" marR="372745">
                        <a:lnSpc>
                          <a:spcPct val="100000"/>
                        </a:lnSpc>
                      </a:pPr>
                      <a:r>
                        <a:rPr sz="1050" b="1" u="sng">
                          <a:uFill>
                            <a:solidFill>
                              <a:srgbClr val="000000"/>
                            </a:solidFill>
                          </a:uFill>
                          <a:latin typeface="Calibri"/>
                          <a:cs typeface="Calibri"/>
                        </a:rPr>
                        <a:t>Historical</a:t>
                      </a:r>
                      <a:r>
                        <a:rPr sz="1050" b="1" u="sng" spc="-40">
                          <a:uFill>
                            <a:solidFill>
                              <a:srgbClr val="000000"/>
                            </a:solidFill>
                          </a:uFill>
                          <a:latin typeface="Calibri"/>
                          <a:cs typeface="Calibri"/>
                        </a:rPr>
                        <a:t> </a:t>
                      </a:r>
                      <a:r>
                        <a:rPr sz="1050" b="1" u="sng">
                          <a:uFill>
                            <a:solidFill>
                              <a:srgbClr val="000000"/>
                            </a:solidFill>
                          </a:uFill>
                          <a:latin typeface="Calibri"/>
                          <a:cs typeface="Calibri"/>
                        </a:rPr>
                        <a:t>Skills</a:t>
                      </a:r>
                      <a:r>
                        <a:rPr sz="1050" u="sng">
                          <a:uFill>
                            <a:solidFill>
                              <a:srgbClr val="000000"/>
                            </a:solidFill>
                          </a:uFill>
                          <a:latin typeface="Calibri"/>
                          <a:cs typeface="Calibri"/>
                        </a:rPr>
                        <a:t>:</a:t>
                      </a:r>
                      <a:r>
                        <a:rPr sz="1050" u="sng" spc="-20">
                          <a:uFill>
                            <a:solidFill>
                              <a:srgbClr val="000000"/>
                            </a:solidFill>
                          </a:uFill>
                          <a:latin typeface="Calibri"/>
                          <a:cs typeface="Calibri"/>
                        </a:rPr>
                        <a:t> </a:t>
                      </a:r>
                      <a:r>
                        <a:rPr sz="1050">
                          <a:latin typeface="Calibri"/>
                          <a:cs typeface="Calibri"/>
                        </a:rPr>
                        <a:t>sources</a:t>
                      </a:r>
                      <a:r>
                        <a:rPr sz="1050" spc="-30">
                          <a:latin typeface="Calibri"/>
                          <a:cs typeface="Calibri"/>
                        </a:rPr>
                        <a:t> </a:t>
                      </a:r>
                      <a:r>
                        <a:rPr sz="1050">
                          <a:latin typeface="Calibri"/>
                          <a:cs typeface="Calibri"/>
                        </a:rPr>
                        <a:t>–</a:t>
                      </a:r>
                      <a:r>
                        <a:rPr sz="1050" spc="-15">
                          <a:latin typeface="Calibri"/>
                          <a:cs typeface="Calibri"/>
                        </a:rPr>
                        <a:t> </a:t>
                      </a:r>
                      <a:r>
                        <a:rPr sz="1050">
                          <a:latin typeface="Calibri"/>
                          <a:cs typeface="Calibri"/>
                        </a:rPr>
                        <a:t>Tollund</a:t>
                      </a:r>
                      <a:r>
                        <a:rPr sz="1050" spc="-40">
                          <a:latin typeface="Calibri"/>
                          <a:cs typeface="Calibri"/>
                        </a:rPr>
                        <a:t> </a:t>
                      </a:r>
                      <a:r>
                        <a:rPr sz="1050">
                          <a:latin typeface="Calibri"/>
                          <a:cs typeface="Calibri"/>
                        </a:rPr>
                        <a:t>man;</a:t>
                      </a:r>
                      <a:r>
                        <a:rPr sz="1050" spc="-30">
                          <a:latin typeface="Calibri"/>
                          <a:cs typeface="Calibri"/>
                        </a:rPr>
                        <a:t> </a:t>
                      </a:r>
                      <a:r>
                        <a:rPr sz="1050">
                          <a:latin typeface="Calibri"/>
                          <a:cs typeface="Calibri"/>
                        </a:rPr>
                        <a:t>significance;</a:t>
                      </a:r>
                      <a:r>
                        <a:rPr sz="1050" spc="-15">
                          <a:latin typeface="Calibri"/>
                          <a:cs typeface="Calibri"/>
                        </a:rPr>
                        <a:t> </a:t>
                      </a:r>
                      <a:r>
                        <a:rPr sz="1050">
                          <a:latin typeface="Calibri"/>
                          <a:cs typeface="Calibri"/>
                        </a:rPr>
                        <a:t>cause</a:t>
                      </a:r>
                      <a:r>
                        <a:rPr sz="1050" spc="-15">
                          <a:latin typeface="Calibri"/>
                          <a:cs typeface="Calibri"/>
                        </a:rPr>
                        <a:t> </a:t>
                      </a:r>
                      <a:r>
                        <a:rPr sz="1050" spc="-25">
                          <a:latin typeface="Calibri"/>
                          <a:cs typeface="Calibri"/>
                        </a:rPr>
                        <a:t>and </a:t>
                      </a:r>
                      <a:r>
                        <a:rPr sz="1050">
                          <a:latin typeface="Calibri"/>
                          <a:cs typeface="Calibri"/>
                        </a:rPr>
                        <a:t>consequence;</a:t>
                      </a:r>
                      <a:r>
                        <a:rPr sz="1050" spc="-55">
                          <a:latin typeface="Calibri"/>
                          <a:cs typeface="Calibri"/>
                        </a:rPr>
                        <a:t> </a:t>
                      </a:r>
                      <a:r>
                        <a:rPr lang="en-US" sz="1050" spc="-55">
                          <a:latin typeface="Calibri"/>
                          <a:cs typeface="Calibri"/>
                        </a:rPr>
                        <a:t>sources and </a:t>
                      </a:r>
                      <a:r>
                        <a:rPr lang="en-US" sz="1050" spc="-10">
                          <a:latin typeface="Calibri"/>
                          <a:cs typeface="Calibri"/>
                        </a:rPr>
                        <a:t>interpretations</a:t>
                      </a:r>
                      <a:endParaRPr lang="en-GB" sz="1050" spc="-10">
                        <a:latin typeface="Calibri"/>
                        <a:cs typeface="Calibri"/>
                      </a:endParaRPr>
                    </a:p>
                    <a:p>
                      <a:pPr marL="91440" marR="372745">
                        <a:lnSpc>
                          <a:spcPct val="100000"/>
                        </a:lnSpc>
                      </a:pPr>
                      <a:endParaRPr lang="en-GB" sz="1050" spc="-10">
                        <a:latin typeface="Calibri"/>
                        <a:cs typeface="Calibri"/>
                      </a:endParaRPr>
                    </a:p>
                    <a:p>
                      <a:pPr marL="92075" marR="422275" lvl="0" indent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GB" sz="1100" b="1" i="0" u="sng" strike="noStrike" spc="-10" noProof="0">
                          <a:solidFill>
                            <a:srgbClr val="000000"/>
                          </a:solidFill>
                          <a:latin typeface="Calibri"/>
                        </a:rPr>
                        <a:t>The Normans</a:t>
                      </a:r>
                      <a:r>
                        <a:rPr lang="en-GB" sz="1100" b="1" i="0" u="none" strike="noStrike" spc="-10" noProof="0">
                          <a:solidFill>
                            <a:srgbClr val="000000"/>
                          </a:solidFill>
                          <a:latin typeface="Calibri"/>
                        </a:rPr>
                        <a:t>:  </a:t>
                      </a:r>
                      <a:r>
                        <a:rPr lang="en-GB" sz="1100" b="0" i="0" u="none" strike="noStrike" spc="-10" noProof="0">
                          <a:solidFill>
                            <a:srgbClr val="000000"/>
                          </a:solidFill>
                          <a:latin typeface="Calibri"/>
                        </a:rPr>
                        <a:t>England pre-1066; Claimants to the throne 1066; Hastings; Norman Life (Ipswich Man); role and importance of religion</a:t>
                      </a:r>
                      <a:endParaRPr lang="en-US" sz="1100" b="0" i="0" u="none" strike="noStrike" spc="-10" noProof="0">
                        <a:solidFill>
                          <a:srgbClr val="000000"/>
                        </a:solidFill>
                        <a:latin typeface="Calibri"/>
                      </a:endParaRPr>
                    </a:p>
                    <a:p>
                      <a:pPr marL="92075" marR="422275" lvl="0">
                        <a:lnSpc>
                          <a:spcPct val="100000"/>
                        </a:lnSpc>
                        <a:buNone/>
                      </a:pPr>
                      <a:endParaRPr lang="en-US" sz="1100" b="0" i="0" u="none" strike="noStrike" spc="-10" noProof="0">
                        <a:solidFill>
                          <a:srgbClr val="000000"/>
                        </a:solidFill>
                        <a:highlight>
                          <a:srgbClr val="FFFF00"/>
                        </a:highlight>
                        <a:latin typeface="Calibri"/>
                      </a:endParaRPr>
                    </a:p>
                    <a:p>
                      <a:pPr marL="91440" marR="372745" lvl="0">
                        <a:lnSpc>
                          <a:spcPct val="100000"/>
                        </a:lnSpc>
                        <a:buNone/>
                      </a:pPr>
                      <a:endParaRPr lang="en-GB" sz="1050" spc="-10">
                        <a:highlight>
                          <a:srgbClr val="FFFF00"/>
                        </a:highlight>
                        <a:latin typeface="Calibri"/>
                        <a:cs typeface="Calibri"/>
                      </a:endParaRPr>
                    </a:p>
                    <a:p>
                      <a:pPr marL="91440" marR="334645">
                        <a:lnSpc>
                          <a:spcPct val="100000"/>
                        </a:lnSpc>
                        <a:spcBef>
                          <a:spcPts val="5"/>
                        </a:spcBef>
                      </a:pPr>
                      <a:r>
                        <a:rPr sz="1050" b="1" u="sng">
                          <a:uFill>
                            <a:solidFill>
                              <a:srgbClr val="000000"/>
                            </a:solidFill>
                          </a:uFill>
                          <a:latin typeface="Calibri"/>
                          <a:cs typeface="Calibri"/>
                        </a:rPr>
                        <a:t>NC</a:t>
                      </a:r>
                      <a:r>
                        <a:rPr sz="1050" b="1" u="sng" spc="-20">
                          <a:uFill>
                            <a:solidFill>
                              <a:srgbClr val="000000"/>
                            </a:solidFill>
                          </a:uFill>
                          <a:latin typeface="Calibri"/>
                          <a:cs typeface="Calibri"/>
                        </a:rPr>
                        <a:t> </a:t>
                      </a:r>
                      <a:r>
                        <a:rPr sz="1050" b="1" u="sng">
                          <a:uFill>
                            <a:solidFill>
                              <a:srgbClr val="000000"/>
                            </a:solidFill>
                          </a:uFill>
                          <a:latin typeface="Calibri"/>
                          <a:cs typeface="Calibri"/>
                        </a:rPr>
                        <a:t>links</a:t>
                      </a:r>
                      <a:r>
                        <a:rPr sz="1050" u="sng">
                          <a:uFill>
                            <a:solidFill>
                              <a:srgbClr val="000000"/>
                            </a:solidFill>
                          </a:uFill>
                          <a:latin typeface="Calibri"/>
                          <a:cs typeface="Calibri"/>
                        </a:rPr>
                        <a:t>:</a:t>
                      </a:r>
                      <a:r>
                        <a:rPr sz="1050" spc="-25">
                          <a:latin typeface="Calibri"/>
                          <a:cs typeface="Calibri"/>
                        </a:rPr>
                        <a:t> </a:t>
                      </a:r>
                      <a:r>
                        <a:rPr sz="1050">
                          <a:latin typeface="Calibri"/>
                          <a:cs typeface="Calibri"/>
                        </a:rPr>
                        <a:t>the</a:t>
                      </a:r>
                      <a:r>
                        <a:rPr sz="1050" spc="-10">
                          <a:latin typeface="Calibri"/>
                          <a:cs typeface="Calibri"/>
                        </a:rPr>
                        <a:t> </a:t>
                      </a:r>
                      <a:r>
                        <a:rPr sz="1050">
                          <a:latin typeface="Calibri"/>
                          <a:cs typeface="Calibri"/>
                        </a:rPr>
                        <a:t>study</a:t>
                      </a:r>
                      <a:r>
                        <a:rPr sz="1050" spc="-15">
                          <a:latin typeface="Calibri"/>
                          <a:cs typeface="Calibri"/>
                        </a:rPr>
                        <a:t> </a:t>
                      </a:r>
                      <a:r>
                        <a:rPr sz="1050">
                          <a:latin typeface="Calibri"/>
                          <a:cs typeface="Calibri"/>
                        </a:rPr>
                        <a:t>of</a:t>
                      </a:r>
                      <a:r>
                        <a:rPr sz="1050" spc="-10">
                          <a:latin typeface="Calibri"/>
                          <a:cs typeface="Calibri"/>
                        </a:rPr>
                        <a:t> </a:t>
                      </a:r>
                      <a:r>
                        <a:rPr sz="1050">
                          <a:latin typeface="Calibri"/>
                          <a:cs typeface="Calibri"/>
                        </a:rPr>
                        <a:t>an</a:t>
                      </a:r>
                      <a:r>
                        <a:rPr sz="1050" spc="-20">
                          <a:latin typeface="Calibri"/>
                          <a:cs typeface="Calibri"/>
                        </a:rPr>
                        <a:t> </a:t>
                      </a:r>
                      <a:r>
                        <a:rPr sz="1050">
                          <a:latin typeface="Calibri"/>
                          <a:cs typeface="Calibri"/>
                        </a:rPr>
                        <a:t>aspect</a:t>
                      </a:r>
                      <a:r>
                        <a:rPr sz="1050" spc="-15">
                          <a:latin typeface="Calibri"/>
                          <a:cs typeface="Calibri"/>
                        </a:rPr>
                        <a:t> </a:t>
                      </a:r>
                      <a:r>
                        <a:rPr sz="1050">
                          <a:latin typeface="Calibri"/>
                          <a:cs typeface="Calibri"/>
                        </a:rPr>
                        <a:t>or</a:t>
                      </a:r>
                      <a:r>
                        <a:rPr sz="1050" spc="-20">
                          <a:latin typeface="Calibri"/>
                          <a:cs typeface="Calibri"/>
                        </a:rPr>
                        <a:t> </a:t>
                      </a:r>
                      <a:r>
                        <a:rPr sz="1050">
                          <a:latin typeface="Calibri"/>
                          <a:cs typeface="Calibri"/>
                        </a:rPr>
                        <a:t>theme</a:t>
                      </a:r>
                      <a:r>
                        <a:rPr sz="1050" spc="-15">
                          <a:latin typeface="Calibri"/>
                          <a:cs typeface="Calibri"/>
                        </a:rPr>
                        <a:t> </a:t>
                      </a:r>
                      <a:r>
                        <a:rPr sz="1050">
                          <a:latin typeface="Calibri"/>
                          <a:cs typeface="Calibri"/>
                        </a:rPr>
                        <a:t>in</a:t>
                      </a:r>
                      <a:r>
                        <a:rPr sz="1050" spc="-10">
                          <a:latin typeface="Calibri"/>
                          <a:cs typeface="Calibri"/>
                        </a:rPr>
                        <a:t> </a:t>
                      </a:r>
                      <a:r>
                        <a:rPr sz="1050">
                          <a:latin typeface="Calibri"/>
                          <a:cs typeface="Calibri"/>
                        </a:rPr>
                        <a:t>British</a:t>
                      </a:r>
                      <a:r>
                        <a:rPr sz="1050" spc="-35">
                          <a:latin typeface="Calibri"/>
                          <a:cs typeface="Calibri"/>
                        </a:rPr>
                        <a:t> </a:t>
                      </a:r>
                      <a:r>
                        <a:rPr sz="1050">
                          <a:latin typeface="Calibri"/>
                          <a:cs typeface="Calibri"/>
                        </a:rPr>
                        <a:t>history</a:t>
                      </a:r>
                      <a:r>
                        <a:rPr sz="1050" spc="-15">
                          <a:latin typeface="Calibri"/>
                          <a:cs typeface="Calibri"/>
                        </a:rPr>
                        <a:t> </a:t>
                      </a:r>
                      <a:r>
                        <a:rPr sz="1050" spc="-20">
                          <a:latin typeface="Calibri"/>
                          <a:cs typeface="Calibri"/>
                        </a:rPr>
                        <a:t>that </a:t>
                      </a:r>
                      <a:r>
                        <a:rPr sz="1050">
                          <a:latin typeface="Calibri"/>
                          <a:cs typeface="Calibri"/>
                        </a:rPr>
                        <a:t>consolidates</a:t>
                      </a:r>
                      <a:r>
                        <a:rPr sz="1050" spc="-25">
                          <a:latin typeface="Calibri"/>
                          <a:cs typeface="Calibri"/>
                        </a:rPr>
                        <a:t> </a:t>
                      </a:r>
                      <a:r>
                        <a:rPr sz="1050">
                          <a:latin typeface="Calibri"/>
                          <a:cs typeface="Calibri"/>
                        </a:rPr>
                        <a:t>and</a:t>
                      </a:r>
                      <a:r>
                        <a:rPr sz="1050" spc="-40">
                          <a:latin typeface="Calibri"/>
                          <a:cs typeface="Calibri"/>
                        </a:rPr>
                        <a:t> </a:t>
                      </a:r>
                      <a:r>
                        <a:rPr sz="1050">
                          <a:latin typeface="Calibri"/>
                          <a:cs typeface="Calibri"/>
                        </a:rPr>
                        <a:t>extends</a:t>
                      </a:r>
                      <a:r>
                        <a:rPr sz="1050" spc="-40">
                          <a:latin typeface="Calibri"/>
                          <a:cs typeface="Calibri"/>
                        </a:rPr>
                        <a:t> </a:t>
                      </a:r>
                      <a:r>
                        <a:rPr sz="1050">
                          <a:latin typeface="Calibri"/>
                          <a:cs typeface="Calibri"/>
                        </a:rPr>
                        <a:t>pupils’</a:t>
                      </a:r>
                      <a:r>
                        <a:rPr sz="1050" spc="-35">
                          <a:latin typeface="Calibri"/>
                          <a:cs typeface="Calibri"/>
                        </a:rPr>
                        <a:t> </a:t>
                      </a:r>
                      <a:r>
                        <a:rPr sz="1050">
                          <a:latin typeface="Calibri"/>
                          <a:cs typeface="Calibri"/>
                        </a:rPr>
                        <a:t>chronological</a:t>
                      </a:r>
                      <a:r>
                        <a:rPr sz="1050" spc="-35">
                          <a:latin typeface="Calibri"/>
                          <a:cs typeface="Calibri"/>
                        </a:rPr>
                        <a:t> </a:t>
                      </a:r>
                      <a:r>
                        <a:rPr sz="1050">
                          <a:latin typeface="Calibri"/>
                          <a:cs typeface="Calibri"/>
                        </a:rPr>
                        <a:t>knowledge</a:t>
                      </a:r>
                      <a:r>
                        <a:rPr sz="1050" spc="-45">
                          <a:latin typeface="Calibri"/>
                          <a:cs typeface="Calibri"/>
                        </a:rPr>
                        <a:t> </a:t>
                      </a:r>
                      <a:r>
                        <a:rPr sz="1050" spc="-20">
                          <a:latin typeface="Calibri"/>
                          <a:cs typeface="Calibri"/>
                        </a:rPr>
                        <a:t>from </a:t>
                      </a:r>
                      <a:r>
                        <a:rPr sz="1050">
                          <a:latin typeface="Calibri"/>
                          <a:cs typeface="Calibri"/>
                        </a:rPr>
                        <a:t>before</a:t>
                      </a:r>
                      <a:r>
                        <a:rPr sz="1050" spc="-20">
                          <a:latin typeface="Calibri"/>
                          <a:cs typeface="Calibri"/>
                        </a:rPr>
                        <a:t> 1066</a:t>
                      </a:r>
                      <a:r>
                        <a:rPr lang="en-US" sz="1050" spc="-20">
                          <a:latin typeface="Calibri"/>
                          <a:cs typeface="Calibri"/>
                        </a:rPr>
                        <a:t>; </a:t>
                      </a:r>
                      <a:r>
                        <a:rPr lang="en-US" sz="1100" b="0" i="0" u="none" strike="noStrike" spc="-20" noProof="0">
                          <a:solidFill>
                            <a:srgbClr val="000000"/>
                          </a:solidFill>
                          <a:latin typeface="Calibri"/>
                        </a:rPr>
                        <a:t>the development of Church, state and society in Medieval Britain 1066-1509</a:t>
                      </a:r>
                      <a:endParaRPr lang="en-GB" sz="1050" spc="-20">
                        <a:latin typeface="Calibri"/>
                        <a:cs typeface="Calibri"/>
                      </a:endParaRPr>
                    </a:p>
                    <a:p>
                      <a:pPr marL="91440" marR="334645">
                        <a:lnSpc>
                          <a:spcPct val="100000"/>
                        </a:lnSpc>
                        <a:spcBef>
                          <a:spcPts val="5"/>
                        </a:spcBef>
                      </a:pPr>
                      <a:endParaRPr sz="1050">
                        <a:latin typeface="Calibri"/>
                        <a:cs typeface="Calibri"/>
                      </a:endParaRPr>
                    </a:p>
                    <a:p>
                      <a:pPr marL="91440">
                        <a:lnSpc>
                          <a:spcPct val="100000"/>
                        </a:lnSpc>
                      </a:pPr>
                      <a:r>
                        <a:rPr sz="1050" b="1" u="none">
                          <a:uFill>
                            <a:solidFill>
                              <a:srgbClr val="000000"/>
                            </a:solidFill>
                          </a:uFill>
                          <a:latin typeface="Calibri"/>
                          <a:cs typeface="Calibri"/>
                        </a:rPr>
                        <a:t>GCSE</a:t>
                      </a:r>
                      <a:r>
                        <a:rPr sz="1050" b="1" u="none" spc="-30">
                          <a:uFill>
                            <a:solidFill>
                              <a:srgbClr val="000000"/>
                            </a:solidFill>
                          </a:uFill>
                          <a:latin typeface="Calibri"/>
                          <a:cs typeface="Calibri"/>
                        </a:rPr>
                        <a:t> </a:t>
                      </a:r>
                      <a:r>
                        <a:rPr sz="1050" b="1" u="none">
                          <a:uFill>
                            <a:solidFill>
                              <a:srgbClr val="000000"/>
                            </a:solidFill>
                          </a:uFill>
                          <a:latin typeface="Calibri"/>
                          <a:cs typeface="Calibri"/>
                        </a:rPr>
                        <a:t>Links:</a:t>
                      </a:r>
                      <a:r>
                        <a:rPr sz="1050" b="1" u="none" spc="-35">
                          <a:latin typeface="Calibri"/>
                          <a:cs typeface="Calibri"/>
                        </a:rPr>
                        <a:t> </a:t>
                      </a:r>
                      <a:r>
                        <a:rPr sz="1050" spc="-10">
                          <a:latin typeface="Calibri"/>
                          <a:cs typeface="Calibri"/>
                        </a:rPr>
                        <a:t>AO1/AO2/AO3/AO4</a:t>
                      </a:r>
                      <a:endParaRPr sz="1050">
                        <a:latin typeface="Calibri"/>
                        <a:cs typeface="Calibri"/>
                      </a:endParaRPr>
                    </a:p>
                  </a:txBody>
                  <a:tcPr marL="0" marR="0" marT="37465" marB="0">
                    <a:lnL w="12700">
                      <a:solidFill>
                        <a:srgbClr val="4471C4"/>
                      </a:solidFill>
                      <a:prstDash val="solid"/>
                    </a:lnL>
                    <a:lnR w="12700">
                      <a:solidFill>
                        <a:srgbClr val="4471C4"/>
                      </a:solidFill>
                      <a:prstDash val="solid"/>
                    </a:lnR>
                    <a:lnT w="28575">
                      <a:solidFill>
                        <a:srgbClr val="4471C4"/>
                      </a:solidFill>
                      <a:prstDash val="solid"/>
                    </a:lnT>
                    <a:lnB w="12700">
                      <a:solidFill>
                        <a:srgbClr val="4471C4"/>
                      </a:solidFill>
                      <a:prstDash val="solid"/>
                    </a:lnB>
                    <a:solidFill>
                      <a:srgbClr val="4471C4">
                        <a:alpha val="19999"/>
                      </a:srgbClr>
                    </a:solidFill>
                  </a:tcPr>
                </a:tc>
                <a:tc>
                  <a:txBody>
                    <a:bodyPr/>
                    <a:lstStyle/>
                    <a:p>
                      <a:pPr marL="92075" marR="195580">
                        <a:lnSpc>
                          <a:spcPct val="100000"/>
                        </a:lnSpc>
                        <a:spcBef>
                          <a:spcPts val="295"/>
                        </a:spcBef>
                      </a:pPr>
                      <a:r>
                        <a:rPr sz="1050">
                          <a:latin typeface="Calibri"/>
                          <a:cs typeface="Calibri"/>
                        </a:rPr>
                        <a:t>Topic</a:t>
                      </a:r>
                      <a:r>
                        <a:rPr sz="1050" spc="-20">
                          <a:latin typeface="Calibri"/>
                          <a:cs typeface="Calibri"/>
                        </a:rPr>
                        <a:t> </a:t>
                      </a:r>
                      <a:r>
                        <a:rPr sz="1050">
                          <a:latin typeface="Calibri"/>
                          <a:cs typeface="Calibri"/>
                        </a:rPr>
                        <a:t>Overview</a:t>
                      </a:r>
                      <a:r>
                        <a:rPr sz="1050" spc="-25">
                          <a:latin typeface="Calibri"/>
                          <a:cs typeface="Calibri"/>
                        </a:rPr>
                        <a:t> </a:t>
                      </a:r>
                      <a:r>
                        <a:rPr sz="1050">
                          <a:latin typeface="Calibri"/>
                          <a:cs typeface="Calibri"/>
                        </a:rPr>
                        <a:t>(from</a:t>
                      </a:r>
                      <a:r>
                        <a:rPr sz="1050" spc="-40">
                          <a:latin typeface="Calibri"/>
                          <a:cs typeface="Calibri"/>
                        </a:rPr>
                        <a:t> </a:t>
                      </a:r>
                      <a:r>
                        <a:rPr sz="1050">
                          <a:latin typeface="Calibri"/>
                          <a:cs typeface="Calibri"/>
                        </a:rPr>
                        <a:t>Co</a:t>
                      </a:r>
                      <a:r>
                        <a:rPr sz="1050" spc="-10">
                          <a:latin typeface="Calibri"/>
                          <a:cs typeface="Calibri"/>
                        </a:rPr>
                        <a:t> </a:t>
                      </a:r>
                      <a:r>
                        <a:rPr sz="1050">
                          <a:latin typeface="Calibri"/>
                          <a:cs typeface="Calibri"/>
                        </a:rPr>
                        <a:t>Design</a:t>
                      </a:r>
                      <a:r>
                        <a:rPr sz="1050" spc="-5">
                          <a:latin typeface="Calibri"/>
                          <a:cs typeface="Calibri"/>
                        </a:rPr>
                        <a:t> </a:t>
                      </a:r>
                      <a:r>
                        <a:rPr sz="1050">
                          <a:latin typeface="Calibri"/>
                          <a:cs typeface="Calibri"/>
                        </a:rPr>
                        <a:t>Theme):</a:t>
                      </a:r>
                      <a:r>
                        <a:rPr sz="1050" spc="-30">
                          <a:latin typeface="Calibri"/>
                          <a:cs typeface="Calibri"/>
                        </a:rPr>
                        <a:t> </a:t>
                      </a:r>
                      <a:r>
                        <a:rPr sz="1050" b="1" u="sng">
                          <a:uFill>
                            <a:solidFill>
                              <a:srgbClr val="000000"/>
                            </a:solidFill>
                          </a:uFill>
                          <a:latin typeface="Calibri"/>
                          <a:cs typeface="Calibri"/>
                        </a:rPr>
                        <a:t>Cause</a:t>
                      </a:r>
                      <a:r>
                        <a:rPr sz="1050" b="1" u="sng" spc="-30">
                          <a:uFill>
                            <a:solidFill>
                              <a:srgbClr val="000000"/>
                            </a:solidFill>
                          </a:uFill>
                          <a:latin typeface="Calibri"/>
                          <a:cs typeface="Calibri"/>
                        </a:rPr>
                        <a:t> </a:t>
                      </a:r>
                      <a:r>
                        <a:rPr sz="1050" b="1" u="sng">
                          <a:uFill>
                            <a:solidFill>
                              <a:srgbClr val="000000"/>
                            </a:solidFill>
                          </a:uFill>
                          <a:latin typeface="Calibri"/>
                          <a:cs typeface="Calibri"/>
                        </a:rPr>
                        <a:t>and</a:t>
                      </a:r>
                      <a:r>
                        <a:rPr sz="1050" b="1" u="sng" spc="-10">
                          <a:uFill>
                            <a:solidFill>
                              <a:srgbClr val="000000"/>
                            </a:solidFill>
                          </a:uFill>
                          <a:latin typeface="Calibri"/>
                          <a:cs typeface="Calibri"/>
                        </a:rPr>
                        <a:t> consequence,</a:t>
                      </a:r>
                      <a:r>
                        <a:rPr sz="1050" b="1" spc="-10">
                          <a:latin typeface="Calibri"/>
                          <a:cs typeface="Calibri"/>
                        </a:rPr>
                        <a:t> </a:t>
                      </a:r>
                      <a:r>
                        <a:rPr sz="1050" b="1" u="sng" spc="-10">
                          <a:uFill>
                            <a:solidFill>
                              <a:srgbClr val="000000"/>
                            </a:solidFill>
                          </a:uFill>
                          <a:latin typeface="Calibri"/>
                          <a:cs typeface="Calibri"/>
                        </a:rPr>
                        <a:t>sources</a:t>
                      </a:r>
                      <a:endParaRPr sz="1050">
                        <a:latin typeface="Calibri"/>
                        <a:cs typeface="Calibri"/>
                      </a:endParaRPr>
                    </a:p>
                    <a:p>
                      <a:pPr marL="92075" marR="422275">
                        <a:lnSpc>
                          <a:spcPct val="100000"/>
                        </a:lnSpc>
                      </a:pPr>
                      <a:endParaRPr lang="en-GB" sz="1050">
                        <a:latin typeface="Calibri"/>
                        <a:cs typeface="Calibri"/>
                      </a:endParaRPr>
                    </a:p>
                    <a:p>
                      <a:pPr marL="92075" marR="422275" lvl="0" indent="0" defTabSz="91440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sz="1050" b="1" u="sng">
                          <a:uFill>
                            <a:solidFill>
                              <a:srgbClr val="000000"/>
                            </a:solidFill>
                          </a:uFill>
                          <a:latin typeface="Calibri"/>
                          <a:cs typeface="Calibri"/>
                        </a:rPr>
                        <a:t>Medieval</a:t>
                      </a:r>
                      <a:r>
                        <a:rPr sz="1050" b="1" u="sng" spc="-35">
                          <a:uFill>
                            <a:solidFill>
                              <a:srgbClr val="000000"/>
                            </a:solidFill>
                          </a:uFill>
                          <a:latin typeface="Calibri"/>
                          <a:cs typeface="Calibri"/>
                        </a:rPr>
                        <a:t> </a:t>
                      </a:r>
                      <a:r>
                        <a:rPr sz="1050" b="1" u="sng">
                          <a:uFill>
                            <a:solidFill>
                              <a:srgbClr val="000000"/>
                            </a:solidFill>
                          </a:uFill>
                          <a:latin typeface="Calibri"/>
                          <a:cs typeface="Calibri"/>
                        </a:rPr>
                        <a:t>Life:</a:t>
                      </a:r>
                      <a:r>
                        <a:rPr sz="1050" b="1" spc="-30">
                          <a:latin typeface="Calibri"/>
                          <a:cs typeface="Calibri"/>
                        </a:rPr>
                        <a:t> </a:t>
                      </a:r>
                      <a:r>
                        <a:rPr lang="en-GB" sz="1050">
                          <a:latin typeface="Calibri"/>
                          <a:cs typeface="Calibri"/>
                        </a:rPr>
                        <a:t>Castles and their development</a:t>
                      </a:r>
                      <a:r>
                        <a:rPr sz="1050">
                          <a:latin typeface="Calibri"/>
                          <a:cs typeface="Calibri"/>
                        </a:rPr>
                        <a:t>;</a:t>
                      </a:r>
                      <a:r>
                        <a:rPr sz="1050" spc="-35">
                          <a:latin typeface="Calibri"/>
                          <a:cs typeface="Calibri"/>
                        </a:rPr>
                        <a:t> </a:t>
                      </a:r>
                      <a:r>
                        <a:rPr lang="en-GB" sz="1050" spc="-35">
                          <a:latin typeface="Calibri"/>
                          <a:cs typeface="Calibri"/>
                        </a:rPr>
                        <a:t>Living standards; </a:t>
                      </a:r>
                      <a:r>
                        <a:rPr sz="1050">
                          <a:latin typeface="Calibri"/>
                          <a:cs typeface="Calibri"/>
                        </a:rPr>
                        <a:t>Black</a:t>
                      </a:r>
                      <a:r>
                        <a:rPr sz="1050" spc="-10">
                          <a:latin typeface="Calibri"/>
                          <a:cs typeface="Calibri"/>
                        </a:rPr>
                        <a:t> Death</a:t>
                      </a:r>
                      <a:endParaRPr lang="en-GB" sz="1050" spc="-10">
                        <a:latin typeface="Calibri"/>
                        <a:cs typeface="Calibri"/>
                      </a:endParaRPr>
                    </a:p>
                    <a:p>
                      <a:pPr marL="92075" marR="99695">
                        <a:lnSpc>
                          <a:spcPct val="100000"/>
                        </a:lnSpc>
                        <a:spcBef>
                          <a:spcPts val="5"/>
                        </a:spcBef>
                      </a:pPr>
                      <a:endParaRPr lang="en-GB" sz="1050" spc="-10">
                        <a:latin typeface="Calibri"/>
                        <a:cs typeface="Calibri"/>
                      </a:endParaRPr>
                    </a:p>
                    <a:p>
                      <a:pPr marL="92710" marR="149225" lvl="0" indent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US" sz="1100" b="1" i="0" u="sng" strike="noStrike" noProof="0">
                          <a:solidFill>
                            <a:srgbClr val="000000"/>
                          </a:solidFill>
                          <a:latin typeface="Calibri"/>
                        </a:rPr>
                        <a:t>The Tudors:</a:t>
                      </a:r>
                      <a:r>
                        <a:rPr lang="en-US" sz="1100" b="1" i="0" u="none" strike="noStrike" noProof="0">
                          <a:solidFill>
                            <a:srgbClr val="000000"/>
                          </a:solidFill>
                          <a:latin typeface="Calibri"/>
                        </a:rPr>
                        <a:t> </a:t>
                      </a:r>
                      <a:r>
                        <a:rPr lang="en-GB" sz="1100" b="0" i="0" u="none" strike="noStrike" noProof="0">
                          <a:solidFill>
                            <a:srgbClr val="000000"/>
                          </a:solidFill>
                          <a:latin typeface="Calibri"/>
                        </a:rPr>
                        <a:t>Henry VIII,  the Reformation and the importance of religion on ordinary lives</a:t>
                      </a:r>
                      <a:endParaRPr lang="en-US" sz="1100" b="0" i="0" u="none" strike="noStrike" noProof="0">
                        <a:solidFill>
                          <a:srgbClr val="000000"/>
                        </a:solidFill>
                        <a:latin typeface="Calibri"/>
                      </a:endParaRPr>
                    </a:p>
                    <a:p>
                      <a:pPr marL="92710" marR="149225" lvl="0">
                        <a:lnSpc>
                          <a:spcPct val="100000"/>
                        </a:lnSpc>
                        <a:buNone/>
                      </a:pPr>
                      <a:r>
                        <a:rPr lang="en-US" sz="1100" b="0" i="0" u="none" strike="noStrike" noProof="0">
                          <a:solidFill>
                            <a:srgbClr val="000000"/>
                          </a:solidFill>
                          <a:latin typeface="Calibri"/>
                        </a:rPr>
                        <a:t>Tudor Monarchs</a:t>
                      </a:r>
                      <a:r>
                        <a:rPr lang="en-GB" sz="1100" b="0" i="0" u="none" strike="noStrike" noProof="0">
                          <a:solidFill>
                            <a:srgbClr val="000000"/>
                          </a:solidFill>
                          <a:latin typeface="Calibri"/>
                        </a:rPr>
                        <a:t> – Mary I and Elizabeth I; </a:t>
                      </a:r>
                      <a:r>
                        <a:rPr lang="en-US" sz="1100" b="0" i="0" u="none" strike="noStrike" noProof="0">
                          <a:solidFill>
                            <a:srgbClr val="000000"/>
                          </a:solidFill>
                          <a:latin typeface="Calibri"/>
                        </a:rPr>
                        <a:t>Religious change</a:t>
                      </a:r>
                      <a:r>
                        <a:rPr lang="en-GB" sz="1100" b="0" i="0" u="none" strike="noStrike" noProof="0">
                          <a:solidFill>
                            <a:srgbClr val="000000"/>
                          </a:solidFill>
                          <a:latin typeface="Calibri"/>
                        </a:rPr>
                        <a:t> and the Middle Way; Spanish Armada</a:t>
                      </a:r>
                      <a:endParaRPr/>
                    </a:p>
                    <a:p>
                      <a:pPr marL="92710" marR="149225" lvl="0">
                        <a:lnSpc>
                          <a:spcPct val="100000"/>
                        </a:lnSpc>
                        <a:buNone/>
                      </a:pPr>
                      <a:endParaRPr lang="en-GB" sz="1100" b="0" i="0" u="none" strike="noStrike" noProof="0">
                        <a:solidFill>
                          <a:srgbClr val="000000"/>
                        </a:solidFill>
                        <a:latin typeface="Calibri"/>
                      </a:endParaRPr>
                    </a:p>
                    <a:p>
                      <a:pPr marL="92075" marR="170815">
                        <a:lnSpc>
                          <a:spcPct val="100000"/>
                        </a:lnSpc>
                        <a:spcBef>
                          <a:spcPts val="5"/>
                        </a:spcBef>
                      </a:pPr>
                      <a:r>
                        <a:rPr sz="1050" b="1" u="sng">
                          <a:uFill>
                            <a:solidFill>
                              <a:srgbClr val="000000"/>
                            </a:solidFill>
                          </a:uFill>
                          <a:latin typeface="Calibri"/>
                          <a:cs typeface="Calibri"/>
                        </a:rPr>
                        <a:t>NC</a:t>
                      </a:r>
                      <a:r>
                        <a:rPr sz="1050" b="1" u="sng" spc="-15">
                          <a:uFill>
                            <a:solidFill>
                              <a:srgbClr val="000000"/>
                            </a:solidFill>
                          </a:uFill>
                          <a:latin typeface="Calibri"/>
                          <a:cs typeface="Calibri"/>
                        </a:rPr>
                        <a:t> </a:t>
                      </a:r>
                      <a:r>
                        <a:rPr sz="1050" b="1" u="sng">
                          <a:uFill>
                            <a:solidFill>
                              <a:srgbClr val="000000"/>
                            </a:solidFill>
                          </a:uFill>
                          <a:latin typeface="Calibri"/>
                          <a:cs typeface="Calibri"/>
                        </a:rPr>
                        <a:t>links</a:t>
                      </a:r>
                      <a:r>
                        <a:rPr sz="1050">
                          <a:latin typeface="Calibri"/>
                          <a:cs typeface="Calibri"/>
                        </a:rPr>
                        <a:t>:</a:t>
                      </a:r>
                      <a:r>
                        <a:rPr sz="1050" spc="-20">
                          <a:latin typeface="Calibri"/>
                          <a:cs typeface="Calibri"/>
                        </a:rPr>
                        <a:t> </a:t>
                      </a:r>
                      <a:r>
                        <a:rPr sz="1050">
                          <a:latin typeface="Calibri"/>
                          <a:cs typeface="Calibri"/>
                        </a:rPr>
                        <a:t>the </a:t>
                      </a:r>
                      <a:r>
                        <a:rPr sz="1050" spc="-10">
                          <a:latin typeface="Calibri"/>
                          <a:cs typeface="Calibri"/>
                        </a:rPr>
                        <a:t>development</a:t>
                      </a:r>
                      <a:r>
                        <a:rPr sz="1050" spc="-40">
                          <a:latin typeface="Calibri"/>
                          <a:cs typeface="Calibri"/>
                        </a:rPr>
                        <a:t> </a:t>
                      </a:r>
                      <a:r>
                        <a:rPr sz="1050">
                          <a:latin typeface="Calibri"/>
                          <a:cs typeface="Calibri"/>
                        </a:rPr>
                        <a:t>of Church,</a:t>
                      </a:r>
                      <a:r>
                        <a:rPr sz="1050" spc="-10">
                          <a:latin typeface="Calibri"/>
                          <a:cs typeface="Calibri"/>
                        </a:rPr>
                        <a:t> </a:t>
                      </a:r>
                      <a:r>
                        <a:rPr sz="1050">
                          <a:latin typeface="Calibri"/>
                          <a:cs typeface="Calibri"/>
                        </a:rPr>
                        <a:t>state and</a:t>
                      </a:r>
                      <a:r>
                        <a:rPr sz="1050" spc="-15">
                          <a:latin typeface="Calibri"/>
                          <a:cs typeface="Calibri"/>
                        </a:rPr>
                        <a:t> </a:t>
                      </a:r>
                      <a:r>
                        <a:rPr sz="1050">
                          <a:latin typeface="Calibri"/>
                          <a:cs typeface="Calibri"/>
                        </a:rPr>
                        <a:t>society in</a:t>
                      </a:r>
                      <a:r>
                        <a:rPr sz="1050" spc="-15">
                          <a:latin typeface="Calibri"/>
                          <a:cs typeface="Calibri"/>
                        </a:rPr>
                        <a:t> </a:t>
                      </a:r>
                      <a:r>
                        <a:rPr sz="1050" spc="-10">
                          <a:latin typeface="Calibri"/>
                          <a:cs typeface="Calibri"/>
                        </a:rPr>
                        <a:t>Medieval </a:t>
                      </a:r>
                      <a:r>
                        <a:rPr sz="1050">
                          <a:latin typeface="Calibri"/>
                          <a:cs typeface="Calibri"/>
                        </a:rPr>
                        <a:t>Britain </a:t>
                      </a:r>
                      <a:r>
                        <a:rPr lang="en-US" sz="1050" spc="-10">
                          <a:latin typeface="Calibri"/>
                          <a:cs typeface="Calibri"/>
                        </a:rPr>
                        <a:t>1066-</a:t>
                      </a:r>
                      <a:r>
                        <a:rPr lang="en-US" sz="1050" spc="-25">
                          <a:latin typeface="Calibri"/>
                          <a:cs typeface="Calibri"/>
                        </a:rPr>
                        <a:t>1500; </a:t>
                      </a:r>
                      <a:r>
                        <a:rPr lang="en-US" sz="1050" b="0" i="0" u="none" strike="noStrike" spc="-25" noProof="0"/>
                        <a:t>the development of Church, state and society in Britain 1509-1745</a:t>
                      </a:r>
                      <a:endParaRPr sz="1050">
                        <a:latin typeface="Calibri"/>
                        <a:cs typeface="Calibri"/>
                      </a:endParaRPr>
                    </a:p>
                    <a:p>
                      <a:pPr>
                        <a:lnSpc>
                          <a:spcPct val="100000"/>
                        </a:lnSpc>
                        <a:spcBef>
                          <a:spcPts val="50"/>
                        </a:spcBef>
                      </a:pPr>
                      <a:endParaRPr sz="1050">
                        <a:latin typeface="Times New Roman"/>
                        <a:cs typeface="Times New Roman"/>
                      </a:endParaRPr>
                    </a:p>
                    <a:p>
                      <a:pPr marL="92075">
                        <a:lnSpc>
                          <a:spcPct val="100000"/>
                        </a:lnSpc>
                      </a:pPr>
                      <a:r>
                        <a:rPr sz="1050" b="1" u="sng">
                          <a:uFill>
                            <a:solidFill>
                              <a:srgbClr val="000000"/>
                            </a:solidFill>
                          </a:uFill>
                          <a:latin typeface="Calibri"/>
                          <a:cs typeface="Calibri"/>
                        </a:rPr>
                        <a:t>GCSE</a:t>
                      </a:r>
                      <a:r>
                        <a:rPr sz="1050" b="1" u="sng" spc="-25">
                          <a:uFill>
                            <a:solidFill>
                              <a:srgbClr val="000000"/>
                            </a:solidFill>
                          </a:uFill>
                          <a:latin typeface="Calibri"/>
                          <a:cs typeface="Calibri"/>
                        </a:rPr>
                        <a:t> </a:t>
                      </a:r>
                      <a:r>
                        <a:rPr sz="1050" b="1" u="sng">
                          <a:uFill>
                            <a:solidFill>
                              <a:srgbClr val="000000"/>
                            </a:solidFill>
                          </a:uFill>
                          <a:latin typeface="Calibri"/>
                          <a:cs typeface="Calibri"/>
                        </a:rPr>
                        <a:t>Link</a:t>
                      </a:r>
                      <a:r>
                        <a:rPr sz="1050" u="sng">
                          <a:uFill>
                            <a:solidFill>
                              <a:srgbClr val="000000"/>
                            </a:solidFill>
                          </a:uFill>
                          <a:latin typeface="Calibri"/>
                          <a:cs typeface="Calibri"/>
                        </a:rPr>
                        <a:t>s</a:t>
                      </a:r>
                      <a:r>
                        <a:rPr sz="1050">
                          <a:latin typeface="Calibri"/>
                          <a:cs typeface="Calibri"/>
                        </a:rPr>
                        <a:t>:</a:t>
                      </a:r>
                      <a:r>
                        <a:rPr sz="1050" spc="-30">
                          <a:latin typeface="Calibri"/>
                          <a:cs typeface="Calibri"/>
                        </a:rPr>
                        <a:t> </a:t>
                      </a:r>
                      <a:r>
                        <a:rPr sz="1050" spc="-10">
                          <a:latin typeface="Calibri"/>
                          <a:cs typeface="Calibri"/>
                        </a:rPr>
                        <a:t>AO1/2/3</a:t>
                      </a:r>
                      <a:endParaRPr sz="1050">
                        <a:latin typeface="Calibri"/>
                        <a:cs typeface="Calibri"/>
                      </a:endParaRPr>
                    </a:p>
                  </a:txBody>
                  <a:tcPr marL="0" marR="0" marT="37465" marB="0">
                    <a:lnL w="12700">
                      <a:solidFill>
                        <a:srgbClr val="4471C4"/>
                      </a:solidFill>
                      <a:prstDash val="solid"/>
                    </a:lnL>
                    <a:lnR w="12700">
                      <a:solidFill>
                        <a:srgbClr val="4471C4"/>
                      </a:solidFill>
                      <a:prstDash val="solid"/>
                    </a:lnR>
                    <a:lnT w="28575">
                      <a:solidFill>
                        <a:srgbClr val="4471C4"/>
                      </a:solidFill>
                      <a:prstDash val="solid"/>
                    </a:lnT>
                    <a:lnB w="12700">
                      <a:solidFill>
                        <a:srgbClr val="4471C4"/>
                      </a:solidFill>
                      <a:prstDash val="solid"/>
                    </a:lnB>
                    <a:solidFill>
                      <a:srgbClr val="4471C4">
                        <a:alpha val="19999"/>
                      </a:srgbClr>
                    </a:solidFill>
                  </a:tcPr>
                </a:tc>
                <a:tc>
                  <a:txBody>
                    <a:bodyPr/>
                    <a:lstStyle/>
                    <a:p>
                      <a:pPr marL="92710">
                        <a:lnSpc>
                          <a:spcPct val="100000"/>
                        </a:lnSpc>
                        <a:spcBef>
                          <a:spcPts val="295"/>
                        </a:spcBef>
                      </a:pPr>
                      <a:r>
                        <a:rPr sz="1050">
                          <a:latin typeface="Calibri"/>
                          <a:cs typeface="Calibri"/>
                        </a:rPr>
                        <a:t>Topic</a:t>
                      </a:r>
                      <a:r>
                        <a:rPr sz="1050" spc="-20">
                          <a:latin typeface="Calibri"/>
                          <a:cs typeface="Calibri"/>
                        </a:rPr>
                        <a:t> </a:t>
                      </a:r>
                      <a:r>
                        <a:rPr sz="1050">
                          <a:latin typeface="Calibri"/>
                          <a:cs typeface="Calibri"/>
                        </a:rPr>
                        <a:t>Overview</a:t>
                      </a:r>
                      <a:r>
                        <a:rPr sz="1050" spc="-25">
                          <a:latin typeface="Calibri"/>
                          <a:cs typeface="Calibri"/>
                        </a:rPr>
                        <a:t> </a:t>
                      </a:r>
                      <a:r>
                        <a:rPr sz="1050">
                          <a:latin typeface="Calibri"/>
                          <a:cs typeface="Calibri"/>
                        </a:rPr>
                        <a:t>(from</a:t>
                      </a:r>
                      <a:r>
                        <a:rPr sz="1050" spc="-40">
                          <a:latin typeface="Calibri"/>
                          <a:cs typeface="Calibri"/>
                        </a:rPr>
                        <a:t> </a:t>
                      </a:r>
                      <a:r>
                        <a:rPr sz="1050">
                          <a:latin typeface="Calibri"/>
                          <a:cs typeface="Calibri"/>
                        </a:rPr>
                        <a:t>Co</a:t>
                      </a:r>
                      <a:r>
                        <a:rPr sz="1050" spc="-10">
                          <a:latin typeface="Calibri"/>
                          <a:cs typeface="Calibri"/>
                        </a:rPr>
                        <a:t> </a:t>
                      </a:r>
                      <a:r>
                        <a:rPr sz="1050">
                          <a:latin typeface="Calibri"/>
                          <a:cs typeface="Calibri"/>
                        </a:rPr>
                        <a:t>Design</a:t>
                      </a:r>
                      <a:r>
                        <a:rPr sz="1050" spc="-5">
                          <a:latin typeface="Calibri"/>
                          <a:cs typeface="Calibri"/>
                        </a:rPr>
                        <a:t> </a:t>
                      </a:r>
                      <a:r>
                        <a:rPr sz="1050">
                          <a:latin typeface="Calibri"/>
                          <a:cs typeface="Calibri"/>
                        </a:rPr>
                        <a:t>Theme):</a:t>
                      </a:r>
                      <a:r>
                        <a:rPr sz="1050" spc="-25">
                          <a:latin typeface="Calibri"/>
                          <a:cs typeface="Calibri"/>
                        </a:rPr>
                        <a:t> </a:t>
                      </a:r>
                      <a:r>
                        <a:rPr sz="1050" b="1" u="sng">
                          <a:uFill>
                            <a:solidFill>
                              <a:srgbClr val="000000"/>
                            </a:solidFill>
                          </a:uFill>
                          <a:latin typeface="Calibri"/>
                          <a:cs typeface="Calibri"/>
                        </a:rPr>
                        <a:t>Cause</a:t>
                      </a:r>
                      <a:r>
                        <a:rPr sz="1050" b="1" u="sng" spc="-30">
                          <a:uFill>
                            <a:solidFill>
                              <a:srgbClr val="000000"/>
                            </a:solidFill>
                          </a:uFill>
                          <a:latin typeface="Calibri"/>
                          <a:cs typeface="Calibri"/>
                        </a:rPr>
                        <a:t> </a:t>
                      </a:r>
                      <a:r>
                        <a:rPr sz="1050" b="1" u="sng">
                          <a:uFill>
                            <a:solidFill>
                              <a:srgbClr val="000000"/>
                            </a:solidFill>
                          </a:uFill>
                          <a:latin typeface="Calibri"/>
                          <a:cs typeface="Calibri"/>
                        </a:rPr>
                        <a:t>and</a:t>
                      </a:r>
                      <a:r>
                        <a:rPr sz="1050" b="1" u="sng" spc="-10">
                          <a:uFill>
                            <a:solidFill>
                              <a:srgbClr val="000000"/>
                            </a:solidFill>
                          </a:uFill>
                          <a:latin typeface="Calibri"/>
                          <a:cs typeface="Calibri"/>
                        </a:rPr>
                        <a:t> consequence</a:t>
                      </a:r>
                      <a:endParaRPr sz="1050">
                        <a:latin typeface="Calibri"/>
                        <a:cs typeface="Calibri"/>
                      </a:endParaRPr>
                    </a:p>
                    <a:p>
                      <a:pPr>
                        <a:lnSpc>
                          <a:spcPct val="100000"/>
                        </a:lnSpc>
                        <a:spcBef>
                          <a:spcPts val="50"/>
                        </a:spcBef>
                      </a:pPr>
                      <a:endParaRPr sz="1050">
                        <a:latin typeface="Times New Roman"/>
                        <a:cs typeface="Times New Roman"/>
                      </a:endParaRPr>
                    </a:p>
                    <a:p>
                      <a:pPr marL="92710" marR="149225">
                        <a:lnSpc>
                          <a:spcPct val="100000"/>
                        </a:lnSpc>
                      </a:pPr>
                      <a:r>
                        <a:rPr lang="en-GB" sz="1050" b="1" u="sng">
                          <a:latin typeface="Calibri"/>
                          <a:cs typeface="Calibri"/>
                        </a:rPr>
                        <a:t>The Stuarts </a:t>
                      </a:r>
                      <a:r>
                        <a:rPr lang="en-GB" sz="1050" b="1" u="sng">
                          <a:latin typeface="+mn-lt"/>
                          <a:cs typeface="Calibri"/>
                        </a:rPr>
                        <a:t>and the ECW: </a:t>
                      </a:r>
                      <a:r>
                        <a:rPr lang="en-GB" sz="1050">
                          <a:latin typeface="+mn-lt"/>
                          <a:cs typeface="Calibri"/>
                        </a:rPr>
                        <a:t>Causes and events of ECW; Birmingham and the ECW; Why did the English kill their King?; Cromwell; Gunpowder Plot</a:t>
                      </a:r>
                    </a:p>
                    <a:p>
                      <a:pPr marL="92710" marR="149225" lvl="0">
                        <a:lnSpc>
                          <a:spcPct val="100000"/>
                        </a:lnSpc>
                        <a:buNone/>
                      </a:pPr>
                      <a:endParaRPr lang="en-GB" sz="1050">
                        <a:latin typeface="+mn-lt"/>
                        <a:cs typeface="Calibri"/>
                      </a:endParaRPr>
                    </a:p>
                    <a:p>
                      <a:pPr>
                        <a:lnSpc>
                          <a:spcPct val="100000"/>
                        </a:lnSpc>
                      </a:pPr>
                      <a:r>
                        <a:rPr lang="en-US" sz="1050">
                          <a:latin typeface="Times New Roman"/>
                          <a:cs typeface="Times New Roman"/>
                        </a:rPr>
                        <a:t>   </a:t>
                      </a:r>
                      <a:r>
                        <a:rPr lang="en-GB" sz="1100" b="1" i="0" u="sng" strike="noStrike" noProof="0">
                          <a:solidFill>
                            <a:srgbClr val="000000"/>
                          </a:solidFill>
                          <a:latin typeface="Calibri"/>
                        </a:rPr>
                        <a:t>Local History: </a:t>
                      </a:r>
                      <a:r>
                        <a:rPr lang="en-GB" sz="1100" b="0" i="0" u="none" strike="noStrike" noProof="0">
                          <a:solidFill>
                            <a:srgbClr val="000000"/>
                          </a:solidFill>
                          <a:latin typeface="Calibri"/>
                        </a:rPr>
                        <a:t>Rubery Through Time: Roman Worcestershire;        The Manors; Industrialisation and the expansion of Birmingham; Rubery and the Wars; Austin and Longbridge</a:t>
                      </a:r>
                      <a:endParaRPr lang="en-US" sz="1100" b="0" i="0" u="none" strike="noStrike" noProof="0">
                        <a:solidFill>
                          <a:srgbClr val="000000"/>
                        </a:solidFill>
                        <a:latin typeface="Calibri"/>
                      </a:endParaRPr>
                    </a:p>
                    <a:p>
                      <a:pPr lvl="0">
                        <a:lnSpc>
                          <a:spcPct val="100000"/>
                        </a:lnSpc>
                        <a:buNone/>
                      </a:pPr>
                      <a:endParaRPr lang="en-US" sz="1050">
                        <a:latin typeface="Times New Roman"/>
                        <a:cs typeface="Times New Roman"/>
                      </a:endParaRPr>
                    </a:p>
                    <a:p>
                      <a:pPr marL="92710" marR="172085">
                        <a:lnSpc>
                          <a:spcPct val="100000"/>
                        </a:lnSpc>
                        <a:spcBef>
                          <a:spcPts val="5"/>
                        </a:spcBef>
                      </a:pPr>
                      <a:r>
                        <a:rPr sz="1050" b="1" u="sng">
                          <a:uFill>
                            <a:solidFill>
                              <a:srgbClr val="000000"/>
                            </a:solidFill>
                          </a:uFill>
                          <a:latin typeface="Calibri"/>
                          <a:cs typeface="Calibri"/>
                        </a:rPr>
                        <a:t>NC</a:t>
                      </a:r>
                      <a:r>
                        <a:rPr sz="1050" b="1" u="sng" spc="-15">
                          <a:uFill>
                            <a:solidFill>
                              <a:srgbClr val="000000"/>
                            </a:solidFill>
                          </a:uFill>
                          <a:latin typeface="Calibri"/>
                          <a:cs typeface="Calibri"/>
                        </a:rPr>
                        <a:t> </a:t>
                      </a:r>
                      <a:r>
                        <a:rPr sz="1050" b="1" u="sng">
                          <a:uFill>
                            <a:solidFill>
                              <a:srgbClr val="000000"/>
                            </a:solidFill>
                          </a:uFill>
                          <a:latin typeface="Calibri"/>
                          <a:cs typeface="Calibri"/>
                        </a:rPr>
                        <a:t>links</a:t>
                      </a:r>
                      <a:r>
                        <a:rPr sz="1050" b="1">
                          <a:latin typeface="Calibri"/>
                          <a:cs typeface="Calibri"/>
                        </a:rPr>
                        <a:t>:</a:t>
                      </a:r>
                      <a:r>
                        <a:rPr sz="1050" spc="-20">
                          <a:latin typeface="Calibri"/>
                          <a:cs typeface="Calibri"/>
                        </a:rPr>
                        <a:t> </a:t>
                      </a:r>
                      <a:r>
                        <a:rPr sz="1050">
                          <a:latin typeface="Calibri"/>
                          <a:cs typeface="Calibri"/>
                        </a:rPr>
                        <a:t>the </a:t>
                      </a:r>
                      <a:r>
                        <a:rPr sz="1050" spc="-10">
                          <a:latin typeface="Calibri"/>
                          <a:cs typeface="Calibri"/>
                        </a:rPr>
                        <a:t>development</a:t>
                      </a:r>
                      <a:r>
                        <a:rPr sz="1050" spc="-40">
                          <a:latin typeface="Calibri"/>
                          <a:cs typeface="Calibri"/>
                        </a:rPr>
                        <a:t> </a:t>
                      </a:r>
                      <a:r>
                        <a:rPr sz="1050">
                          <a:latin typeface="Calibri"/>
                          <a:cs typeface="Calibri"/>
                        </a:rPr>
                        <a:t>of Church,</a:t>
                      </a:r>
                      <a:r>
                        <a:rPr sz="1050" spc="-10">
                          <a:latin typeface="Calibri"/>
                          <a:cs typeface="Calibri"/>
                        </a:rPr>
                        <a:t> </a:t>
                      </a:r>
                      <a:r>
                        <a:rPr sz="1050">
                          <a:latin typeface="Calibri"/>
                          <a:cs typeface="Calibri"/>
                        </a:rPr>
                        <a:t>state and</a:t>
                      </a:r>
                      <a:r>
                        <a:rPr sz="1050" spc="-15">
                          <a:latin typeface="Calibri"/>
                          <a:cs typeface="Calibri"/>
                        </a:rPr>
                        <a:t> </a:t>
                      </a:r>
                      <a:r>
                        <a:rPr sz="1050">
                          <a:latin typeface="Calibri"/>
                          <a:cs typeface="Calibri"/>
                        </a:rPr>
                        <a:t>society in</a:t>
                      </a:r>
                      <a:r>
                        <a:rPr sz="1050" spc="-15">
                          <a:latin typeface="Calibri"/>
                          <a:cs typeface="Calibri"/>
                        </a:rPr>
                        <a:t> </a:t>
                      </a:r>
                      <a:r>
                        <a:rPr sz="1050" spc="-10">
                          <a:latin typeface="Calibri"/>
                          <a:cs typeface="Calibri"/>
                        </a:rPr>
                        <a:t>Britain 1509-</a:t>
                      </a:r>
                      <a:r>
                        <a:rPr sz="1050" spc="-20">
                          <a:latin typeface="Calibri"/>
                          <a:cs typeface="Calibri"/>
                        </a:rPr>
                        <a:t>1745</a:t>
                      </a:r>
                      <a:r>
                        <a:rPr lang="en-US" sz="1050" spc="-20">
                          <a:latin typeface="Calibri"/>
                          <a:cs typeface="Calibri"/>
                        </a:rPr>
                        <a:t>; Local History; </a:t>
                      </a:r>
                      <a:r>
                        <a:rPr lang="en-GB" sz="1100" b="0" i="0" u="none" strike="noStrike" spc="-20" noProof="0">
                          <a:solidFill>
                            <a:srgbClr val="000000"/>
                          </a:solidFill>
                          <a:latin typeface="Calibri"/>
                        </a:rPr>
                        <a:t>the study of an aspect or theme in British history that consolidates and extends pupils’ chronological knowledge from before 1066</a:t>
                      </a:r>
                      <a:endParaRPr sz="1050">
                        <a:latin typeface="Calibri"/>
                        <a:cs typeface="Calibri"/>
                      </a:endParaRPr>
                    </a:p>
                    <a:p>
                      <a:pPr marL="92710">
                        <a:lnSpc>
                          <a:spcPct val="100000"/>
                        </a:lnSpc>
                      </a:pPr>
                      <a:r>
                        <a:rPr sz="1050" b="1" u="sng">
                          <a:uFill>
                            <a:solidFill>
                              <a:srgbClr val="000000"/>
                            </a:solidFill>
                          </a:uFill>
                          <a:latin typeface="Calibri"/>
                          <a:cs typeface="Calibri"/>
                        </a:rPr>
                        <a:t>GCSE</a:t>
                      </a:r>
                      <a:r>
                        <a:rPr sz="1050" b="1" u="sng" spc="-30">
                          <a:uFill>
                            <a:solidFill>
                              <a:srgbClr val="000000"/>
                            </a:solidFill>
                          </a:uFill>
                          <a:latin typeface="Calibri"/>
                          <a:cs typeface="Calibri"/>
                        </a:rPr>
                        <a:t> </a:t>
                      </a:r>
                      <a:r>
                        <a:rPr sz="1050" b="1" u="sng">
                          <a:uFill>
                            <a:solidFill>
                              <a:srgbClr val="000000"/>
                            </a:solidFill>
                          </a:uFill>
                          <a:latin typeface="Calibri"/>
                          <a:cs typeface="Calibri"/>
                        </a:rPr>
                        <a:t>Links</a:t>
                      </a:r>
                      <a:r>
                        <a:rPr sz="1050">
                          <a:latin typeface="Calibri"/>
                          <a:cs typeface="Calibri"/>
                        </a:rPr>
                        <a:t>:</a:t>
                      </a:r>
                      <a:r>
                        <a:rPr sz="1050" spc="-35">
                          <a:latin typeface="Calibri"/>
                          <a:cs typeface="Calibri"/>
                        </a:rPr>
                        <a:t> </a:t>
                      </a:r>
                      <a:r>
                        <a:rPr sz="1050" spc="-10">
                          <a:latin typeface="Calibri"/>
                          <a:cs typeface="Calibri"/>
                        </a:rPr>
                        <a:t>AO1/2</a:t>
                      </a:r>
                      <a:r>
                        <a:rPr lang="en-GB" sz="1050" spc="-10">
                          <a:latin typeface="Calibri"/>
                          <a:cs typeface="Calibri"/>
                        </a:rPr>
                        <a:t> </a:t>
                      </a:r>
                      <a:endParaRPr sz="1050">
                        <a:latin typeface="Calibri"/>
                        <a:cs typeface="Calibri"/>
                      </a:endParaRPr>
                    </a:p>
                  </a:txBody>
                  <a:tcPr marL="0" marR="0" marT="37465" marB="0">
                    <a:lnL w="12700">
                      <a:solidFill>
                        <a:srgbClr val="4471C4"/>
                      </a:solidFill>
                      <a:prstDash val="solid"/>
                    </a:lnL>
                    <a:lnR w="12700">
                      <a:solidFill>
                        <a:srgbClr val="4471C4"/>
                      </a:solidFill>
                      <a:prstDash val="solid"/>
                    </a:lnR>
                    <a:lnT w="28575">
                      <a:solidFill>
                        <a:srgbClr val="4471C4"/>
                      </a:solidFill>
                      <a:prstDash val="solid"/>
                    </a:lnT>
                    <a:lnB w="12700">
                      <a:solidFill>
                        <a:srgbClr val="4471C4"/>
                      </a:solidFill>
                      <a:prstDash val="solid"/>
                    </a:lnB>
                    <a:solidFill>
                      <a:srgbClr val="4471C4">
                        <a:alpha val="19999"/>
                      </a:srgb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  <a:tr h="2331720">
                <a:tc>
                  <a:txBody>
                    <a:bodyPr/>
                    <a:lstStyle/>
                    <a:p>
                      <a:pPr>
                        <a:lnSpc>
                          <a:spcPct val="100000"/>
                        </a:lnSpc>
                        <a:spcBef>
                          <a:spcPts val="1215"/>
                        </a:spcBef>
                      </a:pPr>
                      <a:endParaRPr sz="3600">
                        <a:latin typeface="Times New Roman"/>
                        <a:cs typeface="Times New Roman"/>
                      </a:endParaRPr>
                    </a:p>
                    <a:p>
                      <a:pPr algn="ctr">
                        <a:lnSpc>
                          <a:spcPct val="100000"/>
                        </a:lnSpc>
                        <a:spcBef>
                          <a:spcPts val="5"/>
                        </a:spcBef>
                      </a:pPr>
                      <a:r>
                        <a:rPr sz="3600" b="1" spc="-50">
                          <a:latin typeface="Calibri"/>
                          <a:cs typeface="Calibri"/>
                        </a:rPr>
                        <a:t>8</a:t>
                      </a:r>
                      <a:endParaRPr sz="3600">
                        <a:latin typeface="Calibri"/>
                        <a:cs typeface="Calibri"/>
                      </a:endParaRPr>
                    </a:p>
                    <a:p>
                      <a:pPr marL="147955" marR="140970" indent="-1270" algn="ctr">
                        <a:lnSpc>
                          <a:spcPct val="100000"/>
                        </a:lnSpc>
                        <a:spcBef>
                          <a:spcPts val="155"/>
                        </a:spcBef>
                      </a:pPr>
                      <a:r>
                        <a:rPr sz="1200">
                          <a:latin typeface="Calibri"/>
                          <a:cs typeface="Calibri"/>
                        </a:rPr>
                        <a:t>2</a:t>
                      </a:r>
                      <a:r>
                        <a:rPr sz="1200" spc="-5">
                          <a:latin typeface="Calibri"/>
                          <a:cs typeface="Calibri"/>
                        </a:rPr>
                        <a:t> </a:t>
                      </a:r>
                      <a:r>
                        <a:rPr sz="1200" spc="-10">
                          <a:latin typeface="Calibri"/>
                          <a:cs typeface="Calibri"/>
                        </a:rPr>
                        <a:t>lessons </a:t>
                      </a:r>
                      <a:r>
                        <a:rPr sz="1200">
                          <a:latin typeface="Calibri"/>
                          <a:cs typeface="Calibri"/>
                        </a:rPr>
                        <a:t>per</a:t>
                      </a:r>
                      <a:r>
                        <a:rPr sz="1200" spc="-30">
                          <a:latin typeface="Calibri"/>
                          <a:cs typeface="Calibri"/>
                        </a:rPr>
                        <a:t> </a:t>
                      </a:r>
                      <a:r>
                        <a:rPr sz="1200" spc="-20">
                          <a:latin typeface="Calibri"/>
                          <a:cs typeface="Calibri"/>
                        </a:rPr>
                        <a:t>week</a:t>
                      </a:r>
                      <a:endParaRPr sz="1200">
                        <a:latin typeface="Calibri"/>
                        <a:cs typeface="Calibri"/>
                      </a:endParaRPr>
                    </a:p>
                  </a:txBody>
                  <a:tcPr marL="0" marR="0" marT="154305" marB="0">
                    <a:lnL w="12700">
                      <a:solidFill>
                        <a:srgbClr val="4471C4"/>
                      </a:solidFill>
                      <a:prstDash val="solid"/>
                    </a:lnL>
                    <a:lnR w="12700">
                      <a:solidFill>
                        <a:srgbClr val="4471C4"/>
                      </a:solidFill>
                      <a:prstDash val="solid"/>
                    </a:lnR>
                    <a:lnT w="12700">
                      <a:solidFill>
                        <a:srgbClr val="4471C4"/>
                      </a:solidFill>
                      <a:prstDash val="solid"/>
                    </a:lnT>
                    <a:lnB w="12700">
                      <a:solidFill>
                        <a:srgbClr val="4471C4"/>
                      </a:solidFill>
                      <a:prstDash val="solid"/>
                    </a:lnB>
                  </a:tcPr>
                </a:tc>
                <a:tc>
                  <a:txBody>
                    <a:bodyPr/>
                    <a:lstStyle/>
                    <a:p>
                      <a:pPr marL="91440" marR="96520">
                        <a:lnSpc>
                          <a:spcPct val="100000"/>
                        </a:lnSpc>
                        <a:spcBef>
                          <a:spcPts val="300"/>
                        </a:spcBef>
                      </a:pPr>
                      <a:r>
                        <a:rPr lang="en-GB" sz="1050">
                          <a:latin typeface="Calibri"/>
                          <a:cs typeface="Calibri"/>
                        </a:rPr>
                        <a:t>Topic</a:t>
                      </a:r>
                      <a:r>
                        <a:rPr lang="en-GB" sz="1050" spc="-25">
                          <a:latin typeface="Calibri"/>
                          <a:cs typeface="Calibri"/>
                        </a:rPr>
                        <a:t> </a:t>
                      </a:r>
                      <a:r>
                        <a:rPr lang="en-GB" sz="1050">
                          <a:latin typeface="Calibri"/>
                          <a:cs typeface="Calibri"/>
                        </a:rPr>
                        <a:t>Overview</a:t>
                      </a:r>
                      <a:r>
                        <a:rPr lang="en-GB" sz="1050" spc="-30">
                          <a:latin typeface="Calibri"/>
                          <a:cs typeface="Calibri"/>
                        </a:rPr>
                        <a:t> </a:t>
                      </a:r>
                      <a:r>
                        <a:rPr lang="en-GB" sz="1050">
                          <a:latin typeface="Calibri"/>
                          <a:cs typeface="Calibri"/>
                        </a:rPr>
                        <a:t>(from</a:t>
                      </a:r>
                      <a:r>
                        <a:rPr lang="en-GB" sz="1050" spc="-50">
                          <a:latin typeface="Calibri"/>
                          <a:cs typeface="Calibri"/>
                        </a:rPr>
                        <a:t> </a:t>
                      </a:r>
                      <a:r>
                        <a:rPr lang="en-GB" sz="1050">
                          <a:latin typeface="Calibri"/>
                          <a:cs typeface="Calibri"/>
                        </a:rPr>
                        <a:t>Co</a:t>
                      </a:r>
                      <a:r>
                        <a:rPr lang="en-GB" sz="1050" spc="-15">
                          <a:latin typeface="Calibri"/>
                          <a:cs typeface="Calibri"/>
                        </a:rPr>
                        <a:t> </a:t>
                      </a:r>
                      <a:r>
                        <a:rPr lang="en-GB" sz="1050">
                          <a:latin typeface="Calibri"/>
                          <a:cs typeface="Calibri"/>
                        </a:rPr>
                        <a:t>Design</a:t>
                      </a:r>
                      <a:r>
                        <a:rPr lang="en-GB" sz="1050" spc="-10">
                          <a:latin typeface="Calibri"/>
                          <a:cs typeface="Calibri"/>
                        </a:rPr>
                        <a:t> </a:t>
                      </a:r>
                      <a:r>
                        <a:rPr lang="en-GB" sz="1050">
                          <a:latin typeface="Calibri"/>
                          <a:cs typeface="Calibri"/>
                        </a:rPr>
                        <a:t>Theme):</a:t>
                      </a:r>
                      <a:r>
                        <a:rPr lang="en-GB" sz="1050" spc="-35">
                          <a:latin typeface="Calibri"/>
                          <a:cs typeface="Calibri"/>
                        </a:rPr>
                        <a:t> </a:t>
                      </a:r>
                      <a:r>
                        <a:rPr lang="en-GB" sz="1050" b="1" u="sng">
                          <a:uFill>
                            <a:solidFill>
                              <a:srgbClr val="000000"/>
                            </a:solidFill>
                          </a:uFill>
                          <a:latin typeface="Calibri"/>
                          <a:cs typeface="Calibri"/>
                        </a:rPr>
                        <a:t>Historical</a:t>
                      </a:r>
                      <a:r>
                        <a:rPr lang="en-GB" sz="1050" b="1" u="sng" spc="-30">
                          <a:uFill>
                            <a:solidFill>
                              <a:srgbClr val="000000"/>
                            </a:solidFill>
                          </a:uFill>
                          <a:latin typeface="Calibri"/>
                          <a:cs typeface="Calibri"/>
                        </a:rPr>
                        <a:t> </a:t>
                      </a:r>
                      <a:r>
                        <a:rPr lang="en-GB" sz="1050" b="1" u="sng" spc="-10">
                          <a:uFill>
                            <a:solidFill>
                              <a:srgbClr val="000000"/>
                            </a:solidFill>
                          </a:uFill>
                          <a:latin typeface="Calibri"/>
                          <a:cs typeface="Calibri"/>
                        </a:rPr>
                        <a:t>understanding/</a:t>
                      </a:r>
                      <a:r>
                        <a:rPr lang="en-GB" sz="1050" b="1" spc="-10">
                          <a:latin typeface="Calibri"/>
                          <a:cs typeface="Calibri"/>
                        </a:rPr>
                        <a:t> </a:t>
                      </a:r>
                      <a:r>
                        <a:rPr lang="en-GB" sz="1050" b="1" u="sng">
                          <a:uFill>
                            <a:solidFill>
                              <a:srgbClr val="000000"/>
                            </a:solidFill>
                          </a:uFill>
                          <a:latin typeface="Calibri"/>
                          <a:cs typeface="Calibri"/>
                        </a:rPr>
                        <a:t>Cause</a:t>
                      </a:r>
                      <a:r>
                        <a:rPr lang="en-GB" sz="1050" b="1" u="sng" spc="-25">
                          <a:uFill>
                            <a:solidFill>
                              <a:srgbClr val="000000"/>
                            </a:solidFill>
                          </a:uFill>
                          <a:latin typeface="Calibri"/>
                          <a:cs typeface="Calibri"/>
                        </a:rPr>
                        <a:t> </a:t>
                      </a:r>
                      <a:r>
                        <a:rPr lang="en-GB" sz="1050" b="1" u="sng">
                          <a:uFill>
                            <a:solidFill>
                              <a:srgbClr val="000000"/>
                            </a:solidFill>
                          </a:uFill>
                          <a:latin typeface="Calibri"/>
                          <a:cs typeface="Calibri"/>
                        </a:rPr>
                        <a:t>and </a:t>
                      </a:r>
                      <a:r>
                        <a:rPr lang="en-GB" sz="1050" b="1" u="sng" spc="-10">
                          <a:uFill>
                            <a:solidFill>
                              <a:srgbClr val="000000"/>
                            </a:solidFill>
                          </a:uFill>
                          <a:latin typeface="Calibri"/>
                          <a:cs typeface="Calibri"/>
                        </a:rPr>
                        <a:t>consequence</a:t>
                      </a:r>
                      <a:endParaRPr lang="en-GB" sz="1050">
                        <a:latin typeface="Calibri"/>
                        <a:cs typeface="Calibri"/>
                      </a:endParaRPr>
                    </a:p>
                    <a:p>
                      <a:pPr marL="91440" marR="236854">
                        <a:lnSpc>
                          <a:spcPct val="100000"/>
                        </a:lnSpc>
                      </a:pPr>
                      <a:endParaRPr lang="en-GB" sz="1050">
                        <a:latin typeface="Calibri"/>
                        <a:cs typeface="Calibri"/>
                      </a:endParaRPr>
                    </a:p>
                    <a:p>
                      <a:pPr marL="91440" marR="171450">
                        <a:lnSpc>
                          <a:spcPct val="100000"/>
                        </a:lnSpc>
                      </a:pPr>
                      <a:r>
                        <a:rPr lang="en-GB" sz="1050" b="1" u="sng">
                          <a:uFill>
                            <a:solidFill>
                              <a:srgbClr val="000000"/>
                            </a:solidFill>
                          </a:uFill>
                          <a:latin typeface="+mn-lt"/>
                          <a:cs typeface="Calibri"/>
                        </a:rPr>
                        <a:t>Industrial Revolution: </a:t>
                      </a:r>
                      <a:r>
                        <a:rPr lang="en-GB" sz="1050" u="none">
                          <a:uFill>
                            <a:solidFill>
                              <a:srgbClr val="000000"/>
                            </a:solidFill>
                          </a:uFill>
                          <a:latin typeface="+mn-lt"/>
                          <a:cs typeface="Calibri"/>
                        </a:rPr>
                        <a:t>What was the IR? What was its impact?; inventions; child labour; living conditions.</a:t>
                      </a:r>
                    </a:p>
                    <a:p>
                      <a:pPr marL="91440" marR="171450">
                        <a:lnSpc>
                          <a:spcPct val="100000"/>
                        </a:lnSpc>
                      </a:pPr>
                      <a:endParaRPr lang="en-GB" sz="1050" u="none">
                        <a:uFill>
                          <a:solidFill>
                            <a:srgbClr val="000000"/>
                          </a:solidFill>
                        </a:uFill>
                        <a:latin typeface="+mn-lt"/>
                        <a:cs typeface="Calibri"/>
                      </a:endParaRPr>
                    </a:p>
                    <a:p>
                      <a:pPr marL="91440" marR="171450">
                        <a:lnSpc>
                          <a:spcPct val="100000"/>
                        </a:lnSpc>
                      </a:pPr>
                      <a:r>
                        <a:rPr lang="en-GB" sz="1050" b="1" u="sng">
                          <a:uFill>
                            <a:solidFill>
                              <a:srgbClr val="000000"/>
                            </a:solidFill>
                          </a:uFill>
                          <a:latin typeface="+mn-lt"/>
                          <a:cs typeface="Calibri"/>
                        </a:rPr>
                        <a:t>African Kingdoms and Enslavement:</a:t>
                      </a:r>
                      <a:r>
                        <a:rPr lang="en-GB" sz="1050" b="1" u="none">
                          <a:uFill>
                            <a:solidFill>
                              <a:srgbClr val="000000"/>
                            </a:solidFill>
                          </a:uFill>
                          <a:latin typeface="+mn-lt"/>
                          <a:cs typeface="Calibri"/>
                        </a:rPr>
                        <a:t> </a:t>
                      </a:r>
                      <a:r>
                        <a:rPr lang="en-GB" sz="1100" b="0" i="0" u="none" strike="noStrike" noProof="0">
                          <a:solidFill>
                            <a:srgbClr val="000000"/>
                          </a:solidFill>
                          <a:uFill>
                            <a:solidFill>
                              <a:srgbClr val="000000"/>
                            </a:solidFill>
                          </a:uFill>
                          <a:latin typeface="Calibri"/>
                        </a:rPr>
                        <a:t>African civilisations; enslavement, triangular trade and plantation life; abolition of slavery.</a:t>
                      </a:r>
                    </a:p>
                    <a:p>
                      <a:pPr>
                        <a:lnSpc>
                          <a:spcPct val="100000"/>
                        </a:lnSpc>
                        <a:spcBef>
                          <a:spcPts val="55"/>
                        </a:spcBef>
                      </a:pPr>
                      <a:endParaRPr lang="en-GB" sz="1050" b="1">
                        <a:latin typeface="Times New Roman"/>
                        <a:cs typeface="Times New Roman"/>
                      </a:endParaRPr>
                    </a:p>
                    <a:p>
                      <a:pPr marL="91440" marR="280035">
                        <a:lnSpc>
                          <a:spcPct val="100000"/>
                        </a:lnSpc>
                      </a:pPr>
                      <a:r>
                        <a:rPr lang="en-GB" sz="1050" b="1" u="sng">
                          <a:uFill>
                            <a:solidFill>
                              <a:srgbClr val="000000"/>
                            </a:solidFill>
                          </a:uFill>
                          <a:latin typeface="Calibri"/>
                          <a:cs typeface="Calibri"/>
                        </a:rPr>
                        <a:t>NC</a:t>
                      </a:r>
                      <a:r>
                        <a:rPr lang="en-GB" sz="1050" b="1" u="sng" spc="-15">
                          <a:uFill>
                            <a:solidFill>
                              <a:srgbClr val="000000"/>
                            </a:solidFill>
                          </a:uFill>
                          <a:latin typeface="Calibri"/>
                          <a:cs typeface="Calibri"/>
                        </a:rPr>
                        <a:t> </a:t>
                      </a:r>
                      <a:r>
                        <a:rPr lang="en-GB" sz="1050" b="1" u="sng">
                          <a:uFill>
                            <a:solidFill>
                              <a:srgbClr val="000000"/>
                            </a:solidFill>
                          </a:uFill>
                          <a:latin typeface="Calibri"/>
                          <a:cs typeface="Calibri"/>
                        </a:rPr>
                        <a:t>links</a:t>
                      </a:r>
                      <a:r>
                        <a:rPr lang="en-GB" sz="1050">
                          <a:latin typeface="Calibri"/>
                          <a:cs typeface="Calibri"/>
                        </a:rPr>
                        <a:t>:</a:t>
                      </a:r>
                      <a:r>
                        <a:rPr lang="en-GB" sz="1050" spc="-20">
                          <a:latin typeface="Calibri"/>
                          <a:cs typeface="Calibri"/>
                        </a:rPr>
                        <a:t> </a:t>
                      </a:r>
                      <a:r>
                        <a:rPr lang="en-GB" sz="1050" b="0" i="0" u="none" strike="noStrike" spc="-20" noProof="0"/>
                        <a:t>ideas, political power, industry and empire: Britain, 1745-1901; </a:t>
                      </a:r>
                      <a:r>
                        <a:rPr lang="en-GB" sz="1050" b="0" i="0" u="none" strike="noStrike" spc="-20" noProof="0">
                          <a:latin typeface="Calibri"/>
                        </a:rPr>
                        <a:t>study of a significant society in world history and its interconnections with other world developments</a:t>
                      </a:r>
                    </a:p>
                    <a:p>
                      <a:pPr>
                        <a:lnSpc>
                          <a:spcPct val="100000"/>
                        </a:lnSpc>
                        <a:spcBef>
                          <a:spcPts val="50"/>
                        </a:spcBef>
                      </a:pPr>
                      <a:endParaRPr lang="en-GB" sz="1050">
                        <a:latin typeface="Times New Roman"/>
                        <a:cs typeface="Times New Roman"/>
                      </a:endParaRPr>
                    </a:p>
                    <a:p>
                      <a:pPr marL="91440">
                        <a:lnSpc>
                          <a:spcPct val="100000"/>
                        </a:lnSpc>
                      </a:pPr>
                      <a:r>
                        <a:rPr lang="en-GB" sz="1050" b="1" u="none">
                          <a:uFill>
                            <a:solidFill>
                              <a:srgbClr val="000000"/>
                            </a:solidFill>
                          </a:uFill>
                          <a:latin typeface="Calibri"/>
                          <a:cs typeface="Calibri"/>
                        </a:rPr>
                        <a:t>GCSE</a:t>
                      </a:r>
                      <a:r>
                        <a:rPr lang="en-GB" sz="1050" b="1" u="none" spc="-30">
                          <a:uFill>
                            <a:solidFill>
                              <a:srgbClr val="000000"/>
                            </a:solidFill>
                          </a:uFill>
                          <a:latin typeface="Calibri"/>
                          <a:cs typeface="Calibri"/>
                        </a:rPr>
                        <a:t> </a:t>
                      </a:r>
                      <a:r>
                        <a:rPr lang="en-GB" sz="1050" b="1" u="none">
                          <a:uFill>
                            <a:solidFill>
                              <a:srgbClr val="000000"/>
                            </a:solidFill>
                          </a:uFill>
                          <a:latin typeface="Calibri"/>
                          <a:cs typeface="Calibri"/>
                        </a:rPr>
                        <a:t>Links</a:t>
                      </a:r>
                      <a:r>
                        <a:rPr lang="en-GB" sz="1050" b="1" u="none">
                          <a:latin typeface="Calibri"/>
                          <a:cs typeface="Calibri"/>
                        </a:rPr>
                        <a:t>:</a:t>
                      </a:r>
                      <a:r>
                        <a:rPr lang="en-GB" sz="1050" spc="-35">
                          <a:latin typeface="Calibri"/>
                          <a:cs typeface="Calibri"/>
                        </a:rPr>
                        <a:t> </a:t>
                      </a:r>
                      <a:r>
                        <a:rPr lang="en-GB" sz="1050" spc="-10">
                          <a:latin typeface="Calibri"/>
                          <a:cs typeface="Calibri"/>
                        </a:rPr>
                        <a:t>AO1/AO2</a:t>
                      </a:r>
                      <a:endParaRPr lang="en-GB" sz="1050">
                        <a:latin typeface="Calibri"/>
                        <a:cs typeface="Calibri"/>
                      </a:endParaRPr>
                    </a:p>
                  </a:txBody>
                  <a:tcPr marL="0" marR="0" marT="38100" marB="0">
                    <a:lnL w="12700">
                      <a:solidFill>
                        <a:srgbClr val="4471C4"/>
                      </a:solidFill>
                      <a:prstDash val="solid"/>
                    </a:lnL>
                    <a:lnR w="12700">
                      <a:solidFill>
                        <a:srgbClr val="4471C4"/>
                      </a:solidFill>
                      <a:prstDash val="solid"/>
                    </a:lnR>
                    <a:lnT w="12700">
                      <a:solidFill>
                        <a:srgbClr val="4471C4"/>
                      </a:solidFill>
                      <a:prstDash val="solid"/>
                    </a:lnT>
                    <a:lnB w="12700">
                      <a:solidFill>
                        <a:srgbClr val="4471C4"/>
                      </a:solidFill>
                      <a:prstDash val="solid"/>
                    </a:lnB>
                  </a:tcPr>
                </a:tc>
                <a:tc>
                  <a:txBody>
                    <a:bodyPr/>
                    <a:lstStyle/>
                    <a:p>
                      <a:pPr marL="92075" marR="466090">
                        <a:lnSpc>
                          <a:spcPct val="100000"/>
                        </a:lnSpc>
                        <a:spcBef>
                          <a:spcPts val="300"/>
                        </a:spcBef>
                      </a:pPr>
                      <a:r>
                        <a:rPr sz="1050">
                          <a:latin typeface="Calibri"/>
                          <a:cs typeface="Calibri"/>
                        </a:rPr>
                        <a:t>Topic</a:t>
                      </a:r>
                      <a:r>
                        <a:rPr sz="1050" spc="-25">
                          <a:latin typeface="Calibri"/>
                          <a:cs typeface="Calibri"/>
                        </a:rPr>
                        <a:t> </a:t>
                      </a:r>
                      <a:r>
                        <a:rPr sz="1050">
                          <a:latin typeface="Calibri"/>
                          <a:cs typeface="Calibri"/>
                        </a:rPr>
                        <a:t>Overview</a:t>
                      </a:r>
                      <a:r>
                        <a:rPr sz="1050" spc="-30">
                          <a:latin typeface="Calibri"/>
                          <a:cs typeface="Calibri"/>
                        </a:rPr>
                        <a:t> </a:t>
                      </a:r>
                      <a:r>
                        <a:rPr sz="1050">
                          <a:latin typeface="Calibri"/>
                          <a:cs typeface="Calibri"/>
                        </a:rPr>
                        <a:t>(from</a:t>
                      </a:r>
                      <a:r>
                        <a:rPr sz="1050" spc="-45">
                          <a:latin typeface="Calibri"/>
                          <a:cs typeface="Calibri"/>
                        </a:rPr>
                        <a:t> </a:t>
                      </a:r>
                      <a:r>
                        <a:rPr sz="1050">
                          <a:latin typeface="Calibri"/>
                          <a:cs typeface="Calibri"/>
                        </a:rPr>
                        <a:t>Co</a:t>
                      </a:r>
                      <a:r>
                        <a:rPr sz="1050" spc="-15">
                          <a:latin typeface="Calibri"/>
                          <a:cs typeface="Calibri"/>
                        </a:rPr>
                        <a:t> </a:t>
                      </a:r>
                      <a:r>
                        <a:rPr sz="1050">
                          <a:latin typeface="Calibri"/>
                          <a:cs typeface="Calibri"/>
                        </a:rPr>
                        <a:t>Design</a:t>
                      </a:r>
                      <a:r>
                        <a:rPr sz="1050" spc="-10">
                          <a:latin typeface="Calibri"/>
                          <a:cs typeface="Calibri"/>
                        </a:rPr>
                        <a:t> </a:t>
                      </a:r>
                      <a:r>
                        <a:rPr sz="1050">
                          <a:latin typeface="Calibri"/>
                          <a:cs typeface="Calibri"/>
                        </a:rPr>
                        <a:t>Theme):</a:t>
                      </a:r>
                      <a:r>
                        <a:rPr sz="1050" spc="-40">
                          <a:latin typeface="Calibri"/>
                          <a:cs typeface="Calibri"/>
                        </a:rPr>
                        <a:t> </a:t>
                      </a:r>
                      <a:r>
                        <a:rPr sz="1050" b="1" u="sng">
                          <a:uFill>
                            <a:solidFill>
                              <a:srgbClr val="000000"/>
                            </a:solidFill>
                          </a:uFill>
                          <a:latin typeface="Calibri"/>
                          <a:cs typeface="Calibri"/>
                        </a:rPr>
                        <a:t>Source</a:t>
                      </a:r>
                      <a:r>
                        <a:rPr sz="1050" b="1" u="sng" spc="-20">
                          <a:uFill>
                            <a:solidFill>
                              <a:srgbClr val="000000"/>
                            </a:solidFill>
                          </a:uFill>
                          <a:latin typeface="Calibri"/>
                          <a:cs typeface="Calibri"/>
                        </a:rPr>
                        <a:t> </a:t>
                      </a:r>
                      <a:r>
                        <a:rPr sz="1050" b="1" u="sng">
                          <a:uFill>
                            <a:solidFill>
                              <a:srgbClr val="000000"/>
                            </a:solidFill>
                          </a:uFill>
                          <a:latin typeface="Calibri"/>
                          <a:cs typeface="Calibri"/>
                        </a:rPr>
                        <a:t>analysis</a:t>
                      </a:r>
                      <a:r>
                        <a:rPr sz="1050" b="1" u="sng" spc="-20">
                          <a:uFill>
                            <a:solidFill>
                              <a:srgbClr val="000000"/>
                            </a:solidFill>
                          </a:uFill>
                          <a:latin typeface="Calibri"/>
                          <a:cs typeface="Calibri"/>
                        </a:rPr>
                        <a:t> </a:t>
                      </a:r>
                      <a:r>
                        <a:rPr sz="1050" b="1" u="sng" spc="-25">
                          <a:uFill>
                            <a:solidFill>
                              <a:srgbClr val="000000"/>
                            </a:solidFill>
                          </a:uFill>
                          <a:latin typeface="Calibri"/>
                          <a:cs typeface="Calibri"/>
                        </a:rPr>
                        <a:t>and</a:t>
                      </a:r>
                      <a:r>
                        <a:rPr sz="1050" b="1" spc="-25">
                          <a:latin typeface="Calibri"/>
                          <a:cs typeface="Calibri"/>
                        </a:rPr>
                        <a:t> </a:t>
                      </a:r>
                      <a:r>
                        <a:rPr sz="1050" b="1" u="sng" spc="-10">
                          <a:uFill>
                            <a:solidFill>
                              <a:srgbClr val="000000"/>
                            </a:solidFill>
                          </a:uFill>
                          <a:latin typeface="Calibri"/>
                          <a:cs typeface="Calibri"/>
                        </a:rPr>
                        <a:t>interpretations</a:t>
                      </a:r>
                      <a:endParaRPr sz="1050">
                        <a:latin typeface="Calibri"/>
                        <a:cs typeface="Calibri"/>
                      </a:endParaRPr>
                    </a:p>
                    <a:p>
                      <a:pPr>
                        <a:lnSpc>
                          <a:spcPct val="100000"/>
                        </a:lnSpc>
                        <a:spcBef>
                          <a:spcPts val="50"/>
                        </a:spcBef>
                      </a:pPr>
                      <a:endParaRPr sz="1050">
                        <a:latin typeface="Times New Roman"/>
                        <a:cs typeface="Times New Roman"/>
                      </a:endParaRPr>
                    </a:p>
                    <a:p>
                      <a:pPr marL="92075" marR="386080" algn="just">
                        <a:lnSpc>
                          <a:spcPct val="100000"/>
                        </a:lnSpc>
                      </a:pPr>
                      <a:r>
                        <a:rPr sz="1050" b="1" u="sng">
                          <a:uFill>
                            <a:solidFill>
                              <a:srgbClr val="000000"/>
                            </a:solidFill>
                          </a:uFill>
                          <a:latin typeface="Calibri"/>
                          <a:cs typeface="Calibri"/>
                        </a:rPr>
                        <a:t>Empire</a:t>
                      </a:r>
                      <a:r>
                        <a:rPr sz="1050" b="1">
                          <a:latin typeface="Calibri"/>
                          <a:cs typeface="Calibri"/>
                        </a:rPr>
                        <a:t>:</a:t>
                      </a:r>
                      <a:r>
                        <a:rPr sz="1050" b="1" spc="-40">
                          <a:latin typeface="Calibri"/>
                          <a:cs typeface="Calibri"/>
                        </a:rPr>
                        <a:t> </a:t>
                      </a:r>
                      <a:r>
                        <a:rPr sz="1050">
                          <a:latin typeface="Calibri"/>
                          <a:cs typeface="Calibri"/>
                        </a:rPr>
                        <a:t>Origins</a:t>
                      </a:r>
                      <a:r>
                        <a:rPr sz="1050" spc="-15">
                          <a:latin typeface="Calibri"/>
                          <a:cs typeface="Calibri"/>
                        </a:rPr>
                        <a:t> </a:t>
                      </a:r>
                      <a:r>
                        <a:rPr sz="1050">
                          <a:latin typeface="Calibri"/>
                          <a:cs typeface="Calibri"/>
                        </a:rPr>
                        <a:t>of</a:t>
                      </a:r>
                      <a:r>
                        <a:rPr sz="1050" spc="-30">
                          <a:latin typeface="Calibri"/>
                          <a:cs typeface="Calibri"/>
                        </a:rPr>
                        <a:t> </a:t>
                      </a:r>
                      <a:r>
                        <a:rPr sz="1050">
                          <a:latin typeface="Calibri"/>
                          <a:cs typeface="Calibri"/>
                        </a:rPr>
                        <a:t>the</a:t>
                      </a:r>
                      <a:r>
                        <a:rPr sz="1050" spc="-10">
                          <a:latin typeface="Calibri"/>
                          <a:cs typeface="Calibri"/>
                        </a:rPr>
                        <a:t> </a:t>
                      </a:r>
                      <a:r>
                        <a:rPr sz="1050">
                          <a:latin typeface="Calibri"/>
                          <a:cs typeface="Calibri"/>
                        </a:rPr>
                        <a:t>British</a:t>
                      </a:r>
                      <a:r>
                        <a:rPr sz="1050" spc="-25">
                          <a:latin typeface="Calibri"/>
                          <a:cs typeface="Calibri"/>
                        </a:rPr>
                        <a:t> </a:t>
                      </a:r>
                      <a:r>
                        <a:rPr sz="1050">
                          <a:latin typeface="Calibri"/>
                          <a:cs typeface="Calibri"/>
                        </a:rPr>
                        <a:t>Empire;</a:t>
                      </a:r>
                      <a:r>
                        <a:rPr lang="en-US" sz="1050" spc="-40">
                          <a:latin typeface="Calibri"/>
                          <a:cs typeface="Calibri"/>
                        </a:rPr>
                        <a:t>  Colonisation and Conquest; Africa and India;  The Jewel in the Crown; benefits and ramifications of the empire</a:t>
                      </a:r>
                    </a:p>
                    <a:p>
                      <a:pPr marL="92075" marR="386080" algn="just">
                        <a:lnSpc>
                          <a:spcPct val="100000"/>
                        </a:lnSpc>
                      </a:pPr>
                      <a:endParaRPr lang="en-GB" sz="1050">
                        <a:latin typeface="Calibri"/>
                        <a:cs typeface="Calibri"/>
                      </a:endParaRPr>
                    </a:p>
                    <a:p>
                      <a:pPr marL="92075" marR="386080" algn="l">
                        <a:lnSpc>
                          <a:spcPct val="100000"/>
                        </a:lnSpc>
                      </a:pPr>
                      <a:r>
                        <a:rPr lang="en-GB" sz="1050" b="1" u="sng">
                          <a:latin typeface="Calibri"/>
                          <a:cs typeface="Calibri"/>
                        </a:rPr>
                        <a:t>The Suffragettes: </a:t>
                      </a:r>
                      <a:r>
                        <a:rPr lang="en-GB" sz="1050">
                          <a:latin typeface="Calibri"/>
                          <a:cs typeface="Calibri"/>
                        </a:rPr>
                        <a:t>Protest, Equality and Suffrage; The formations of the Suffragettes and key individuals; the fight for Women’s Rights; the impact of WW1</a:t>
                      </a:r>
                      <a:endParaRPr sz="1050">
                        <a:latin typeface="Calibri"/>
                        <a:cs typeface="Calibri"/>
                      </a:endParaRPr>
                    </a:p>
                    <a:p>
                      <a:pPr marL="92075" marR="196215">
                        <a:lnSpc>
                          <a:spcPct val="100000"/>
                        </a:lnSpc>
                      </a:pPr>
                      <a:endParaRPr lang="en-GB" sz="1050" u="none">
                        <a:uFillTx/>
                        <a:latin typeface="Times New Roman"/>
                        <a:cs typeface="Times New Roman"/>
                      </a:endParaRPr>
                    </a:p>
                    <a:p>
                      <a:pPr marL="92075" marR="196215">
                        <a:lnSpc>
                          <a:spcPct val="100000"/>
                        </a:lnSpc>
                      </a:pPr>
                      <a:r>
                        <a:rPr sz="1050" b="1" u="sng">
                          <a:uFill>
                            <a:solidFill>
                              <a:srgbClr val="000000"/>
                            </a:solidFill>
                          </a:uFill>
                          <a:latin typeface="Calibri"/>
                          <a:cs typeface="Calibri"/>
                        </a:rPr>
                        <a:t>NC</a:t>
                      </a:r>
                      <a:r>
                        <a:rPr sz="1050" b="1" u="sng" spc="-20">
                          <a:uFill>
                            <a:solidFill>
                              <a:srgbClr val="000000"/>
                            </a:solidFill>
                          </a:uFill>
                          <a:latin typeface="Calibri"/>
                          <a:cs typeface="Calibri"/>
                        </a:rPr>
                        <a:t> </a:t>
                      </a:r>
                      <a:r>
                        <a:rPr sz="1050" b="1" u="sng">
                          <a:uFill>
                            <a:solidFill>
                              <a:srgbClr val="000000"/>
                            </a:solidFill>
                          </a:uFill>
                          <a:latin typeface="Calibri"/>
                          <a:cs typeface="Calibri"/>
                        </a:rPr>
                        <a:t>links</a:t>
                      </a:r>
                      <a:r>
                        <a:rPr sz="1050">
                          <a:latin typeface="Calibri"/>
                          <a:cs typeface="Calibri"/>
                        </a:rPr>
                        <a:t>:</a:t>
                      </a:r>
                      <a:r>
                        <a:rPr sz="1050" spc="-30">
                          <a:latin typeface="Calibri"/>
                          <a:cs typeface="Calibri"/>
                        </a:rPr>
                        <a:t> </a:t>
                      </a:r>
                      <a:r>
                        <a:rPr sz="1050">
                          <a:latin typeface="Calibri"/>
                          <a:cs typeface="Calibri"/>
                        </a:rPr>
                        <a:t>ideas,</a:t>
                      </a:r>
                      <a:r>
                        <a:rPr sz="1050" spc="-20">
                          <a:latin typeface="Calibri"/>
                          <a:cs typeface="Calibri"/>
                        </a:rPr>
                        <a:t> </a:t>
                      </a:r>
                      <a:r>
                        <a:rPr sz="1050">
                          <a:latin typeface="Calibri"/>
                          <a:cs typeface="Calibri"/>
                        </a:rPr>
                        <a:t>political</a:t>
                      </a:r>
                      <a:r>
                        <a:rPr sz="1050" spc="-25">
                          <a:latin typeface="Calibri"/>
                          <a:cs typeface="Calibri"/>
                        </a:rPr>
                        <a:t> </a:t>
                      </a:r>
                      <a:r>
                        <a:rPr sz="1050">
                          <a:latin typeface="Calibri"/>
                          <a:cs typeface="Calibri"/>
                        </a:rPr>
                        <a:t>power,</a:t>
                      </a:r>
                      <a:r>
                        <a:rPr sz="1050" spc="-35">
                          <a:latin typeface="Calibri"/>
                          <a:cs typeface="Calibri"/>
                        </a:rPr>
                        <a:t> </a:t>
                      </a:r>
                      <a:r>
                        <a:rPr sz="1050">
                          <a:latin typeface="Calibri"/>
                          <a:cs typeface="Calibri"/>
                        </a:rPr>
                        <a:t>industry</a:t>
                      </a:r>
                      <a:r>
                        <a:rPr sz="1050" spc="-30">
                          <a:latin typeface="Calibri"/>
                          <a:cs typeface="Calibri"/>
                        </a:rPr>
                        <a:t> </a:t>
                      </a:r>
                      <a:r>
                        <a:rPr sz="1050">
                          <a:latin typeface="Calibri"/>
                          <a:cs typeface="Calibri"/>
                        </a:rPr>
                        <a:t>and</a:t>
                      </a:r>
                      <a:r>
                        <a:rPr sz="1050" spc="-20">
                          <a:latin typeface="Calibri"/>
                          <a:cs typeface="Calibri"/>
                        </a:rPr>
                        <a:t> </a:t>
                      </a:r>
                      <a:r>
                        <a:rPr sz="1050">
                          <a:latin typeface="Calibri"/>
                          <a:cs typeface="Calibri"/>
                        </a:rPr>
                        <a:t>empire:</a:t>
                      </a:r>
                      <a:r>
                        <a:rPr sz="1050" spc="-40">
                          <a:latin typeface="Calibri"/>
                          <a:cs typeface="Calibri"/>
                        </a:rPr>
                        <a:t> </a:t>
                      </a:r>
                      <a:r>
                        <a:rPr sz="1050">
                          <a:latin typeface="Calibri"/>
                          <a:cs typeface="Calibri"/>
                        </a:rPr>
                        <a:t>Britain,</a:t>
                      </a:r>
                      <a:r>
                        <a:rPr sz="1050" spc="-35">
                          <a:latin typeface="Calibri"/>
                          <a:cs typeface="Calibri"/>
                        </a:rPr>
                        <a:t> </a:t>
                      </a:r>
                      <a:r>
                        <a:rPr sz="1050" spc="-10">
                          <a:latin typeface="Calibri"/>
                          <a:cs typeface="Calibri"/>
                        </a:rPr>
                        <a:t>1745- </a:t>
                      </a:r>
                      <a:r>
                        <a:rPr sz="1050" spc="-20">
                          <a:latin typeface="Calibri"/>
                          <a:cs typeface="Calibri"/>
                        </a:rPr>
                        <a:t>1901</a:t>
                      </a:r>
                      <a:r>
                        <a:rPr lang="en-US" sz="1050" spc="-20">
                          <a:latin typeface="Calibri"/>
                          <a:cs typeface="Calibri"/>
                        </a:rPr>
                        <a:t>; </a:t>
                      </a:r>
                      <a:r>
                        <a:rPr lang="en-US" sz="1050" b="0" i="0" u="none" strike="noStrike" spc="-20" noProof="0"/>
                        <a:t>study of a significant  issue in world history and its interconnections with other world developments</a:t>
                      </a:r>
                      <a:endParaRPr sz="1050">
                        <a:latin typeface="Calibri"/>
                        <a:cs typeface="Calibri"/>
                      </a:endParaRPr>
                    </a:p>
                    <a:p>
                      <a:pPr marL="92075" algn="just">
                        <a:lnSpc>
                          <a:spcPct val="100000"/>
                        </a:lnSpc>
                      </a:pPr>
                      <a:r>
                        <a:rPr sz="1050" b="1" u="sng">
                          <a:uFill>
                            <a:solidFill>
                              <a:srgbClr val="000000"/>
                            </a:solidFill>
                          </a:uFill>
                          <a:latin typeface="Calibri"/>
                          <a:cs typeface="Calibri"/>
                        </a:rPr>
                        <a:t>GCSE</a:t>
                      </a:r>
                      <a:r>
                        <a:rPr sz="1050" b="1" u="sng" spc="-30">
                          <a:uFill>
                            <a:solidFill>
                              <a:srgbClr val="000000"/>
                            </a:solidFill>
                          </a:uFill>
                          <a:latin typeface="Calibri"/>
                          <a:cs typeface="Calibri"/>
                        </a:rPr>
                        <a:t> </a:t>
                      </a:r>
                      <a:r>
                        <a:rPr sz="1050" b="1" u="sng">
                          <a:uFill>
                            <a:solidFill>
                              <a:srgbClr val="000000"/>
                            </a:solidFill>
                          </a:uFill>
                          <a:latin typeface="Calibri"/>
                          <a:cs typeface="Calibri"/>
                        </a:rPr>
                        <a:t>Links</a:t>
                      </a:r>
                      <a:r>
                        <a:rPr sz="1050">
                          <a:latin typeface="Calibri"/>
                          <a:cs typeface="Calibri"/>
                        </a:rPr>
                        <a:t>:</a:t>
                      </a:r>
                      <a:r>
                        <a:rPr sz="1050" spc="-35">
                          <a:latin typeface="Calibri"/>
                          <a:cs typeface="Calibri"/>
                        </a:rPr>
                        <a:t> </a:t>
                      </a:r>
                      <a:r>
                        <a:rPr sz="1050" spc="-10">
                          <a:latin typeface="Calibri"/>
                          <a:cs typeface="Calibri"/>
                        </a:rPr>
                        <a:t>AO1/3/4</a:t>
                      </a:r>
                      <a:endParaRPr sz="1050">
                        <a:latin typeface="Calibri"/>
                        <a:cs typeface="Calibri"/>
                      </a:endParaRPr>
                    </a:p>
                  </a:txBody>
                  <a:tcPr marL="0" marR="0" marT="38100" marB="0">
                    <a:lnL w="12700">
                      <a:solidFill>
                        <a:srgbClr val="4471C4"/>
                      </a:solidFill>
                      <a:prstDash val="solid"/>
                    </a:lnL>
                    <a:lnR w="12700">
                      <a:solidFill>
                        <a:srgbClr val="4471C4"/>
                      </a:solidFill>
                      <a:prstDash val="solid"/>
                    </a:lnR>
                    <a:lnT w="12700">
                      <a:solidFill>
                        <a:srgbClr val="4471C4"/>
                      </a:solidFill>
                      <a:prstDash val="solid"/>
                    </a:lnT>
                    <a:lnB w="12700">
                      <a:solidFill>
                        <a:srgbClr val="4471C4"/>
                      </a:solidFill>
                      <a:prstDash val="solid"/>
                    </a:lnB>
                  </a:tcPr>
                </a:tc>
                <a:tc>
                  <a:txBody>
                    <a:bodyPr/>
                    <a:lstStyle/>
                    <a:p>
                      <a:pPr marL="92710">
                        <a:lnSpc>
                          <a:spcPct val="100000"/>
                        </a:lnSpc>
                        <a:spcBef>
                          <a:spcPts val="300"/>
                        </a:spcBef>
                      </a:pPr>
                      <a:r>
                        <a:rPr sz="1050">
                          <a:latin typeface="Calibri"/>
                          <a:cs typeface="Calibri"/>
                        </a:rPr>
                        <a:t>Topic</a:t>
                      </a:r>
                      <a:r>
                        <a:rPr sz="1050" spc="-25">
                          <a:latin typeface="Calibri"/>
                          <a:cs typeface="Calibri"/>
                        </a:rPr>
                        <a:t> </a:t>
                      </a:r>
                      <a:r>
                        <a:rPr sz="1050">
                          <a:latin typeface="Calibri"/>
                          <a:cs typeface="Calibri"/>
                        </a:rPr>
                        <a:t>Overview</a:t>
                      </a:r>
                      <a:r>
                        <a:rPr sz="1050" spc="-25">
                          <a:latin typeface="Calibri"/>
                          <a:cs typeface="Calibri"/>
                        </a:rPr>
                        <a:t> </a:t>
                      </a:r>
                      <a:r>
                        <a:rPr sz="1050">
                          <a:latin typeface="Calibri"/>
                          <a:cs typeface="Calibri"/>
                        </a:rPr>
                        <a:t>(from</a:t>
                      </a:r>
                      <a:r>
                        <a:rPr sz="1050" spc="-45">
                          <a:latin typeface="Calibri"/>
                          <a:cs typeface="Calibri"/>
                        </a:rPr>
                        <a:t> </a:t>
                      </a:r>
                      <a:r>
                        <a:rPr sz="1050">
                          <a:latin typeface="Calibri"/>
                          <a:cs typeface="Calibri"/>
                        </a:rPr>
                        <a:t>Co</a:t>
                      </a:r>
                      <a:r>
                        <a:rPr sz="1050" spc="-10">
                          <a:latin typeface="Calibri"/>
                          <a:cs typeface="Calibri"/>
                        </a:rPr>
                        <a:t> </a:t>
                      </a:r>
                      <a:r>
                        <a:rPr sz="1050">
                          <a:latin typeface="Calibri"/>
                          <a:cs typeface="Calibri"/>
                        </a:rPr>
                        <a:t>Design</a:t>
                      </a:r>
                      <a:r>
                        <a:rPr sz="1050" spc="-5">
                          <a:latin typeface="Calibri"/>
                          <a:cs typeface="Calibri"/>
                        </a:rPr>
                        <a:t> </a:t>
                      </a:r>
                      <a:r>
                        <a:rPr sz="1050">
                          <a:latin typeface="Calibri"/>
                          <a:cs typeface="Calibri"/>
                        </a:rPr>
                        <a:t>Theme):</a:t>
                      </a:r>
                      <a:r>
                        <a:rPr sz="1050" spc="-30">
                          <a:latin typeface="Calibri"/>
                          <a:cs typeface="Calibri"/>
                        </a:rPr>
                        <a:t> </a:t>
                      </a:r>
                      <a:r>
                        <a:rPr sz="1050" b="1" u="sng" spc="-10">
                          <a:uFill>
                            <a:solidFill>
                              <a:srgbClr val="000000"/>
                            </a:solidFill>
                          </a:uFill>
                          <a:latin typeface="Calibri"/>
                          <a:cs typeface="Calibri"/>
                        </a:rPr>
                        <a:t>Significance</a:t>
                      </a:r>
                      <a:endParaRPr sz="1050">
                        <a:latin typeface="Calibri"/>
                        <a:cs typeface="Calibri"/>
                      </a:endParaRPr>
                    </a:p>
                    <a:p>
                      <a:pPr>
                        <a:lnSpc>
                          <a:spcPct val="100000"/>
                        </a:lnSpc>
                        <a:spcBef>
                          <a:spcPts val="50"/>
                        </a:spcBef>
                      </a:pPr>
                      <a:endParaRPr sz="1050">
                        <a:latin typeface="Times New Roman"/>
                        <a:cs typeface="Times New Roman"/>
                      </a:endParaRPr>
                    </a:p>
                    <a:p>
                      <a:pPr marL="92710" marR="128905">
                        <a:lnSpc>
                          <a:spcPct val="100000"/>
                        </a:lnSpc>
                      </a:pPr>
                      <a:r>
                        <a:rPr sz="1050" b="1" u="sng">
                          <a:uFill>
                            <a:solidFill>
                              <a:srgbClr val="000000"/>
                            </a:solidFill>
                          </a:uFill>
                          <a:latin typeface="Calibri"/>
                          <a:cs typeface="Calibri"/>
                        </a:rPr>
                        <a:t>World</a:t>
                      </a:r>
                      <a:r>
                        <a:rPr sz="1050" b="1" u="sng" spc="-20">
                          <a:uFill>
                            <a:solidFill>
                              <a:srgbClr val="000000"/>
                            </a:solidFill>
                          </a:uFill>
                          <a:latin typeface="Calibri"/>
                          <a:cs typeface="Calibri"/>
                        </a:rPr>
                        <a:t> </a:t>
                      </a:r>
                      <a:r>
                        <a:rPr sz="1050" b="1" u="sng">
                          <a:uFill>
                            <a:solidFill>
                              <a:srgbClr val="000000"/>
                            </a:solidFill>
                          </a:uFill>
                          <a:latin typeface="Calibri"/>
                          <a:cs typeface="Calibri"/>
                        </a:rPr>
                        <a:t>War</a:t>
                      </a:r>
                      <a:r>
                        <a:rPr sz="1050" b="1" u="sng" spc="-25">
                          <a:uFill>
                            <a:solidFill>
                              <a:srgbClr val="000000"/>
                            </a:solidFill>
                          </a:uFill>
                          <a:latin typeface="Calibri"/>
                          <a:cs typeface="Calibri"/>
                        </a:rPr>
                        <a:t> </a:t>
                      </a:r>
                      <a:r>
                        <a:rPr sz="1050" b="1" u="sng">
                          <a:uFill>
                            <a:solidFill>
                              <a:srgbClr val="000000"/>
                            </a:solidFill>
                          </a:uFill>
                          <a:latin typeface="Calibri"/>
                          <a:cs typeface="Calibri"/>
                        </a:rPr>
                        <a:t>One</a:t>
                      </a:r>
                      <a:r>
                        <a:rPr sz="1050" b="1" u="sng" spc="-5">
                          <a:uFill>
                            <a:solidFill>
                              <a:srgbClr val="000000"/>
                            </a:solidFill>
                          </a:uFill>
                          <a:latin typeface="Calibri"/>
                          <a:cs typeface="Calibri"/>
                        </a:rPr>
                        <a:t> </a:t>
                      </a:r>
                      <a:r>
                        <a:rPr sz="1050" b="1" u="sng">
                          <a:uFill>
                            <a:solidFill>
                              <a:srgbClr val="000000"/>
                            </a:solidFill>
                          </a:uFill>
                          <a:latin typeface="Calibri"/>
                          <a:cs typeface="Calibri"/>
                        </a:rPr>
                        <a:t>and</a:t>
                      </a:r>
                      <a:r>
                        <a:rPr sz="1050" b="1" u="sng" spc="-15">
                          <a:uFill>
                            <a:solidFill>
                              <a:srgbClr val="000000"/>
                            </a:solidFill>
                          </a:uFill>
                          <a:latin typeface="Calibri"/>
                          <a:cs typeface="Calibri"/>
                        </a:rPr>
                        <a:t> </a:t>
                      </a:r>
                      <a:r>
                        <a:rPr sz="1050" b="1" u="sng">
                          <a:uFill>
                            <a:solidFill>
                              <a:srgbClr val="000000"/>
                            </a:solidFill>
                          </a:uFill>
                          <a:latin typeface="Calibri"/>
                          <a:cs typeface="Calibri"/>
                        </a:rPr>
                        <a:t>World</a:t>
                      </a:r>
                      <a:r>
                        <a:rPr sz="1050" b="1" u="sng" spc="-20">
                          <a:uFill>
                            <a:solidFill>
                              <a:srgbClr val="000000"/>
                            </a:solidFill>
                          </a:uFill>
                          <a:latin typeface="Calibri"/>
                          <a:cs typeface="Calibri"/>
                        </a:rPr>
                        <a:t> </a:t>
                      </a:r>
                      <a:r>
                        <a:rPr sz="1050" b="1" u="sng">
                          <a:uFill>
                            <a:solidFill>
                              <a:srgbClr val="000000"/>
                            </a:solidFill>
                          </a:uFill>
                          <a:latin typeface="Calibri"/>
                          <a:cs typeface="Calibri"/>
                        </a:rPr>
                        <a:t>War</a:t>
                      </a:r>
                      <a:r>
                        <a:rPr sz="1050" b="1" u="sng" spc="-15">
                          <a:uFill>
                            <a:solidFill>
                              <a:srgbClr val="000000"/>
                            </a:solidFill>
                          </a:uFill>
                          <a:latin typeface="Calibri"/>
                          <a:cs typeface="Calibri"/>
                        </a:rPr>
                        <a:t> </a:t>
                      </a:r>
                      <a:r>
                        <a:rPr sz="1050" b="1" u="sng">
                          <a:uFill>
                            <a:solidFill>
                              <a:srgbClr val="000000"/>
                            </a:solidFill>
                          </a:uFill>
                          <a:latin typeface="Calibri"/>
                          <a:cs typeface="Calibri"/>
                        </a:rPr>
                        <a:t>Two</a:t>
                      </a:r>
                      <a:r>
                        <a:rPr sz="1050" b="1">
                          <a:latin typeface="Calibri"/>
                          <a:cs typeface="Calibri"/>
                        </a:rPr>
                        <a:t>:</a:t>
                      </a:r>
                      <a:r>
                        <a:rPr sz="1050" b="0" spc="-30">
                          <a:latin typeface="Calibri"/>
                          <a:cs typeface="Calibri"/>
                        </a:rPr>
                        <a:t> </a:t>
                      </a:r>
                      <a:r>
                        <a:rPr lang="en-US" sz="1050" b="0" spc="-30">
                          <a:latin typeface="Calibri"/>
                          <a:cs typeface="Calibri"/>
                        </a:rPr>
                        <a:t>causes of WW1 and WW2</a:t>
                      </a:r>
                      <a:r>
                        <a:rPr lang="en-US" sz="1050" b="1" spc="-30">
                          <a:latin typeface="Calibri"/>
                          <a:cs typeface="Calibri"/>
                        </a:rPr>
                        <a:t>;  </a:t>
                      </a:r>
                      <a:r>
                        <a:rPr lang="en-US" sz="1050" b="0" spc="-30">
                          <a:latin typeface="Calibri"/>
                          <a:cs typeface="Calibri"/>
                        </a:rPr>
                        <a:t>key battles and events</a:t>
                      </a:r>
                      <a:r>
                        <a:rPr lang="en-US" sz="1050" b="1" spc="-30">
                          <a:latin typeface="Calibri"/>
                          <a:cs typeface="Calibri"/>
                        </a:rPr>
                        <a:t>; </a:t>
                      </a:r>
                      <a:r>
                        <a:rPr lang="en-US" sz="1050">
                          <a:latin typeface="Calibri"/>
                          <a:cs typeface="Calibri"/>
                        </a:rPr>
                        <a:t>role</a:t>
                      </a:r>
                      <a:r>
                        <a:rPr sz="1050" spc="-15">
                          <a:latin typeface="Calibri"/>
                          <a:cs typeface="Calibri"/>
                        </a:rPr>
                        <a:t> </a:t>
                      </a:r>
                      <a:r>
                        <a:rPr sz="1050">
                          <a:latin typeface="Calibri"/>
                          <a:cs typeface="Calibri"/>
                        </a:rPr>
                        <a:t>of</a:t>
                      </a:r>
                      <a:r>
                        <a:rPr sz="1050" spc="-10">
                          <a:latin typeface="Calibri"/>
                          <a:cs typeface="Calibri"/>
                        </a:rPr>
                        <a:t> </a:t>
                      </a:r>
                      <a:r>
                        <a:rPr sz="1050">
                          <a:latin typeface="Calibri"/>
                          <a:cs typeface="Calibri"/>
                        </a:rPr>
                        <a:t>women</a:t>
                      </a:r>
                      <a:r>
                        <a:rPr sz="1050" spc="-15">
                          <a:latin typeface="Calibri"/>
                          <a:cs typeface="Calibri"/>
                        </a:rPr>
                        <a:t> </a:t>
                      </a:r>
                      <a:r>
                        <a:rPr sz="1050">
                          <a:latin typeface="Calibri"/>
                          <a:cs typeface="Calibri"/>
                        </a:rPr>
                        <a:t>in</a:t>
                      </a:r>
                      <a:r>
                        <a:rPr sz="1050" spc="-20">
                          <a:latin typeface="Calibri"/>
                          <a:cs typeface="Calibri"/>
                        </a:rPr>
                        <a:t> </a:t>
                      </a:r>
                      <a:r>
                        <a:rPr sz="1050">
                          <a:latin typeface="Calibri"/>
                          <a:cs typeface="Calibri"/>
                        </a:rPr>
                        <a:t>WW1</a:t>
                      </a:r>
                      <a:r>
                        <a:rPr sz="1050" spc="-5">
                          <a:latin typeface="Calibri"/>
                          <a:cs typeface="Calibri"/>
                        </a:rPr>
                        <a:t> </a:t>
                      </a:r>
                      <a:r>
                        <a:rPr sz="1050" spc="-25">
                          <a:latin typeface="Calibri"/>
                          <a:cs typeface="Calibri"/>
                        </a:rPr>
                        <a:t>and </a:t>
                      </a:r>
                      <a:r>
                        <a:rPr sz="1050">
                          <a:latin typeface="Calibri"/>
                          <a:cs typeface="Calibri"/>
                        </a:rPr>
                        <a:t>WW2;</a:t>
                      </a:r>
                      <a:r>
                        <a:rPr sz="1050" spc="-25">
                          <a:latin typeface="Calibri"/>
                          <a:cs typeface="Calibri"/>
                        </a:rPr>
                        <a:t> </a:t>
                      </a:r>
                      <a:r>
                        <a:rPr sz="1050">
                          <a:latin typeface="Calibri"/>
                          <a:cs typeface="Calibri"/>
                        </a:rPr>
                        <a:t>impact</a:t>
                      </a:r>
                      <a:r>
                        <a:rPr sz="1050" spc="-25">
                          <a:latin typeface="Calibri"/>
                          <a:cs typeface="Calibri"/>
                        </a:rPr>
                        <a:t> </a:t>
                      </a:r>
                      <a:r>
                        <a:rPr sz="1050">
                          <a:latin typeface="Calibri"/>
                          <a:cs typeface="Calibri"/>
                        </a:rPr>
                        <a:t>of</a:t>
                      </a:r>
                      <a:r>
                        <a:rPr sz="1050" spc="-30">
                          <a:latin typeface="Calibri"/>
                          <a:cs typeface="Calibri"/>
                        </a:rPr>
                        <a:t> </a:t>
                      </a:r>
                      <a:r>
                        <a:rPr sz="1050">
                          <a:latin typeface="Calibri"/>
                          <a:cs typeface="Calibri"/>
                        </a:rPr>
                        <a:t>WW1</a:t>
                      </a:r>
                      <a:r>
                        <a:rPr sz="1050" spc="-15">
                          <a:latin typeface="Calibri"/>
                          <a:cs typeface="Calibri"/>
                        </a:rPr>
                        <a:t> </a:t>
                      </a:r>
                      <a:r>
                        <a:rPr sz="1050">
                          <a:latin typeface="Calibri"/>
                          <a:cs typeface="Calibri"/>
                        </a:rPr>
                        <a:t>and</a:t>
                      </a:r>
                      <a:r>
                        <a:rPr sz="1050" spc="-30">
                          <a:latin typeface="Calibri"/>
                          <a:cs typeface="Calibri"/>
                        </a:rPr>
                        <a:t> </a:t>
                      </a:r>
                      <a:r>
                        <a:rPr sz="1050" spc="-20">
                          <a:latin typeface="Calibri"/>
                          <a:cs typeface="Calibri"/>
                        </a:rPr>
                        <a:t>WW2, </a:t>
                      </a:r>
                      <a:r>
                        <a:rPr sz="1050">
                          <a:latin typeface="Calibri"/>
                          <a:cs typeface="Calibri"/>
                        </a:rPr>
                        <a:t>including</a:t>
                      </a:r>
                      <a:r>
                        <a:rPr sz="1050" spc="-25">
                          <a:latin typeface="Calibri"/>
                          <a:cs typeface="Calibri"/>
                        </a:rPr>
                        <a:t> </a:t>
                      </a:r>
                      <a:r>
                        <a:rPr sz="1050">
                          <a:latin typeface="Calibri"/>
                          <a:cs typeface="Calibri"/>
                        </a:rPr>
                        <a:t>the</a:t>
                      </a:r>
                      <a:r>
                        <a:rPr sz="1050" spc="-30">
                          <a:latin typeface="Calibri"/>
                          <a:cs typeface="Calibri"/>
                        </a:rPr>
                        <a:t> </a:t>
                      </a:r>
                      <a:r>
                        <a:rPr sz="1050">
                          <a:latin typeface="Calibri"/>
                          <a:cs typeface="Calibri"/>
                        </a:rPr>
                        <a:t>contribution</a:t>
                      </a:r>
                      <a:r>
                        <a:rPr sz="1050" spc="-30">
                          <a:latin typeface="Calibri"/>
                          <a:cs typeface="Calibri"/>
                        </a:rPr>
                        <a:t> </a:t>
                      </a:r>
                      <a:r>
                        <a:rPr sz="1050">
                          <a:latin typeface="Calibri"/>
                          <a:cs typeface="Calibri"/>
                        </a:rPr>
                        <a:t>of</a:t>
                      </a:r>
                      <a:r>
                        <a:rPr sz="1050" spc="-30">
                          <a:latin typeface="Calibri"/>
                          <a:cs typeface="Calibri"/>
                        </a:rPr>
                        <a:t> </a:t>
                      </a:r>
                      <a:r>
                        <a:rPr sz="1050">
                          <a:latin typeface="Calibri"/>
                          <a:cs typeface="Calibri"/>
                        </a:rPr>
                        <a:t>black</a:t>
                      </a:r>
                      <a:r>
                        <a:rPr sz="1050" spc="-20">
                          <a:latin typeface="Calibri"/>
                          <a:cs typeface="Calibri"/>
                        </a:rPr>
                        <a:t> </a:t>
                      </a:r>
                      <a:r>
                        <a:rPr sz="1050">
                          <a:latin typeface="Calibri"/>
                          <a:cs typeface="Calibri"/>
                        </a:rPr>
                        <a:t>soldiers</a:t>
                      </a:r>
                      <a:r>
                        <a:rPr sz="1050" spc="-45">
                          <a:latin typeface="Calibri"/>
                          <a:cs typeface="Calibri"/>
                        </a:rPr>
                        <a:t> </a:t>
                      </a:r>
                      <a:r>
                        <a:rPr sz="1050">
                          <a:latin typeface="Calibri"/>
                          <a:cs typeface="Calibri"/>
                        </a:rPr>
                        <a:t>and</a:t>
                      </a:r>
                      <a:r>
                        <a:rPr sz="1050" spc="-35">
                          <a:latin typeface="Calibri"/>
                          <a:cs typeface="Calibri"/>
                        </a:rPr>
                        <a:t> </a:t>
                      </a:r>
                      <a:r>
                        <a:rPr sz="1050">
                          <a:latin typeface="Calibri"/>
                          <a:cs typeface="Calibri"/>
                        </a:rPr>
                        <a:t>the</a:t>
                      </a:r>
                      <a:r>
                        <a:rPr sz="1050" spc="-20">
                          <a:latin typeface="Calibri"/>
                          <a:cs typeface="Calibri"/>
                        </a:rPr>
                        <a:t> </a:t>
                      </a:r>
                      <a:r>
                        <a:rPr sz="1050">
                          <a:latin typeface="Calibri"/>
                          <a:cs typeface="Calibri"/>
                        </a:rPr>
                        <a:t>story</a:t>
                      </a:r>
                      <a:r>
                        <a:rPr sz="1050" spc="-25">
                          <a:latin typeface="Calibri"/>
                          <a:cs typeface="Calibri"/>
                        </a:rPr>
                        <a:t> of</a:t>
                      </a:r>
                      <a:r>
                        <a:rPr sz="1050">
                          <a:latin typeface="Calibri"/>
                          <a:cs typeface="Calibri"/>
                        </a:rPr>
                        <a:t> Walter</a:t>
                      </a:r>
                      <a:r>
                        <a:rPr sz="1050" spc="-30">
                          <a:latin typeface="Calibri"/>
                          <a:cs typeface="Calibri"/>
                        </a:rPr>
                        <a:t> </a:t>
                      </a:r>
                      <a:r>
                        <a:rPr sz="1050" spc="-10">
                          <a:latin typeface="Calibri"/>
                          <a:cs typeface="Calibri"/>
                        </a:rPr>
                        <a:t>Tull</a:t>
                      </a:r>
                      <a:r>
                        <a:rPr lang="en-US" sz="1050" spc="-10">
                          <a:latin typeface="Calibri"/>
                          <a:cs typeface="Calibri"/>
                        </a:rPr>
                        <a:t>; Remembrance.</a:t>
                      </a:r>
                      <a:endParaRPr sz="1050">
                        <a:latin typeface="Calibri"/>
                        <a:cs typeface="Calibri"/>
                      </a:endParaRPr>
                    </a:p>
                    <a:p>
                      <a:pPr>
                        <a:lnSpc>
                          <a:spcPct val="100000"/>
                        </a:lnSpc>
                        <a:spcBef>
                          <a:spcPts val="55"/>
                        </a:spcBef>
                      </a:pPr>
                      <a:endParaRPr sz="1050">
                        <a:latin typeface="Times New Roman"/>
                        <a:cs typeface="Times New Roman"/>
                      </a:endParaRPr>
                    </a:p>
                    <a:p>
                      <a:pPr marL="92710">
                        <a:lnSpc>
                          <a:spcPct val="100000"/>
                        </a:lnSpc>
                      </a:pPr>
                      <a:r>
                        <a:rPr sz="1050" b="1" u="sng">
                          <a:uFill>
                            <a:solidFill>
                              <a:srgbClr val="000000"/>
                            </a:solidFill>
                          </a:uFill>
                          <a:latin typeface="Calibri"/>
                          <a:cs typeface="Calibri"/>
                        </a:rPr>
                        <a:t>NC</a:t>
                      </a:r>
                      <a:r>
                        <a:rPr sz="1050" b="1" u="sng" spc="-20">
                          <a:uFill>
                            <a:solidFill>
                              <a:srgbClr val="000000"/>
                            </a:solidFill>
                          </a:uFill>
                          <a:latin typeface="Calibri"/>
                          <a:cs typeface="Calibri"/>
                        </a:rPr>
                        <a:t> </a:t>
                      </a:r>
                      <a:r>
                        <a:rPr sz="1050" b="1" u="sng">
                          <a:uFill>
                            <a:solidFill>
                              <a:srgbClr val="000000"/>
                            </a:solidFill>
                          </a:uFill>
                          <a:latin typeface="Calibri"/>
                          <a:cs typeface="Calibri"/>
                        </a:rPr>
                        <a:t>links</a:t>
                      </a:r>
                      <a:r>
                        <a:rPr sz="1050">
                          <a:latin typeface="Calibri"/>
                          <a:cs typeface="Calibri"/>
                        </a:rPr>
                        <a:t>:</a:t>
                      </a:r>
                      <a:r>
                        <a:rPr sz="1050" spc="-30">
                          <a:latin typeface="Calibri"/>
                          <a:cs typeface="Calibri"/>
                        </a:rPr>
                        <a:t> </a:t>
                      </a:r>
                      <a:r>
                        <a:rPr sz="1050">
                          <a:latin typeface="Calibri"/>
                          <a:cs typeface="Calibri"/>
                        </a:rPr>
                        <a:t>Challenges</a:t>
                      </a:r>
                      <a:r>
                        <a:rPr sz="1050" spc="-25">
                          <a:latin typeface="Calibri"/>
                          <a:cs typeface="Calibri"/>
                        </a:rPr>
                        <a:t> </a:t>
                      </a:r>
                      <a:r>
                        <a:rPr sz="1050">
                          <a:latin typeface="Calibri"/>
                          <a:cs typeface="Calibri"/>
                        </a:rPr>
                        <a:t>for</a:t>
                      </a:r>
                      <a:r>
                        <a:rPr sz="1050" spc="-15">
                          <a:latin typeface="Calibri"/>
                          <a:cs typeface="Calibri"/>
                        </a:rPr>
                        <a:t> </a:t>
                      </a:r>
                      <a:r>
                        <a:rPr sz="1050">
                          <a:latin typeface="Calibri"/>
                          <a:cs typeface="Calibri"/>
                        </a:rPr>
                        <a:t>Britain,</a:t>
                      </a:r>
                      <a:r>
                        <a:rPr sz="1050" spc="-35">
                          <a:latin typeface="Calibri"/>
                          <a:cs typeface="Calibri"/>
                        </a:rPr>
                        <a:t> </a:t>
                      </a:r>
                      <a:r>
                        <a:rPr sz="1050">
                          <a:latin typeface="Calibri"/>
                          <a:cs typeface="Calibri"/>
                        </a:rPr>
                        <a:t>Europe</a:t>
                      </a:r>
                      <a:r>
                        <a:rPr sz="1050" spc="-30">
                          <a:latin typeface="Calibri"/>
                          <a:cs typeface="Calibri"/>
                        </a:rPr>
                        <a:t> </a:t>
                      </a:r>
                      <a:r>
                        <a:rPr sz="1050">
                          <a:latin typeface="Calibri"/>
                          <a:cs typeface="Calibri"/>
                        </a:rPr>
                        <a:t>and</a:t>
                      </a:r>
                      <a:r>
                        <a:rPr sz="1050" spc="-25">
                          <a:latin typeface="Calibri"/>
                          <a:cs typeface="Calibri"/>
                        </a:rPr>
                        <a:t> </a:t>
                      </a:r>
                      <a:r>
                        <a:rPr sz="1050">
                          <a:latin typeface="Calibri"/>
                          <a:cs typeface="Calibri"/>
                        </a:rPr>
                        <a:t>the</a:t>
                      </a:r>
                      <a:r>
                        <a:rPr sz="1050" spc="-5">
                          <a:latin typeface="Calibri"/>
                          <a:cs typeface="Calibri"/>
                        </a:rPr>
                        <a:t> </a:t>
                      </a:r>
                      <a:r>
                        <a:rPr sz="1050">
                          <a:latin typeface="Calibri"/>
                          <a:cs typeface="Calibri"/>
                        </a:rPr>
                        <a:t>wider</a:t>
                      </a:r>
                      <a:r>
                        <a:rPr sz="1050" spc="-30">
                          <a:latin typeface="Calibri"/>
                          <a:cs typeface="Calibri"/>
                        </a:rPr>
                        <a:t> </a:t>
                      </a:r>
                      <a:r>
                        <a:rPr sz="1050">
                          <a:latin typeface="Calibri"/>
                          <a:cs typeface="Calibri"/>
                        </a:rPr>
                        <a:t>world</a:t>
                      </a:r>
                      <a:r>
                        <a:rPr sz="1050" spc="-40">
                          <a:latin typeface="Calibri"/>
                          <a:cs typeface="Calibri"/>
                        </a:rPr>
                        <a:t> </a:t>
                      </a:r>
                      <a:r>
                        <a:rPr sz="1050" spc="-20">
                          <a:latin typeface="Calibri"/>
                          <a:cs typeface="Calibri"/>
                        </a:rPr>
                        <a:t>1901</a:t>
                      </a:r>
                      <a:endParaRPr sz="1050">
                        <a:latin typeface="Calibri"/>
                        <a:cs typeface="Calibri"/>
                      </a:endParaRPr>
                    </a:p>
                    <a:p>
                      <a:pPr marL="92710">
                        <a:lnSpc>
                          <a:spcPct val="100000"/>
                        </a:lnSpc>
                      </a:pPr>
                      <a:r>
                        <a:rPr sz="1050">
                          <a:latin typeface="Calibri"/>
                          <a:cs typeface="Calibri"/>
                        </a:rPr>
                        <a:t>–</a:t>
                      </a:r>
                      <a:r>
                        <a:rPr sz="1050" spc="-10">
                          <a:latin typeface="Calibri"/>
                          <a:cs typeface="Calibri"/>
                        </a:rPr>
                        <a:t> </a:t>
                      </a:r>
                      <a:r>
                        <a:rPr sz="1050">
                          <a:latin typeface="Calibri"/>
                          <a:cs typeface="Calibri"/>
                        </a:rPr>
                        <a:t>present</a:t>
                      </a:r>
                      <a:r>
                        <a:rPr sz="1050" spc="-30">
                          <a:latin typeface="Calibri"/>
                          <a:cs typeface="Calibri"/>
                        </a:rPr>
                        <a:t> </a:t>
                      </a:r>
                      <a:r>
                        <a:rPr sz="1050" spc="-25">
                          <a:latin typeface="Calibri"/>
                          <a:cs typeface="Calibri"/>
                        </a:rPr>
                        <a:t>day</a:t>
                      </a:r>
                      <a:r>
                        <a:rPr lang="en-US" sz="1050" spc="-25">
                          <a:latin typeface="Calibri"/>
                          <a:cs typeface="Calibri"/>
                        </a:rPr>
                        <a:t>; </a:t>
                      </a:r>
                      <a:endParaRPr lang="en-US" sz="1100" b="0" i="0" u="none" strike="noStrike" spc="-25" noProof="0">
                        <a:solidFill>
                          <a:srgbClr val="000000"/>
                        </a:solidFill>
                        <a:latin typeface="Calibri"/>
                      </a:endParaRPr>
                    </a:p>
                    <a:p>
                      <a:pPr>
                        <a:lnSpc>
                          <a:spcPct val="100000"/>
                        </a:lnSpc>
                        <a:spcBef>
                          <a:spcPts val="50"/>
                        </a:spcBef>
                      </a:pPr>
                      <a:endParaRPr sz="1050">
                        <a:latin typeface="Times New Roman"/>
                        <a:cs typeface="Times New Roman"/>
                      </a:endParaRPr>
                    </a:p>
                    <a:p>
                      <a:pPr marL="92710">
                        <a:lnSpc>
                          <a:spcPct val="100000"/>
                        </a:lnSpc>
                      </a:pPr>
                      <a:r>
                        <a:rPr sz="1050" b="1" u="sng">
                          <a:uFill>
                            <a:solidFill>
                              <a:srgbClr val="000000"/>
                            </a:solidFill>
                          </a:uFill>
                          <a:latin typeface="Calibri"/>
                          <a:cs typeface="Calibri"/>
                        </a:rPr>
                        <a:t>GCSE</a:t>
                      </a:r>
                      <a:r>
                        <a:rPr sz="1050" b="1" u="sng" spc="-30">
                          <a:uFill>
                            <a:solidFill>
                              <a:srgbClr val="000000"/>
                            </a:solidFill>
                          </a:uFill>
                          <a:latin typeface="Calibri"/>
                          <a:cs typeface="Calibri"/>
                        </a:rPr>
                        <a:t> </a:t>
                      </a:r>
                      <a:r>
                        <a:rPr sz="1050" b="1" u="sng">
                          <a:uFill>
                            <a:solidFill>
                              <a:srgbClr val="000000"/>
                            </a:solidFill>
                          </a:uFill>
                          <a:latin typeface="Calibri"/>
                          <a:cs typeface="Calibri"/>
                        </a:rPr>
                        <a:t>Links</a:t>
                      </a:r>
                      <a:r>
                        <a:rPr sz="1050">
                          <a:latin typeface="Calibri"/>
                          <a:cs typeface="Calibri"/>
                        </a:rPr>
                        <a:t>:</a:t>
                      </a:r>
                      <a:r>
                        <a:rPr sz="1050" spc="-35">
                          <a:latin typeface="Calibri"/>
                          <a:cs typeface="Calibri"/>
                        </a:rPr>
                        <a:t> </a:t>
                      </a:r>
                      <a:r>
                        <a:rPr sz="1050" spc="-10">
                          <a:latin typeface="Calibri"/>
                          <a:cs typeface="Calibri"/>
                        </a:rPr>
                        <a:t>AO1/AO2</a:t>
                      </a:r>
                      <a:endParaRPr sz="1050">
                        <a:latin typeface="Calibri"/>
                        <a:cs typeface="Calibri"/>
                      </a:endParaRPr>
                    </a:p>
                  </a:txBody>
                  <a:tcPr marL="0" marR="0" marT="38100" marB="0">
                    <a:lnL w="12700">
                      <a:solidFill>
                        <a:srgbClr val="4471C4"/>
                      </a:solidFill>
                      <a:prstDash val="solid"/>
                    </a:lnL>
                    <a:lnR w="12700">
                      <a:solidFill>
                        <a:srgbClr val="4471C4"/>
                      </a:solidFill>
                      <a:prstDash val="solid"/>
                    </a:lnR>
                    <a:lnT w="12700">
                      <a:solidFill>
                        <a:srgbClr val="4471C4"/>
                      </a:solidFill>
                      <a:prstDash val="solid"/>
                    </a:lnT>
                    <a:lnB w="12700">
                      <a:solidFill>
                        <a:srgbClr val="4471C4"/>
                      </a:solidFill>
                      <a:prstDash val="soli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02"/>
                  </a:ext>
                </a:extLst>
              </a:tr>
              <a:tr h="2651760">
                <a:tc>
                  <a:txBody>
                    <a:bodyPr/>
                    <a:lstStyle/>
                    <a:p>
                      <a:pPr>
                        <a:lnSpc>
                          <a:spcPct val="100000"/>
                        </a:lnSpc>
                        <a:spcBef>
                          <a:spcPts val="2480"/>
                        </a:spcBef>
                      </a:pPr>
                      <a:endParaRPr sz="3600">
                        <a:latin typeface="Times New Roman"/>
                        <a:cs typeface="Times New Roman"/>
                      </a:endParaRPr>
                    </a:p>
                    <a:p>
                      <a:pPr algn="ctr">
                        <a:lnSpc>
                          <a:spcPct val="100000"/>
                        </a:lnSpc>
                      </a:pPr>
                      <a:r>
                        <a:rPr sz="3600" b="1" spc="-50">
                          <a:latin typeface="Calibri"/>
                          <a:cs typeface="Calibri"/>
                        </a:rPr>
                        <a:t>9</a:t>
                      </a:r>
                      <a:endParaRPr sz="3600">
                        <a:latin typeface="Calibri"/>
                        <a:cs typeface="Calibri"/>
                      </a:endParaRPr>
                    </a:p>
                    <a:p>
                      <a:pPr marL="147955" marR="140970" indent="-1270" algn="ctr">
                        <a:lnSpc>
                          <a:spcPct val="100000"/>
                        </a:lnSpc>
                        <a:spcBef>
                          <a:spcPts val="155"/>
                        </a:spcBef>
                      </a:pPr>
                      <a:r>
                        <a:rPr sz="1200">
                          <a:latin typeface="Calibri"/>
                          <a:cs typeface="Calibri"/>
                        </a:rPr>
                        <a:t>2</a:t>
                      </a:r>
                      <a:r>
                        <a:rPr sz="1200" spc="-5">
                          <a:latin typeface="Calibri"/>
                          <a:cs typeface="Calibri"/>
                        </a:rPr>
                        <a:t> </a:t>
                      </a:r>
                      <a:r>
                        <a:rPr sz="1200" spc="-10">
                          <a:latin typeface="Calibri"/>
                          <a:cs typeface="Calibri"/>
                        </a:rPr>
                        <a:t>lessons </a:t>
                      </a:r>
                      <a:r>
                        <a:rPr sz="1200">
                          <a:latin typeface="Calibri"/>
                          <a:cs typeface="Calibri"/>
                        </a:rPr>
                        <a:t>per</a:t>
                      </a:r>
                      <a:r>
                        <a:rPr sz="1200" spc="-30">
                          <a:latin typeface="Calibri"/>
                          <a:cs typeface="Calibri"/>
                        </a:rPr>
                        <a:t> </a:t>
                      </a:r>
                      <a:r>
                        <a:rPr sz="1200" spc="-20">
                          <a:latin typeface="Calibri"/>
                          <a:cs typeface="Calibri"/>
                        </a:rPr>
                        <a:t>week</a:t>
                      </a:r>
                      <a:endParaRPr sz="1200">
                        <a:latin typeface="Calibri"/>
                        <a:cs typeface="Calibri"/>
                      </a:endParaRPr>
                    </a:p>
                  </a:txBody>
                  <a:tcPr marL="0" marR="0" marT="314960" marB="0">
                    <a:lnL w="12700">
                      <a:solidFill>
                        <a:srgbClr val="4471C4"/>
                      </a:solidFill>
                      <a:prstDash val="solid"/>
                    </a:lnL>
                    <a:lnR w="12700">
                      <a:solidFill>
                        <a:srgbClr val="4471C4"/>
                      </a:solidFill>
                      <a:prstDash val="solid"/>
                    </a:lnR>
                    <a:lnT w="12700">
                      <a:solidFill>
                        <a:srgbClr val="4471C4"/>
                      </a:solidFill>
                      <a:prstDash val="solid"/>
                    </a:lnT>
                    <a:lnB w="12700">
                      <a:solidFill>
                        <a:srgbClr val="4471C4"/>
                      </a:solidFill>
                      <a:prstDash val="solid"/>
                    </a:lnB>
                    <a:solidFill>
                      <a:srgbClr val="4471C4">
                        <a:alpha val="19999"/>
                      </a:srgbClr>
                    </a:solidFill>
                  </a:tcPr>
                </a:tc>
                <a:tc>
                  <a:txBody>
                    <a:bodyPr/>
                    <a:lstStyle/>
                    <a:p>
                      <a:pPr marL="91440">
                        <a:lnSpc>
                          <a:spcPct val="100000"/>
                        </a:lnSpc>
                        <a:spcBef>
                          <a:spcPts val="300"/>
                        </a:spcBef>
                      </a:pPr>
                      <a:r>
                        <a:rPr sz="1050">
                          <a:latin typeface="Calibri"/>
                          <a:cs typeface="Calibri"/>
                        </a:rPr>
                        <a:t>Topic</a:t>
                      </a:r>
                      <a:r>
                        <a:rPr sz="1050" spc="-20">
                          <a:latin typeface="Calibri"/>
                          <a:cs typeface="Calibri"/>
                        </a:rPr>
                        <a:t> </a:t>
                      </a:r>
                      <a:r>
                        <a:rPr sz="1050">
                          <a:latin typeface="Calibri"/>
                          <a:cs typeface="Calibri"/>
                        </a:rPr>
                        <a:t>Overview</a:t>
                      </a:r>
                      <a:r>
                        <a:rPr sz="1050" spc="-25">
                          <a:latin typeface="Calibri"/>
                          <a:cs typeface="Calibri"/>
                        </a:rPr>
                        <a:t> </a:t>
                      </a:r>
                      <a:r>
                        <a:rPr sz="1050">
                          <a:latin typeface="Calibri"/>
                          <a:cs typeface="Calibri"/>
                        </a:rPr>
                        <a:t>(from</a:t>
                      </a:r>
                      <a:r>
                        <a:rPr sz="1050" spc="-40">
                          <a:latin typeface="Calibri"/>
                          <a:cs typeface="Calibri"/>
                        </a:rPr>
                        <a:t> </a:t>
                      </a:r>
                      <a:r>
                        <a:rPr sz="1050">
                          <a:latin typeface="Calibri"/>
                          <a:cs typeface="Calibri"/>
                        </a:rPr>
                        <a:t>Co</a:t>
                      </a:r>
                      <a:r>
                        <a:rPr sz="1050" spc="-10">
                          <a:latin typeface="Calibri"/>
                          <a:cs typeface="Calibri"/>
                        </a:rPr>
                        <a:t> </a:t>
                      </a:r>
                      <a:r>
                        <a:rPr sz="1050">
                          <a:latin typeface="Calibri"/>
                          <a:cs typeface="Calibri"/>
                        </a:rPr>
                        <a:t>Design</a:t>
                      </a:r>
                      <a:r>
                        <a:rPr sz="1050" spc="-5">
                          <a:latin typeface="Calibri"/>
                          <a:cs typeface="Calibri"/>
                        </a:rPr>
                        <a:t> </a:t>
                      </a:r>
                      <a:r>
                        <a:rPr sz="1050">
                          <a:latin typeface="Calibri"/>
                          <a:cs typeface="Calibri"/>
                        </a:rPr>
                        <a:t>Theme):</a:t>
                      </a:r>
                      <a:r>
                        <a:rPr sz="1050" spc="-25">
                          <a:latin typeface="Calibri"/>
                          <a:cs typeface="Calibri"/>
                        </a:rPr>
                        <a:t> </a:t>
                      </a:r>
                      <a:r>
                        <a:rPr sz="1050" b="1" u="sng">
                          <a:uFill>
                            <a:solidFill>
                              <a:srgbClr val="000000"/>
                            </a:solidFill>
                          </a:uFill>
                          <a:latin typeface="Calibri"/>
                          <a:cs typeface="Calibri"/>
                        </a:rPr>
                        <a:t>Cause</a:t>
                      </a:r>
                      <a:r>
                        <a:rPr sz="1050" b="1" u="sng" spc="-30">
                          <a:uFill>
                            <a:solidFill>
                              <a:srgbClr val="000000"/>
                            </a:solidFill>
                          </a:uFill>
                          <a:latin typeface="Calibri"/>
                          <a:cs typeface="Calibri"/>
                        </a:rPr>
                        <a:t> </a:t>
                      </a:r>
                      <a:r>
                        <a:rPr sz="1050" b="1" u="sng">
                          <a:uFill>
                            <a:solidFill>
                              <a:srgbClr val="000000"/>
                            </a:solidFill>
                          </a:uFill>
                          <a:latin typeface="Calibri"/>
                          <a:cs typeface="Calibri"/>
                        </a:rPr>
                        <a:t>and</a:t>
                      </a:r>
                      <a:r>
                        <a:rPr sz="1050" b="1" u="sng" spc="-10">
                          <a:uFill>
                            <a:solidFill>
                              <a:srgbClr val="000000"/>
                            </a:solidFill>
                          </a:uFill>
                          <a:latin typeface="Calibri"/>
                          <a:cs typeface="Calibri"/>
                        </a:rPr>
                        <a:t> Consequence/</a:t>
                      </a:r>
                      <a:endParaRPr sz="1050">
                        <a:latin typeface="Calibri"/>
                        <a:cs typeface="Calibri"/>
                      </a:endParaRPr>
                    </a:p>
                    <a:p>
                      <a:pPr marL="91440">
                        <a:lnSpc>
                          <a:spcPct val="100000"/>
                        </a:lnSpc>
                      </a:pPr>
                      <a:r>
                        <a:rPr sz="1050" b="1" u="sng" spc="-10">
                          <a:uFill>
                            <a:solidFill>
                              <a:srgbClr val="000000"/>
                            </a:solidFill>
                          </a:uFill>
                          <a:latin typeface="Calibri"/>
                          <a:cs typeface="Calibri"/>
                        </a:rPr>
                        <a:t>Interpretations</a:t>
                      </a:r>
                      <a:endParaRPr sz="1050">
                        <a:latin typeface="Calibri"/>
                        <a:cs typeface="Calibri"/>
                      </a:endParaRPr>
                    </a:p>
                    <a:p>
                      <a:pPr>
                        <a:lnSpc>
                          <a:spcPct val="100000"/>
                        </a:lnSpc>
                        <a:spcBef>
                          <a:spcPts val="55"/>
                        </a:spcBef>
                      </a:pPr>
                      <a:endParaRPr sz="1050">
                        <a:latin typeface="Times New Roman"/>
                        <a:cs typeface="Times New Roman"/>
                      </a:endParaRPr>
                    </a:p>
                    <a:p>
                      <a:pPr marL="91440" marR="220345">
                        <a:lnSpc>
                          <a:spcPct val="100000"/>
                        </a:lnSpc>
                      </a:pPr>
                      <a:r>
                        <a:rPr lang="en-GB" sz="1050" b="1" u="sng">
                          <a:uFill>
                            <a:solidFill>
                              <a:srgbClr val="000000"/>
                            </a:solidFill>
                          </a:uFill>
                          <a:latin typeface="+mn-lt"/>
                          <a:cs typeface="Calibri"/>
                        </a:rPr>
                        <a:t>Holocaust: </a:t>
                      </a:r>
                      <a:r>
                        <a:rPr lang="en-GB" sz="1050" u="none">
                          <a:uFill>
                            <a:solidFill>
                              <a:srgbClr val="000000"/>
                            </a:solidFill>
                          </a:uFill>
                          <a:latin typeface="+mn-lt"/>
                          <a:cs typeface="Calibri"/>
                        </a:rPr>
                        <a:t>pre-WW2 Jewish life in Europe; early persecution; concentration camps; final solution.</a:t>
                      </a:r>
                    </a:p>
                    <a:p>
                      <a:pPr>
                        <a:lnSpc>
                          <a:spcPct val="100000"/>
                        </a:lnSpc>
                        <a:spcBef>
                          <a:spcPts val="50"/>
                        </a:spcBef>
                      </a:pPr>
                      <a:endParaRPr sz="1050">
                        <a:latin typeface="Times New Roman"/>
                        <a:cs typeface="Times New Roman"/>
                      </a:endParaRPr>
                    </a:p>
                    <a:p>
                      <a:pPr marL="91440" marR="230504">
                        <a:lnSpc>
                          <a:spcPct val="100000"/>
                        </a:lnSpc>
                        <a:spcBef>
                          <a:spcPts val="5"/>
                        </a:spcBef>
                      </a:pPr>
                      <a:r>
                        <a:rPr lang="en-GB" sz="1050" b="1" u="sng">
                          <a:uFill>
                            <a:solidFill>
                              <a:srgbClr val="000000"/>
                            </a:solidFill>
                          </a:uFill>
                          <a:latin typeface="Calibri"/>
                          <a:cs typeface="Calibri"/>
                        </a:rPr>
                        <a:t>Cold War</a:t>
                      </a:r>
                      <a:r>
                        <a:rPr lang="en-GB" sz="1050" u="sng">
                          <a:uFill>
                            <a:solidFill>
                              <a:srgbClr val="000000"/>
                            </a:solidFill>
                          </a:uFill>
                          <a:latin typeface="Calibri"/>
                          <a:cs typeface="Calibri"/>
                        </a:rPr>
                        <a:t>: </a:t>
                      </a:r>
                      <a:r>
                        <a:rPr lang="en-GB" sz="1050" u="none">
                          <a:uFill>
                            <a:solidFill>
                              <a:srgbClr val="000000"/>
                            </a:solidFill>
                          </a:uFill>
                          <a:latin typeface="Calibri"/>
                          <a:cs typeface="Calibri"/>
                        </a:rPr>
                        <a:t>Capitalism v Communism; Spheres of Influence; Cuban Missile Crisis; CW in Europe; CW in Asia; Nuclear Proliferation and Star Wars; Collapse of Communism</a:t>
                      </a:r>
                    </a:p>
                    <a:p>
                      <a:pPr marL="91440" marR="230504">
                        <a:lnSpc>
                          <a:spcPct val="100000"/>
                        </a:lnSpc>
                        <a:spcBef>
                          <a:spcPts val="5"/>
                        </a:spcBef>
                      </a:pPr>
                      <a:endParaRPr sz="1050">
                        <a:latin typeface="Times New Roman"/>
                        <a:cs typeface="Times New Roman"/>
                      </a:endParaRPr>
                    </a:p>
                    <a:p>
                      <a:pPr marL="91440" marR="345440">
                        <a:lnSpc>
                          <a:spcPct val="100000"/>
                        </a:lnSpc>
                      </a:pPr>
                      <a:r>
                        <a:rPr sz="1050" b="1" u="sng">
                          <a:uFill>
                            <a:solidFill>
                              <a:srgbClr val="000000"/>
                            </a:solidFill>
                          </a:uFill>
                          <a:latin typeface="Calibri"/>
                          <a:cs typeface="Calibri"/>
                        </a:rPr>
                        <a:t>NC</a:t>
                      </a:r>
                      <a:r>
                        <a:rPr sz="1050" b="1" u="sng" spc="-20">
                          <a:uFill>
                            <a:solidFill>
                              <a:srgbClr val="000000"/>
                            </a:solidFill>
                          </a:uFill>
                          <a:latin typeface="Calibri"/>
                          <a:cs typeface="Calibri"/>
                        </a:rPr>
                        <a:t> </a:t>
                      </a:r>
                      <a:r>
                        <a:rPr sz="1050" b="1" u="sng">
                          <a:uFill>
                            <a:solidFill>
                              <a:srgbClr val="000000"/>
                            </a:solidFill>
                          </a:uFill>
                          <a:latin typeface="Calibri"/>
                          <a:cs typeface="Calibri"/>
                        </a:rPr>
                        <a:t>links</a:t>
                      </a:r>
                      <a:r>
                        <a:rPr sz="1050" b="1">
                          <a:latin typeface="Calibri"/>
                          <a:cs typeface="Calibri"/>
                        </a:rPr>
                        <a:t>:</a:t>
                      </a:r>
                      <a:r>
                        <a:rPr sz="1050" b="1" spc="-30">
                          <a:latin typeface="Calibri"/>
                          <a:cs typeface="Calibri"/>
                        </a:rPr>
                        <a:t> </a:t>
                      </a:r>
                      <a:r>
                        <a:rPr sz="1050">
                          <a:latin typeface="Calibri"/>
                          <a:cs typeface="Calibri"/>
                        </a:rPr>
                        <a:t>Challenge</a:t>
                      </a:r>
                      <a:r>
                        <a:rPr sz="1050" spc="-20">
                          <a:latin typeface="Calibri"/>
                          <a:cs typeface="Calibri"/>
                        </a:rPr>
                        <a:t> </a:t>
                      </a:r>
                      <a:r>
                        <a:rPr sz="1050">
                          <a:latin typeface="Calibri"/>
                          <a:cs typeface="Calibri"/>
                        </a:rPr>
                        <a:t>for</a:t>
                      </a:r>
                      <a:r>
                        <a:rPr sz="1050" spc="-15">
                          <a:latin typeface="Calibri"/>
                          <a:cs typeface="Calibri"/>
                        </a:rPr>
                        <a:t> </a:t>
                      </a:r>
                      <a:r>
                        <a:rPr sz="1050">
                          <a:latin typeface="Calibri"/>
                          <a:cs typeface="Calibri"/>
                        </a:rPr>
                        <a:t>Britain</a:t>
                      </a:r>
                      <a:r>
                        <a:rPr sz="1050" spc="-35">
                          <a:latin typeface="Calibri"/>
                          <a:cs typeface="Calibri"/>
                        </a:rPr>
                        <a:t> </a:t>
                      </a:r>
                      <a:r>
                        <a:rPr sz="1050">
                          <a:latin typeface="Calibri"/>
                          <a:cs typeface="Calibri"/>
                        </a:rPr>
                        <a:t>1901</a:t>
                      </a:r>
                      <a:r>
                        <a:rPr sz="1050" spc="-10">
                          <a:latin typeface="Calibri"/>
                          <a:cs typeface="Calibri"/>
                        </a:rPr>
                        <a:t> </a:t>
                      </a:r>
                      <a:r>
                        <a:rPr sz="1050">
                          <a:latin typeface="Calibri"/>
                          <a:cs typeface="Calibri"/>
                        </a:rPr>
                        <a:t>–</a:t>
                      </a:r>
                      <a:r>
                        <a:rPr sz="1050" spc="-20">
                          <a:latin typeface="Calibri"/>
                          <a:cs typeface="Calibri"/>
                        </a:rPr>
                        <a:t> </a:t>
                      </a:r>
                      <a:r>
                        <a:rPr sz="1050">
                          <a:latin typeface="Calibri"/>
                          <a:cs typeface="Calibri"/>
                        </a:rPr>
                        <a:t>present</a:t>
                      </a:r>
                      <a:r>
                        <a:rPr sz="1050" spc="-25">
                          <a:latin typeface="Calibri"/>
                          <a:cs typeface="Calibri"/>
                        </a:rPr>
                        <a:t> </a:t>
                      </a:r>
                      <a:r>
                        <a:rPr sz="1050">
                          <a:latin typeface="Calibri"/>
                          <a:cs typeface="Calibri"/>
                        </a:rPr>
                        <a:t>day,</a:t>
                      </a:r>
                      <a:r>
                        <a:rPr sz="1050" spc="-20">
                          <a:latin typeface="Calibri"/>
                          <a:cs typeface="Calibri"/>
                        </a:rPr>
                        <a:t> </a:t>
                      </a:r>
                      <a:r>
                        <a:rPr lang="en-US" sz="1050" spc="-30">
                          <a:latin typeface="Calibri"/>
                          <a:cs typeface="Calibri"/>
                        </a:rPr>
                        <a:t> </a:t>
                      </a:r>
                      <a:r>
                        <a:rPr lang="en-US" sz="1050" b="0" i="0" u="none" strike="noStrike" spc="-30" noProof="0"/>
                        <a:t>study of a significant  issue in world history and its interconnections with other world developments</a:t>
                      </a:r>
                      <a:endParaRPr sz="1050">
                        <a:latin typeface="Times New Roman"/>
                        <a:cs typeface="Times New Roman"/>
                      </a:endParaRPr>
                    </a:p>
                    <a:p>
                      <a:pPr marL="91440" marR="345440" lvl="0">
                        <a:lnSpc>
                          <a:spcPct val="100000"/>
                        </a:lnSpc>
                        <a:buNone/>
                      </a:pPr>
                      <a:endParaRPr lang="en-US" sz="1050" b="0" i="0" u="none" strike="noStrike" spc="-30" noProof="0"/>
                    </a:p>
                    <a:p>
                      <a:pPr marL="91440">
                        <a:lnSpc>
                          <a:spcPct val="100000"/>
                        </a:lnSpc>
                      </a:pPr>
                      <a:r>
                        <a:rPr sz="1050" b="1" u="sng">
                          <a:uFill>
                            <a:solidFill>
                              <a:srgbClr val="000000"/>
                            </a:solidFill>
                          </a:uFill>
                          <a:latin typeface="Calibri"/>
                          <a:cs typeface="Calibri"/>
                        </a:rPr>
                        <a:t>GCSE</a:t>
                      </a:r>
                      <a:r>
                        <a:rPr sz="1050" b="1" u="sng" spc="-25">
                          <a:uFill>
                            <a:solidFill>
                              <a:srgbClr val="000000"/>
                            </a:solidFill>
                          </a:uFill>
                          <a:latin typeface="Calibri"/>
                          <a:cs typeface="Calibri"/>
                        </a:rPr>
                        <a:t> </a:t>
                      </a:r>
                      <a:r>
                        <a:rPr sz="1050" b="1" u="sng">
                          <a:uFill>
                            <a:solidFill>
                              <a:srgbClr val="000000"/>
                            </a:solidFill>
                          </a:uFill>
                          <a:latin typeface="Calibri"/>
                          <a:cs typeface="Calibri"/>
                        </a:rPr>
                        <a:t>Links</a:t>
                      </a:r>
                      <a:r>
                        <a:rPr sz="1050" b="1">
                          <a:latin typeface="Calibri"/>
                          <a:cs typeface="Calibri"/>
                        </a:rPr>
                        <a:t>:</a:t>
                      </a:r>
                      <a:r>
                        <a:rPr sz="1050" b="1" spc="-30">
                          <a:latin typeface="Calibri"/>
                          <a:cs typeface="Calibri"/>
                        </a:rPr>
                        <a:t> </a:t>
                      </a:r>
                      <a:r>
                        <a:rPr sz="1050">
                          <a:latin typeface="Calibri"/>
                          <a:cs typeface="Calibri"/>
                        </a:rPr>
                        <a:t>AO1/</a:t>
                      </a:r>
                      <a:r>
                        <a:rPr sz="1050" spc="-25">
                          <a:latin typeface="Calibri"/>
                          <a:cs typeface="Calibri"/>
                        </a:rPr>
                        <a:t> </a:t>
                      </a:r>
                      <a:r>
                        <a:rPr sz="1050">
                          <a:latin typeface="Calibri"/>
                          <a:cs typeface="Calibri"/>
                        </a:rPr>
                        <a:t>AO2/AO4;</a:t>
                      </a:r>
                      <a:r>
                        <a:rPr lang="en-US" sz="1050" spc="-15">
                          <a:latin typeface="Calibri"/>
                          <a:cs typeface="Calibri"/>
                        </a:rPr>
                        <a:t> </a:t>
                      </a:r>
                      <a:endParaRPr sz="1050">
                        <a:latin typeface="Calibri"/>
                        <a:cs typeface="Calibri"/>
                      </a:endParaRPr>
                    </a:p>
                  </a:txBody>
                  <a:tcPr marL="0" marR="0" marT="38100" marB="0">
                    <a:lnL w="12700">
                      <a:solidFill>
                        <a:srgbClr val="4471C4"/>
                      </a:solidFill>
                      <a:prstDash val="solid"/>
                    </a:lnL>
                    <a:lnR w="12700">
                      <a:solidFill>
                        <a:srgbClr val="4471C4"/>
                      </a:solidFill>
                      <a:prstDash val="solid"/>
                    </a:lnR>
                    <a:lnT w="12700">
                      <a:solidFill>
                        <a:srgbClr val="4471C4"/>
                      </a:solidFill>
                      <a:prstDash val="solid"/>
                    </a:lnT>
                    <a:lnB w="12700">
                      <a:solidFill>
                        <a:srgbClr val="4471C4"/>
                      </a:solidFill>
                      <a:prstDash val="solid"/>
                    </a:lnB>
                    <a:solidFill>
                      <a:srgbClr val="4471C4">
                        <a:alpha val="19999"/>
                      </a:srgbClr>
                    </a:solidFill>
                  </a:tcPr>
                </a:tc>
                <a:tc>
                  <a:txBody>
                    <a:bodyPr/>
                    <a:lstStyle/>
                    <a:p>
                      <a:pPr marL="92075">
                        <a:lnSpc>
                          <a:spcPct val="100000"/>
                        </a:lnSpc>
                        <a:spcBef>
                          <a:spcPts val="300"/>
                        </a:spcBef>
                      </a:pPr>
                      <a:r>
                        <a:rPr sz="1050">
                          <a:latin typeface="Calibri"/>
                          <a:cs typeface="Calibri"/>
                        </a:rPr>
                        <a:t>Topic</a:t>
                      </a:r>
                      <a:r>
                        <a:rPr sz="1050" spc="-25">
                          <a:latin typeface="Calibri"/>
                          <a:cs typeface="Calibri"/>
                        </a:rPr>
                        <a:t> </a:t>
                      </a:r>
                      <a:r>
                        <a:rPr sz="1050">
                          <a:latin typeface="Calibri"/>
                          <a:cs typeface="Calibri"/>
                        </a:rPr>
                        <a:t>Overview</a:t>
                      </a:r>
                      <a:r>
                        <a:rPr sz="1050" spc="-30">
                          <a:latin typeface="Calibri"/>
                          <a:cs typeface="Calibri"/>
                        </a:rPr>
                        <a:t> </a:t>
                      </a:r>
                      <a:r>
                        <a:rPr sz="1050">
                          <a:latin typeface="Calibri"/>
                          <a:cs typeface="Calibri"/>
                        </a:rPr>
                        <a:t>(from</a:t>
                      </a:r>
                      <a:r>
                        <a:rPr sz="1050" spc="-50">
                          <a:latin typeface="Calibri"/>
                          <a:cs typeface="Calibri"/>
                        </a:rPr>
                        <a:t> </a:t>
                      </a:r>
                      <a:r>
                        <a:rPr sz="1050">
                          <a:latin typeface="Calibri"/>
                          <a:cs typeface="Calibri"/>
                        </a:rPr>
                        <a:t>Co</a:t>
                      </a:r>
                      <a:r>
                        <a:rPr sz="1050" spc="-15">
                          <a:latin typeface="Calibri"/>
                          <a:cs typeface="Calibri"/>
                        </a:rPr>
                        <a:t> </a:t>
                      </a:r>
                      <a:r>
                        <a:rPr sz="1050">
                          <a:latin typeface="Calibri"/>
                          <a:cs typeface="Calibri"/>
                        </a:rPr>
                        <a:t>Design</a:t>
                      </a:r>
                      <a:r>
                        <a:rPr sz="1050" spc="-10">
                          <a:latin typeface="Calibri"/>
                          <a:cs typeface="Calibri"/>
                        </a:rPr>
                        <a:t> </a:t>
                      </a:r>
                      <a:r>
                        <a:rPr sz="1050">
                          <a:latin typeface="Calibri"/>
                          <a:cs typeface="Calibri"/>
                        </a:rPr>
                        <a:t>Theme):</a:t>
                      </a:r>
                      <a:r>
                        <a:rPr sz="1050" spc="-40">
                          <a:latin typeface="Calibri"/>
                          <a:cs typeface="Calibri"/>
                        </a:rPr>
                        <a:t> </a:t>
                      </a:r>
                      <a:r>
                        <a:rPr sz="1050" b="1" u="sng">
                          <a:uFill>
                            <a:solidFill>
                              <a:srgbClr val="000000"/>
                            </a:solidFill>
                          </a:uFill>
                          <a:latin typeface="Calibri"/>
                          <a:cs typeface="Calibri"/>
                        </a:rPr>
                        <a:t>Source</a:t>
                      </a:r>
                      <a:r>
                        <a:rPr sz="1050" b="1" u="sng" spc="-25">
                          <a:uFill>
                            <a:solidFill>
                              <a:srgbClr val="000000"/>
                            </a:solidFill>
                          </a:uFill>
                          <a:latin typeface="Calibri"/>
                          <a:cs typeface="Calibri"/>
                        </a:rPr>
                        <a:t> </a:t>
                      </a:r>
                      <a:r>
                        <a:rPr sz="1050" b="1" u="sng">
                          <a:uFill>
                            <a:solidFill>
                              <a:srgbClr val="000000"/>
                            </a:solidFill>
                          </a:uFill>
                          <a:latin typeface="Calibri"/>
                          <a:cs typeface="Calibri"/>
                        </a:rPr>
                        <a:t>Analysis,</a:t>
                      </a:r>
                      <a:r>
                        <a:rPr sz="1050" b="1" u="sng" spc="-15">
                          <a:uFill>
                            <a:solidFill>
                              <a:srgbClr val="000000"/>
                            </a:solidFill>
                          </a:uFill>
                          <a:latin typeface="Calibri"/>
                          <a:cs typeface="Calibri"/>
                        </a:rPr>
                        <a:t> </a:t>
                      </a:r>
                      <a:r>
                        <a:rPr sz="1050" b="1" u="sng" spc="-10">
                          <a:uFill>
                            <a:solidFill>
                              <a:srgbClr val="000000"/>
                            </a:solidFill>
                          </a:uFill>
                          <a:latin typeface="Calibri"/>
                          <a:cs typeface="Calibri"/>
                        </a:rPr>
                        <a:t>Similarity</a:t>
                      </a:r>
                      <a:endParaRPr sz="1050">
                        <a:latin typeface="Calibri"/>
                        <a:cs typeface="Calibri"/>
                      </a:endParaRPr>
                    </a:p>
                    <a:p>
                      <a:pPr marL="92075">
                        <a:lnSpc>
                          <a:spcPct val="100000"/>
                        </a:lnSpc>
                      </a:pPr>
                      <a:r>
                        <a:rPr sz="1050" b="1" u="sng">
                          <a:uFill>
                            <a:solidFill>
                              <a:srgbClr val="000000"/>
                            </a:solidFill>
                          </a:uFill>
                          <a:latin typeface="Calibri"/>
                          <a:cs typeface="Calibri"/>
                        </a:rPr>
                        <a:t>and</a:t>
                      </a:r>
                      <a:r>
                        <a:rPr sz="1050" b="1" u="sng" spc="-25">
                          <a:uFill>
                            <a:solidFill>
                              <a:srgbClr val="000000"/>
                            </a:solidFill>
                          </a:uFill>
                          <a:latin typeface="Calibri"/>
                          <a:cs typeface="Calibri"/>
                        </a:rPr>
                        <a:t> </a:t>
                      </a:r>
                      <a:r>
                        <a:rPr sz="1050" b="1" u="sng" spc="-10">
                          <a:uFill>
                            <a:solidFill>
                              <a:srgbClr val="000000"/>
                            </a:solidFill>
                          </a:uFill>
                          <a:latin typeface="Calibri"/>
                          <a:cs typeface="Calibri"/>
                        </a:rPr>
                        <a:t>Difference</a:t>
                      </a:r>
                      <a:endParaRPr lang="en-GB" sz="1050" b="1" u="sng" spc="-10">
                        <a:uFill>
                          <a:solidFill>
                            <a:srgbClr val="000000"/>
                          </a:solidFill>
                        </a:uFill>
                        <a:latin typeface="Calibri"/>
                        <a:cs typeface="Calibri"/>
                      </a:endParaRPr>
                    </a:p>
                    <a:p>
                      <a:pPr marL="92075">
                        <a:lnSpc>
                          <a:spcPct val="100000"/>
                        </a:lnSpc>
                      </a:pPr>
                      <a:endParaRPr lang="en-GB" sz="1050" b="1" u="sng" spc="-10">
                        <a:uFill>
                          <a:solidFill>
                            <a:srgbClr val="000000"/>
                          </a:solidFill>
                        </a:uFill>
                        <a:latin typeface="Calibri"/>
                        <a:cs typeface="Calibri"/>
                      </a:endParaRPr>
                    </a:p>
                    <a:p>
                      <a:pPr marL="92075">
                        <a:lnSpc>
                          <a:spcPct val="100000"/>
                        </a:lnSpc>
                      </a:pPr>
                      <a:r>
                        <a:rPr lang="en-GB" sz="1050" b="1" u="sng" spc="-10">
                          <a:uFill>
                            <a:solidFill>
                              <a:srgbClr val="000000"/>
                            </a:solidFill>
                          </a:uFill>
                          <a:latin typeface="Calibri"/>
                          <a:cs typeface="Calibri"/>
                        </a:rPr>
                        <a:t>Medicine Through Time – Medieval Medicine:</a:t>
                      </a:r>
                    </a:p>
                    <a:p>
                      <a:pPr marL="92075">
                        <a:lnSpc>
                          <a:spcPct val="100000"/>
                        </a:lnSpc>
                      </a:pPr>
                      <a:r>
                        <a:rPr lang="en-GB" sz="1050" b="0" u="none" spc="-10">
                          <a:uFill>
                            <a:solidFill>
                              <a:srgbClr val="000000"/>
                            </a:solidFill>
                          </a:uFill>
                          <a:latin typeface="Calibri"/>
                          <a:cs typeface="Calibri"/>
                        </a:rPr>
                        <a:t>Life in Medieval England; Influence of the Church; Hippocrates and Galen; The Four Humours; The Black Death</a:t>
                      </a:r>
                    </a:p>
                    <a:p>
                      <a:pPr marL="92075">
                        <a:lnSpc>
                          <a:spcPct val="100000"/>
                        </a:lnSpc>
                      </a:pPr>
                      <a:endParaRPr lang="en-GB" sz="1050" b="0" u="none" spc="-10">
                        <a:uFill>
                          <a:solidFill>
                            <a:srgbClr val="000000"/>
                          </a:solidFill>
                        </a:uFill>
                        <a:latin typeface="Calibri"/>
                        <a:cs typeface="Calibri"/>
                      </a:endParaRPr>
                    </a:p>
                    <a:p>
                      <a:pPr marL="92075">
                        <a:lnSpc>
                          <a:spcPct val="100000"/>
                        </a:lnSpc>
                      </a:pPr>
                      <a:r>
                        <a:rPr lang="en-GB" sz="1050" b="1" u="sng" spc="-10">
                          <a:uFill>
                            <a:solidFill>
                              <a:srgbClr val="000000"/>
                            </a:solidFill>
                          </a:uFill>
                          <a:latin typeface="Calibri"/>
                          <a:cs typeface="Calibri"/>
                        </a:rPr>
                        <a:t>Medicine Through Time – Renaissance Medicine:</a:t>
                      </a:r>
                    </a:p>
                    <a:p>
                      <a:pPr marL="92075">
                        <a:lnSpc>
                          <a:spcPct val="100000"/>
                        </a:lnSpc>
                      </a:pPr>
                      <a:r>
                        <a:rPr lang="en-GB" sz="1050" b="0" u="none" spc="-10">
                          <a:uFill>
                            <a:solidFill>
                              <a:srgbClr val="000000"/>
                            </a:solidFill>
                          </a:uFill>
                          <a:latin typeface="Calibri"/>
                          <a:cs typeface="Calibri"/>
                        </a:rPr>
                        <a:t>Vesalius, Pare and Harvey; Public Health; The Great Plague 1665</a:t>
                      </a:r>
                      <a:endParaRPr sz="1050" b="0" u="none">
                        <a:latin typeface="Calibri"/>
                        <a:cs typeface="Calibri"/>
                      </a:endParaRPr>
                    </a:p>
                    <a:p>
                      <a:pPr>
                        <a:lnSpc>
                          <a:spcPct val="100000"/>
                        </a:lnSpc>
                        <a:spcBef>
                          <a:spcPts val="50"/>
                        </a:spcBef>
                      </a:pPr>
                      <a:endParaRPr sz="1050">
                        <a:latin typeface="Times New Roman"/>
                        <a:cs typeface="Times New Roman"/>
                      </a:endParaRPr>
                    </a:p>
                    <a:p>
                      <a:pPr marL="92075" marR="95885">
                        <a:lnSpc>
                          <a:spcPct val="100000"/>
                        </a:lnSpc>
                      </a:pPr>
                      <a:r>
                        <a:rPr sz="1050" b="1" u="sng">
                          <a:uFill>
                            <a:solidFill>
                              <a:srgbClr val="000000"/>
                            </a:solidFill>
                          </a:uFill>
                          <a:latin typeface="Calibri"/>
                          <a:cs typeface="Calibri"/>
                        </a:rPr>
                        <a:t>NC</a:t>
                      </a:r>
                      <a:r>
                        <a:rPr sz="1050" b="1" u="sng" spc="-25">
                          <a:uFill>
                            <a:solidFill>
                              <a:srgbClr val="000000"/>
                            </a:solidFill>
                          </a:uFill>
                          <a:latin typeface="Calibri"/>
                          <a:cs typeface="Calibri"/>
                        </a:rPr>
                        <a:t> </a:t>
                      </a:r>
                      <a:r>
                        <a:rPr sz="1050" b="1" u="sng">
                          <a:uFill>
                            <a:solidFill>
                              <a:srgbClr val="000000"/>
                            </a:solidFill>
                          </a:uFill>
                          <a:latin typeface="Calibri"/>
                          <a:cs typeface="Calibri"/>
                        </a:rPr>
                        <a:t>links</a:t>
                      </a:r>
                      <a:r>
                        <a:rPr sz="1050" b="1">
                          <a:latin typeface="Calibri"/>
                          <a:cs typeface="Calibri"/>
                        </a:rPr>
                        <a:t>:</a:t>
                      </a:r>
                      <a:r>
                        <a:rPr sz="1050" spc="-30">
                          <a:latin typeface="Calibri"/>
                          <a:cs typeface="Calibri"/>
                        </a:rPr>
                        <a:t> </a:t>
                      </a:r>
                      <a:r>
                        <a:rPr sz="1050">
                          <a:latin typeface="Calibri"/>
                          <a:cs typeface="Calibri"/>
                        </a:rPr>
                        <a:t>study</a:t>
                      </a:r>
                      <a:r>
                        <a:rPr sz="1050" spc="-10">
                          <a:latin typeface="Calibri"/>
                          <a:cs typeface="Calibri"/>
                        </a:rPr>
                        <a:t> </a:t>
                      </a:r>
                      <a:r>
                        <a:rPr sz="1050">
                          <a:latin typeface="Calibri"/>
                          <a:cs typeface="Calibri"/>
                        </a:rPr>
                        <a:t>of</a:t>
                      </a:r>
                      <a:r>
                        <a:rPr sz="1050" spc="-25">
                          <a:latin typeface="Calibri"/>
                          <a:cs typeface="Calibri"/>
                        </a:rPr>
                        <a:t> </a:t>
                      </a:r>
                      <a:r>
                        <a:rPr sz="1050">
                          <a:latin typeface="Calibri"/>
                          <a:cs typeface="Calibri"/>
                        </a:rPr>
                        <a:t>significant</a:t>
                      </a:r>
                      <a:r>
                        <a:rPr sz="1050" spc="-5">
                          <a:latin typeface="Calibri"/>
                          <a:cs typeface="Calibri"/>
                        </a:rPr>
                        <a:t> </a:t>
                      </a:r>
                      <a:r>
                        <a:rPr sz="1050">
                          <a:latin typeface="Calibri"/>
                          <a:cs typeface="Calibri"/>
                        </a:rPr>
                        <a:t>issue</a:t>
                      </a:r>
                      <a:r>
                        <a:rPr sz="1050" spc="-10">
                          <a:latin typeface="Calibri"/>
                          <a:cs typeface="Calibri"/>
                        </a:rPr>
                        <a:t> </a:t>
                      </a:r>
                      <a:r>
                        <a:rPr sz="1050">
                          <a:latin typeface="Calibri"/>
                          <a:cs typeface="Calibri"/>
                        </a:rPr>
                        <a:t>in</a:t>
                      </a:r>
                      <a:r>
                        <a:rPr sz="1050" spc="-30">
                          <a:latin typeface="Calibri"/>
                          <a:cs typeface="Calibri"/>
                        </a:rPr>
                        <a:t> </a:t>
                      </a:r>
                      <a:r>
                        <a:rPr sz="1050">
                          <a:latin typeface="Calibri"/>
                          <a:cs typeface="Calibri"/>
                        </a:rPr>
                        <a:t>world</a:t>
                      </a:r>
                      <a:r>
                        <a:rPr sz="1050" spc="-40">
                          <a:latin typeface="Calibri"/>
                          <a:cs typeface="Calibri"/>
                        </a:rPr>
                        <a:t> </a:t>
                      </a:r>
                      <a:r>
                        <a:rPr sz="1050">
                          <a:latin typeface="Calibri"/>
                          <a:cs typeface="Calibri"/>
                        </a:rPr>
                        <a:t>history</a:t>
                      </a:r>
                      <a:r>
                        <a:rPr sz="1050" spc="-30">
                          <a:latin typeface="Calibri"/>
                          <a:cs typeface="Calibri"/>
                        </a:rPr>
                        <a:t> </a:t>
                      </a:r>
                      <a:r>
                        <a:rPr sz="1050">
                          <a:latin typeface="Calibri"/>
                          <a:cs typeface="Calibri"/>
                        </a:rPr>
                        <a:t>and</a:t>
                      </a:r>
                      <a:r>
                        <a:rPr sz="1050" spc="-10">
                          <a:latin typeface="Calibri"/>
                          <a:cs typeface="Calibri"/>
                        </a:rPr>
                        <a:t> </a:t>
                      </a:r>
                      <a:r>
                        <a:rPr sz="1050" spc="-25">
                          <a:latin typeface="Calibri"/>
                          <a:cs typeface="Calibri"/>
                        </a:rPr>
                        <a:t>its </a:t>
                      </a:r>
                      <a:r>
                        <a:rPr sz="1050" spc="-10">
                          <a:latin typeface="Calibri"/>
                          <a:cs typeface="Calibri"/>
                        </a:rPr>
                        <a:t>interconnections;</a:t>
                      </a:r>
                      <a:r>
                        <a:rPr lang="en-US" sz="1050" spc="-20">
                          <a:latin typeface="Calibri"/>
                          <a:cs typeface="Calibri"/>
                        </a:rPr>
                        <a:t> </a:t>
                      </a:r>
                      <a:endParaRPr sz="1050" spc="-20">
                        <a:latin typeface="Calibri"/>
                        <a:cs typeface="Calibri"/>
                      </a:endParaRPr>
                    </a:p>
                    <a:p>
                      <a:pPr>
                        <a:lnSpc>
                          <a:spcPct val="100000"/>
                        </a:lnSpc>
                        <a:spcBef>
                          <a:spcPts val="55"/>
                        </a:spcBef>
                      </a:pPr>
                      <a:endParaRPr sz="1050">
                        <a:latin typeface="Times New Roman"/>
                        <a:cs typeface="Times New Roman"/>
                      </a:endParaRPr>
                    </a:p>
                    <a:p>
                      <a:pPr marL="92075">
                        <a:lnSpc>
                          <a:spcPct val="100000"/>
                        </a:lnSpc>
                      </a:pPr>
                      <a:r>
                        <a:rPr sz="1050" b="1" u="sng">
                          <a:uFill>
                            <a:solidFill>
                              <a:srgbClr val="000000"/>
                            </a:solidFill>
                          </a:uFill>
                          <a:latin typeface="Calibri"/>
                          <a:cs typeface="Calibri"/>
                        </a:rPr>
                        <a:t>GCSE</a:t>
                      </a:r>
                      <a:r>
                        <a:rPr sz="1050" b="1" u="sng" spc="-35">
                          <a:uFill>
                            <a:solidFill>
                              <a:srgbClr val="000000"/>
                            </a:solidFill>
                          </a:uFill>
                          <a:latin typeface="Calibri"/>
                          <a:cs typeface="Calibri"/>
                        </a:rPr>
                        <a:t> </a:t>
                      </a:r>
                      <a:r>
                        <a:rPr sz="1050" b="1" u="sng">
                          <a:uFill>
                            <a:solidFill>
                              <a:srgbClr val="000000"/>
                            </a:solidFill>
                          </a:uFill>
                          <a:latin typeface="Calibri"/>
                          <a:cs typeface="Calibri"/>
                        </a:rPr>
                        <a:t>Links</a:t>
                      </a:r>
                      <a:r>
                        <a:rPr sz="1050">
                          <a:latin typeface="Calibri"/>
                          <a:cs typeface="Calibri"/>
                        </a:rPr>
                        <a:t>:</a:t>
                      </a:r>
                      <a:r>
                        <a:rPr sz="1050" spc="-45">
                          <a:latin typeface="Calibri"/>
                          <a:cs typeface="Calibri"/>
                        </a:rPr>
                        <a:t> </a:t>
                      </a:r>
                      <a:r>
                        <a:rPr sz="1050">
                          <a:latin typeface="Calibri"/>
                          <a:cs typeface="Calibri"/>
                        </a:rPr>
                        <a:t>AO1/</a:t>
                      </a:r>
                      <a:r>
                        <a:rPr lang="en-GB" sz="1050">
                          <a:latin typeface="Calibri"/>
                          <a:cs typeface="Calibri"/>
                        </a:rPr>
                        <a:t>AO2/AO3</a:t>
                      </a:r>
                      <a:endParaRPr sz="1050" spc="-20">
                        <a:latin typeface="Calibri"/>
                        <a:cs typeface="Calibri"/>
                      </a:endParaRPr>
                    </a:p>
                  </a:txBody>
                  <a:tcPr marL="0" marR="0" marT="38100" marB="0">
                    <a:lnL w="12700">
                      <a:solidFill>
                        <a:srgbClr val="4471C4"/>
                      </a:solidFill>
                      <a:prstDash val="solid"/>
                    </a:lnL>
                    <a:lnR w="12700">
                      <a:solidFill>
                        <a:srgbClr val="4471C4"/>
                      </a:solidFill>
                      <a:prstDash val="solid"/>
                    </a:lnR>
                    <a:lnT w="12700">
                      <a:solidFill>
                        <a:srgbClr val="4471C4"/>
                      </a:solidFill>
                      <a:prstDash val="solid"/>
                    </a:lnT>
                    <a:lnB w="12700">
                      <a:solidFill>
                        <a:srgbClr val="4471C4"/>
                      </a:solidFill>
                      <a:prstDash val="solid"/>
                    </a:lnB>
                    <a:solidFill>
                      <a:srgbClr val="4471C4">
                        <a:alpha val="19999"/>
                      </a:srgbClr>
                    </a:solidFill>
                  </a:tcPr>
                </a:tc>
                <a:tc>
                  <a:txBody>
                    <a:bodyPr/>
                    <a:lstStyle/>
                    <a:p>
                      <a:pPr marL="92710">
                        <a:lnSpc>
                          <a:spcPct val="100000"/>
                        </a:lnSpc>
                        <a:spcBef>
                          <a:spcPts val="300"/>
                        </a:spcBef>
                      </a:pPr>
                      <a:r>
                        <a:rPr sz="1050">
                          <a:latin typeface="Calibri"/>
                          <a:cs typeface="Calibri"/>
                        </a:rPr>
                        <a:t>Topic</a:t>
                      </a:r>
                      <a:r>
                        <a:rPr sz="1050" spc="-5">
                          <a:latin typeface="Calibri"/>
                          <a:cs typeface="Calibri"/>
                        </a:rPr>
                        <a:t> </a:t>
                      </a:r>
                      <a:r>
                        <a:rPr sz="1050">
                          <a:latin typeface="Calibri"/>
                          <a:cs typeface="Calibri"/>
                        </a:rPr>
                        <a:t>Overview</a:t>
                      </a:r>
                      <a:r>
                        <a:rPr sz="1050" spc="-5">
                          <a:latin typeface="Calibri"/>
                          <a:cs typeface="Calibri"/>
                        </a:rPr>
                        <a:t> </a:t>
                      </a:r>
                      <a:r>
                        <a:rPr sz="1050">
                          <a:latin typeface="Calibri"/>
                          <a:cs typeface="Calibri"/>
                        </a:rPr>
                        <a:t>(from</a:t>
                      </a:r>
                      <a:r>
                        <a:rPr sz="1050" spc="-25">
                          <a:latin typeface="Calibri"/>
                          <a:cs typeface="Calibri"/>
                        </a:rPr>
                        <a:t> </a:t>
                      </a:r>
                      <a:r>
                        <a:rPr sz="1050">
                          <a:latin typeface="Calibri"/>
                          <a:cs typeface="Calibri"/>
                        </a:rPr>
                        <a:t>Co</a:t>
                      </a:r>
                      <a:r>
                        <a:rPr sz="1050" spc="10">
                          <a:latin typeface="Calibri"/>
                          <a:cs typeface="Calibri"/>
                        </a:rPr>
                        <a:t> </a:t>
                      </a:r>
                      <a:r>
                        <a:rPr sz="1050">
                          <a:latin typeface="Calibri"/>
                          <a:cs typeface="Calibri"/>
                        </a:rPr>
                        <a:t>Design</a:t>
                      </a:r>
                      <a:r>
                        <a:rPr sz="1050" spc="15">
                          <a:latin typeface="Calibri"/>
                          <a:cs typeface="Calibri"/>
                        </a:rPr>
                        <a:t> </a:t>
                      </a:r>
                      <a:r>
                        <a:rPr sz="1050" spc="-10">
                          <a:latin typeface="Calibri"/>
                          <a:cs typeface="Calibri"/>
                        </a:rPr>
                        <a:t>Theme):</a:t>
                      </a:r>
                      <a:r>
                        <a:rPr sz="1050" b="1" u="sng" spc="-10">
                          <a:uFill>
                            <a:solidFill>
                              <a:srgbClr val="000000"/>
                            </a:solidFill>
                          </a:uFill>
                          <a:latin typeface="Calibri"/>
                          <a:cs typeface="Calibri"/>
                        </a:rPr>
                        <a:t>Significance,</a:t>
                      </a:r>
                      <a:r>
                        <a:rPr sz="1050" b="1" u="sng" spc="-20">
                          <a:uFill>
                            <a:solidFill>
                              <a:srgbClr val="000000"/>
                            </a:solidFill>
                          </a:uFill>
                          <a:latin typeface="Calibri"/>
                          <a:cs typeface="Calibri"/>
                        </a:rPr>
                        <a:t> </a:t>
                      </a:r>
                      <a:r>
                        <a:rPr sz="1050" b="1" u="sng" spc="-10">
                          <a:uFill>
                            <a:solidFill>
                              <a:srgbClr val="000000"/>
                            </a:solidFill>
                          </a:uFill>
                          <a:latin typeface="Calibri"/>
                          <a:cs typeface="Calibri"/>
                        </a:rPr>
                        <a:t>Change</a:t>
                      </a:r>
                      <a:endParaRPr sz="1050">
                        <a:latin typeface="Calibri"/>
                        <a:cs typeface="Calibri"/>
                      </a:endParaRPr>
                    </a:p>
                    <a:p>
                      <a:pPr marL="92710">
                        <a:lnSpc>
                          <a:spcPct val="100000"/>
                        </a:lnSpc>
                      </a:pPr>
                      <a:r>
                        <a:rPr sz="1050" b="1" u="sng">
                          <a:uFill>
                            <a:solidFill>
                              <a:srgbClr val="000000"/>
                            </a:solidFill>
                          </a:uFill>
                          <a:latin typeface="Calibri"/>
                          <a:cs typeface="Calibri"/>
                        </a:rPr>
                        <a:t>and</a:t>
                      </a:r>
                      <a:r>
                        <a:rPr sz="1050" b="1" u="sng" spc="-25">
                          <a:uFill>
                            <a:solidFill>
                              <a:srgbClr val="000000"/>
                            </a:solidFill>
                          </a:uFill>
                          <a:latin typeface="Calibri"/>
                          <a:cs typeface="Calibri"/>
                        </a:rPr>
                        <a:t> </a:t>
                      </a:r>
                      <a:r>
                        <a:rPr sz="1050" b="1" u="sng" spc="-10">
                          <a:uFill>
                            <a:solidFill>
                              <a:srgbClr val="000000"/>
                            </a:solidFill>
                          </a:uFill>
                          <a:latin typeface="Calibri"/>
                          <a:cs typeface="Calibri"/>
                        </a:rPr>
                        <a:t>Continuity</a:t>
                      </a:r>
                      <a:endParaRPr sz="1050">
                        <a:latin typeface="Calibri"/>
                        <a:cs typeface="Calibri"/>
                      </a:endParaRPr>
                    </a:p>
                    <a:p>
                      <a:pPr>
                        <a:lnSpc>
                          <a:spcPct val="100000"/>
                        </a:lnSpc>
                        <a:spcBef>
                          <a:spcPts val="55"/>
                        </a:spcBef>
                      </a:pPr>
                      <a:endParaRPr sz="1050">
                        <a:latin typeface="Times New Roman"/>
                        <a:cs typeface="Times New Roman"/>
                      </a:endParaRPr>
                    </a:p>
                    <a:p>
                      <a:pPr marL="92710" marR="343535">
                        <a:lnSpc>
                          <a:spcPct val="100000"/>
                        </a:lnSpc>
                      </a:pPr>
                      <a:r>
                        <a:rPr lang="en-GB" sz="1050" b="1" u="sng">
                          <a:uFill>
                            <a:solidFill>
                              <a:srgbClr val="000000"/>
                            </a:solidFill>
                          </a:uFill>
                          <a:latin typeface="Calibri"/>
                          <a:cs typeface="Calibri"/>
                        </a:rPr>
                        <a:t>Medicine Through Time – Industrial Era</a:t>
                      </a:r>
                    </a:p>
                    <a:p>
                      <a:pPr marL="92710" marR="343535">
                        <a:lnSpc>
                          <a:spcPct val="100000"/>
                        </a:lnSpc>
                      </a:pPr>
                      <a:r>
                        <a:rPr lang="en-GB" sz="1050" u="none">
                          <a:uFill>
                            <a:solidFill>
                              <a:srgbClr val="000000"/>
                            </a:solidFill>
                          </a:uFill>
                          <a:latin typeface="Calibri"/>
                          <a:cs typeface="Calibri"/>
                        </a:rPr>
                        <a:t>Smallpox and Jenner; Pasteur and Germ Theory; Developments in Nursing; Developments in Public Health; Government intervention and reform.</a:t>
                      </a:r>
                    </a:p>
                    <a:p>
                      <a:pPr marL="92710" marR="343535">
                        <a:lnSpc>
                          <a:spcPct val="100000"/>
                        </a:lnSpc>
                      </a:pPr>
                      <a:endParaRPr lang="en-GB" sz="1050" u="none">
                        <a:uFill>
                          <a:solidFill>
                            <a:srgbClr val="000000"/>
                          </a:solidFill>
                        </a:uFill>
                        <a:latin typeface="Calibri"/>
                        <a:cs typeface="Calibri"/>
                      </a:endParaRPr>
                    </a:p>
                    <a:p>
                      <a:pPr marL="92710" marR="343535">
                        <a:lnSpc>
                          <a:spcPct val="100000"/>
                        </a:lnSpc>
                      </a:pPr>
                      <a:r>
                        <a:rPr lang="en-GB" sz="1050" b="1" u="sng">
                          <a:latin typeface="Calibri"/>
                          <a:cs typeface="Calibri"/>
                        </a:rPr>
                        <a:t>Medicine Through Time – The 20</a:t>
                      </a:r>
                      <a:r>
                        <a:rPr lang="en-GB" sz="1050" b="1" u="sng" baseline="30000">
                          <a:latin typeface="Calibri"/>
                          <a:cs typeface="Calibri"/>
                        </a:rPr>
                        <a:t>th</a:t>
                      </a:r>
                      <a:r>
                        <a:rPr lang="en-GB" sz="1050" b="1" u="sng">
                          <a:latin typeface="Calibri"/>
                          <a:cs typeface="Calibri"/>
                        </a:rPr>
                        <a:t> Century:</a:t>
                      </a:r>
                    </a:p>
                    <a:p>
                      <a:pPr marL="92710" marR="343535">
                        <a:lnSpc>
                          <a:spcPct val="100000"/>
                        </a:lnSpc>
                      </a:pPr>
                      <a:r>
                        <a:rPr lang="en-GB" sz="1050" u="none">
                          <a:latin typeface="Calibri"/>
                          <a:cs typeface="Calibri"/>
                        </a:rPr>
                        <a:t>The Impact of the FWW; Penicillin; the NHS; Heart transplants and Cancer treatments</a:t>
                      </a:r>
                      <a:endParaRPr sz="1050" u="none">
                        <a:latin typeface="Calibri"/>
                        <a:cs typeface="Calibri"/>
                      </a:endParaRPr>
                    </a:p>
                    <a:p>
                      <a:pPr>
                        <a:lnSpc>
                          <a:spcPct val="100000"/>
                        </a:lnSpc>
                        <a:spcBef>
                          <a:spcPts val="50"/>
                        </a:spcBef>
                      </a:pPr>
                      <a:endParaRPr sz="1050">
                        <a:latin typeface="Times New Roman"/>
                        <a:cs typeface="Times New Roman"/>
                      </a:endParaRPr>
                    </a:p>
                    <a:p>
                      <a:pPr marL="92710" marR="137160" algn="just">
                        <a:lnSpc>
                          <a:spcPct val="100000"/>
                        </a:lnSpc>
                      </a:pPr>
                      <a:r>
                        <a:rPr sz="1050" b="1" u="sng">
                          <a:uFill>
                            <a:solidFill>
                              <a:srgbClr val="000000"/>
                            </a:solidFill>
                          </a:uFill>
                          <a:latin typeface="Calibri"/>
                          <a:cs typeface="Calibri"/>
                        </a:rPr>
                        <a:t>NC</a:t>
                      </a:r>
                      <a:r>
                        <a:rPr sz="1050" b="1" u="sng" spc="-20">
                          <a:uFill>
                            <a:solidFill>
                              <a:srgbClr val="000000"/>
                            </a:solidFill>
                          </a:uFill>
                          <a:latin typeface="Calibri"/>
                          <a:cs typeface="Calibri"/>
                        </a:rPr>
                        <a:t> </a:t>
                      </a:r>
                      <a:r>
                        <a:rPr sz="1050" b="1" u="sng">
                          <a:uFill>
                            <a:solidFill>
                              <a:srgbClr val="000000"/>
                            </a:solidFill>
                          </a:uFill>
                          <a:latin typeface="Calibri"/>
                          <a:cs typeface="Calibri"/>
                        </a:rPr>
                        <a:t>links</a:t>
                      </a:r>
                      <a:r>
                        <a:rPr sz="1050" b="1">
                          <a:latin typeface="Calibri"/>
                          <a:cs typeface="Calibri"/>
                        </a:rPr>
                        <a:t>:</a:t>
                      </a:r>
                      <a:r>
                        <a:rPr sz="1050" spc="-30">
                          <a:latin typeface="Calibri"/>
                          <a:cs typeface="Calibri"/>
                        </a:rPr>
                        <a:t> </a:t>
                      </a:r>
                      <a:r>
                        <a:rPr sz="1050">
                          <a:latin typeface="Calibri"/>
                          <a:cs typeface="Calibri"/>
                        </a:rPr>
                        <a:t>challenges</a:t>
                      </a:r>
                      <a:r>
                        <a:rPr sz="1050" spc="-10">
                          <a:latin typeface="Calibri"/>
                          <a:cs typeface="Calibri"/>
                        </a:rPr>
                        <a:t> </a:t>
                      </a:r>
                      <a:r>
                        <a:rPr sz="1050">
                          <a:latin typeface="Calibri"/>
                          <a:cs typeface="Calibri"/>
                        </a:rPr>
                        <a:t>for</a:t>
                      </a:r>
                      <a:r>
                        <a:rPr sz="1050" spc="-20">
                          <a:latin typeface="Calibri"/>
                          <a:cs typeface="Calibri"/>
                        </a:rPr>
                        <a:t> </a:t>
                      </a:r>
                      <a:r>
                        <a:rPr sz="1050">
                          <a:latin typeface="Calibri"/>
                          <a:cs typeface="Calibri"/>
                        </a:rPr>
                        <a:t>Britain,</a:t>
                      </a:r>
                      <a:r>
                        <a:rPr sz="1050" spc="-35">
                          <a:latin typeface="Calibri"/>
                          <a:cs typeface="Calibri"/>
                        </a:rPr>
                        <a:t> </a:t>
                      </a:r>
                      <a:r>
                        <a:rPr sz="1050">
                          <a:latin typeface="Calibri"/>
                          <a:cs typeface="Calibri"/>
                        </a:rPr>
                        <a:t>Europe</a:t>
                      </a:r>
                      <a:r>
                        <a:rPr sz="1050" spc="-30">
                          <a:latin typeface="Calibri"/>
                          <a:cs typeface="Calibri"/>
                        </a:rPr>
                        <a:t> </a:t>
                      </a:r>
                      <a:r>
                        <a:rPr sz="1050">
                          <a:latin typeface="Calibri"/>
                          <a:cs typeface="Calibri"/>
                        </a:rPr>
                        <a:t>and</a:t>
                      </a:r>
                      <a:r>
                        <a:rPr sz="1050" spc="-25">
                          <a:latin typeface="Calibri"/>
                          <a:cs typeface="Calibri"/>
                        </a:rPr>
                        <a:t> </a:t>
                      </a:r>
                      <a:r>
                        <a:rPr sz="1050">
                          <a:latin typeface="Calibri"/>
                          <a:cs typeface="Calibri"/>
                        </a:rPr>
                        <a:t>the</a:t>
                      </a:r>
                      <a:r>
                        <a:rPr sz="1050" spc="-20">
                          <a:latin typeface="Calibri"/>
                          <a:cs typeface="Calibri"/>
                        </a:rPr>
                        <a:t> </a:t>
                      </a:r>
                      <a:r>
                        <a:rPr sz="1050">
                          <a:latin typeface="Calibri"/>
                          <a:cs typeface="Calibri"/>
                        </a:rPr>
                        <a:t>wider</a:t>
                      </a:r>
                      <a:r>
                        <a:rPr sz="1050" spc="-30">
                          <a:latin typeface="Calibri"/>
                          <a:cs typeface="Calibri"/>
                        </a:rPr>
                        <a:t> </a:t>
                      </a:r>
                      <a:r>
                        <a:rPr sz="1050">
                          <a:latin typeface="Calibri"/>
                          <a:cs typeface="Calibri"/>
                        </a:rPr>
                        <a:t>world</a:t>
                      </a:r>
                      <a:r>
                        <a:rPr sz="1050" spc="-35">
                          <a:latin typeface="Calibri"/>
                          <a:cs typeface="Calibri"/>
                        </a:rPr>
                        <a:t> </a:t>
                      </a:r>
                      <a:r>
                        <a:rPr sz="1050" spc="-20">
                          <a:latin typeface="Calibri"/>
                          <a:cs typeface="Calibri"/>
                        </a:rPr>
                        <a:t>1901 </a:t>
                      </a:r>
                      <a:r>
                        <a:rPr sz="1050">
                          <a:latin typeface="Calibri"/>
                          <a:cs typeface="Calibri"/>
                        </a:rPr>
                        <a:t>–</a:t>
                      </a:r>
                      <a:r>
                        <a:rPr sz="1050" spc="-10">
                          <a:latin typeface="Calibri"/>
                          <a:cs typeface="Calibri"/>
                        </a:rPr>
                        <a:t> </a:t>
                      </a:r>
                      <a:r>
                        <a:rPr sz="1050">
                          <a:latin typeface="Calibri"/>
                          <a:cs typeface="Calibri"/>
                        </a:rPr>
                        <a:t>present</a:t>
                      </a:r>
                      <a:r>
                        <a:rPr sz="1050" spc="-40">
                          <a:latin typeface="Calibri"/>
                          <a:cs typeface="Calibri"/>
                        </a:rPr>
                        <a:t> </a:t>
                      </a:r>
                      <a:r>
                        <a:rPr sz="1050">
                          <a:latin typeface="Calibri"/>
                          <a:cs typeface="Calibri"/>
                        </a:rPr>
                        <a:t>day;</a:t>
                      </a:r>
                      <a:r>
                        <a:rPr sz="1050" spc="-25">
                          <a:latin typeface="Calibri"/>
                          <a:cs typeface="Calibri"/>
                        </a:rPr>
                        <a:t> </a:t>
                      </a:r>
                      <a:r>
                        <a:rPr sz="1050">
                          <a:latin typeface="Calibri"/>
                          <a:cs typeface="Calibri"/>
                        </a:rPr>
                        <a:t>study</a:t>
                      </a:r>
                      <a:r>
                        <a:rPr sz="1050" spc="-10">
                          <a:latin typeface="Calibri"/>
                          <a:cs typeface="Calibri"/>
                        </a:rPr>
                        <a:t> </a:t>
                      </a:r>
                      <a:r>
                        <a:rPr sz="1050">
                          <a:latin typeface="Calibri"/>
                          <a:cs typeface="Calibri"/>
                        </a:rPr>
                        <a:t>of</a:t>
                      </a:r>
                      <a:r>
                        <a:rPr sz="1050" spc="-20">
                          <a:latin typeface="Calibri"/>
                          <a:cs typeface="Calibri"/>
                        </a:rPr>
                        <a:t> </a:t>
                      </a:r>
                      <a:r>
                        <a:rPr sz="1050">
                          <a:latin typeface="Calibri"/>
                          <a:cs typeface="Calibri"/>
                        </a:rPr>
                        <a:t>significant</a:t>
                      </a:r>
                      <a:r>
                        <a:rPr sz="1050" spc="-5">
                          <a:latin typeface="Calibri"/>
                          <a:cs typeface="Calibri"/>
                        </a:rPr>
                        <a:t> </a:t>
                      </a:r>
                      <a:r>
                        <a:rPr lang="en-GB" sz="1050" spc="-5">
                          <a:latin typeface="Calibri"/>
                          <a:cs typeface="Calibri"/>
                        </a:rPr>
                        <a:t>issue</a:t>
                      </a:r>
                      <a:r>
                        <a:rPr sz="1050" spc="-15">
                          <a:latin typeface="Calibri"/>
                          <a:cs typeface="Calibri"/>
                        </a:rPr>
                        <a:t> </a:t>
                      </a:r>
                      <a:r>
                        <a:rPr sz="1050">
                          <a:latin typeface="Calibri"/>
                          <a:cs typeface="Calibri"/>
                        </a:rPr>
                        <a:t>in</a:t>
                      </a:r>
                      <a:r>
                        <a:rPr sz="1050" spc="-15">
                          <a:latin typeface="Calibri"/>
                          <a:cs typeface="Calibri"/>
                        </a:rPr>
                        <a:t> </a:t>
                      </a:r>
                      <a:r>
                        <a:rPr sz="1050">
                          <a:latin typeface="Calibri"/>
                          <a:cs typeface="Calibri"/>
                        </a:rPr>
                        <a:t>world</a:t>
                      </a:r>
                      <a:r>
                        <a:rPr sz="1050" spc="-40">
                          <a:latin typeface="Calibri"/>
                          <a:cs typeface="Calibri"/>
                        </a:rPr>
                        <a:t> </a:t>
                      </a:r>
                      <a:r>
                        <a:rPr sz="1050">
                          <a:latin typeface="Calibri"/>
                          <a:cs typeface="Calibri"/>
                        </a:rPr>
                        <a:t>history</a:t>
                      </a:r>
                      <a:r>
                        <a:rPr sz="1050" spc="-20">
                          <a:latin typeface="Calibri"/>
                          <a:cs typeface="Calibri"/>
                        </a:rPr>
                        <a:t> </a:t>
                      </a:r>
                      <a:r>
                        <a:rPr sz="1050">
                          <a:latin typeface="Calibri"/>
                          <a:cs typeface="Calibri"/>
                        </a:rPr>
                        <a:t>and</a:t>
                      </a:r>
                      <a:r>
                        <a:rPr sz="1050" spc="-15">
                          <a:latin typeface="Calibri"/>
                          <a:cs typeface="Calibri"/>
                        </a:rPr>
                        <a:t> </a:t>
                      </a:r>
                      <a:r>
                        <a:rPr sz="1050" spc="-25">
                          <a:latin typeface="Calibri"/>
                          <a:cs typeface="Calibri"/>
                        </a:rPr>
                        <a:t>its </a:t>
                      </a:r>
                      <a:r>
                        <a:rPr sz="1050" spc="-10">
                          <a:latin typeface="Calibri"/>
                          <a:cs typeface="Calibri"/>
                        </a:rPr>
                        <a:t>interconnections.</a:t>
                      </a:r>
                      <a:endParaRPr sz="1050">
                        <a:latin typeface="Calibri"/>
                        <a:cs typeface="Calibri"/>
                      </a:endParaRPr>
                    </a:p>
                    <a:p>
                      <a:pPr>
                        <a:lnSpc>
                          <a:spcPct val="100000"/>
                        </a:lnSpc>
                        <a:spcBef>
                          <a:spcPts val="50"/>
                        </a:spcBef>
                      </a:pPr>
                      <a:endParaRPr sz="1050">
                        <a:latin typeface="Times New Roman"/>
                        <a:cs typeface="Times New Roman"/>
                      </a:endParaRPr>
                    </a:p>
                    <a:p>
                      <a:pPr marL="92710" algn="just">
                        <a:lnSpc>
                          <a:spcPct val="100000"/>
                        </a:lnSpc>
                        <a:spcBef>
                          <a:spcPts val="5"/>
                        </a:spcBef>
                      </a:pPr>
                      <a:r>
                        <a:rPr sz="1050" b="1" u="sng">
                          <a:uFill>
                            <a:solidFill>
                              <a:srgbClr val="000000"/>
                            </a:solidFill>
                          </a:uFill>
                          <a:latin typeface="Calibri"/>
                          <a:cs typeface="Calibri"/>
                        </a:rPr>
                        <a:t>GCSE</a:t>
                      </a:r>
                      <a:r>
                        <a:rPr sz="1050" u="sng" spc="-30">
                          <a:uFill>
                            <a:solidFill>
                              <a:srgbClr val="000000"/>
                            </a:solidFill>
                          </a:uFill>
                          <a:latin typeface="Calibri"/>
                          <a:cs typeface="Calibri"/>
                        </a:rPr>
                        <a:t> </a:t>
                      </a:r>
                      <a:r>
                        <a:rPr sz="1050" u="sng">
                          <a:uFill>
                            <a:solidFill>
                              <a:srgbClr val="000000"/>
                            </a:solidFill>
                          </a:uFill>
                          <a:latin typeface="Calibri"/>
                          <a:cs typeface="Calibri"/>
                        </a:rPr>
                        <a:t>Links</a:t>
                      </a:r>
                      <a:r>
                        <a:rPr sz="1050">
                          <a:latin typeface="Calibri"/>
                          <a:cs typeface="Calibri"/>
                        </a:rPr>
                        <a:t>:</a:t>
                      </a:r>
                      <a:r>
                        <a:rPr sz="1050" spc="-35">
                          <a:latin typeface="Calibri"/>
                          <a:cs typeface="Calibri"/>
                        </a:rPr>
                        <a:t> </a:t>
                      </a:r>
                      <a:r>
                        <a:rPr sz="1050" spc="-10">
                          <a:latin typeface="Calibri"/>
                          <a:cs typeface="Calibri"/>
                        </a:rPr>
                        <a:t>AO1/AO2</a:t>
                      </a:r>
                      <a:r>
                        <a:rPr lang="en-GB" sz="1050" spc="-10">
                          <a:latin typeface="Calibri"/>
                          <a:cs typeface="Calibri"/>
                        </a:rPr>
                        <a:t>/AO3</a:t>
                      </a:r>
                      <a:endParaRPr sz="1050">
                        <a:latin typeface="Calibri"/>
                        <a:cs typeface="Calibri"/>
                      </a:endParaRPr>
                    </a:p>
                  </a:txBody>
                  <a:tcPr marL="0" marR="0" marT="38100" marB="0">
                    <a:lnL w="12700">
                      <a:solidFill>
                        <a:srgbClr val="4471C4"/>
                      </a:solidFill>
                      <a:prstDash val="solid"/>
                    </a:lnL>
                    <a:lnR w="12700">
                      <a:solidFill>
                        <a:srgbClr val="4471C4"/>
                      </a:solidFill>
                      <a:prstDash val="solid"/>
                    </a:lnR>
                    <a:lnT w="12700">
                      <a:solidFill>
                        <a:srgbClr val="4471C4"/>
                      </a:solidFill>
                      <a:prstDash val="solid"/>
                    </a:lnT>
                    <a:lnB w="12700">
                      <a:solidFill>
                        <a:srgbClr val="4471C4"/>
                      </a:solidFill>
                      <a:prstDash val="solid"/>
                    </a:lnB>
                    <a:solidFill>
                      <a:srgbClr val="4471C4">
                        <a:alpha val="19999"/>
                      </a:srgb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3"/>
                  </a:ext>
                </a:extLst>
              </a:tr>
            </a:tbl>
          </a:graphicData>
        </a:graphic>
      </p:graphicFrame>
      <p:pic>
        <p:nvPicPr>
          <p:cNvPr id="4" name="object 4"/>
          <p:cNvPicPr/>
          <p:nvPr/>
        </p:nvPicPr>
        <p:blipFill>
          <a:blip r:embed="rId3" cstate="print"/>
          <a:stretch>
            <a:fillRect/>
          </a:stretch>
        </p:blipFill>
        <p:spPr>
          <a:xfrm>
            <a:off x="118871" y="96011"/>
            <a:ext cx="3400621" cy="589788"/>
          </a:xfrm>
          <a:prstGeom prst="rect">
            <a:avLst/>
          </a:prstGeom>
        </p:spPr>
      </p:pic>
      <p:pic>
        <p:nvPicPr>
          <p:cNvPr id="5" name="object 5"/>
          <p:cNvPicPr/>
          <p:nvPr/>
        </p:nvPicPr>
        <p:blipFill>
          <a:blip r:embed="rId4" cstate="print"/>
          <a:stretch>
            <a:fillRect/>
          </a:stretch>
        </p:blipFill>
        <p:spPr>
          <a:xfrm>
            <a:off x="9992868" y="83819"/>
            <a:ext cx="2689860" cy="714755"/>
          </a:xfrm>
          <a:prstGeom prst="rect">
            <a:avLst/>
          </a:prstGeom>
        </p:spPr>
      </p:pic>
    </p:spTree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2" name="object 2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2954446470"/>
              </p:ext>
            </p:extLst>
          </p:nvPr>
        </p:nvGraphicFramePr>
        <p:xfrm>
          <a:off x="38100" y="1676400"/>
          <a:ext cx="12381863" cy="6136814"/>
        </p:xfrm>
        <a:graphic>
          <a:graphicData uri="http://schemas.openxmlformats.org/drawingml/2006/table">
            <a:tbl>
              <a:tblPr firstRow="1" bandRow="1">
                <a:tableStyleId>{2D5ABB26-0587-4C30-8999-92F81FD0307C}</a:tableStyleId>
              </a:tblPr>
              <a:tblGrid>
                <a:gridCol w="867410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3862070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  <a:gridCol w="3897629">
                  <a:extLst>
                    <a:ext uri="{9D8B030D-6E8A-4147-A177-3AD203B41FA5}">
                      <a16:colId xmlns:a16="http://schemas.microsoft.com/office/drawing/2014/main" val="20002"/>
                    </a:ext>
                  </a:extLst>
                </a:gridCol>
                <a:gridCol w="3754754">
                  <a:extLst>
                    <a:ext uri="{9D8B030D-6E8A-4147-A177-3AD203B41FA5}">
                      <a16:colId xmlns:a16="http://schemas.microsoft.com/office/drawing/2014/main" val="20003"/>
                    </a:ext>
                  </a:extLst>
                </a:gridCol>
              </a:tblGrid>
              <a:tr h="2743581">
                <a:tc>
                  <a:txBody>
                    <a:bodyPr/>
                    <a:lstStyle/>
                    <a:p>
                      <a:pPr>
                        <a:lnSpc>
                          <a:spcPct val="100000"/>
                        </a:lnSpc>
                        <a:spcBef>
                          <a:spcPts val="1839"/>
                        </a:spcBef>
                      </a:pPr>
                      <a:endParaRPr sz="3600">
                        <a:latin typeface="Times New Roman"/>
                        <a:cs typeface="Times New Roman"/>
                      </a:endParaRPr>
                    </a:p>
                    <a:p>
                      <a:pPr marL="200660">
                        <a:lnSpc>
                          <a:spcPct val="100000"/>
                        </a:lnSpc>
                        <a:spcBef>
                          <a:spcPts val="5"/>
                        </a:spcBef>
                      </a:pPr>
                      <a:r>
                        <a:rPr sz="3600" b="1" spc="-25">
                          <a:latin typeface="Calibri"/>
                          <a:cs typeface="Calibri"/>
                        </a:rPr>
                        <a:t>10</a:t>
                      </a:r>
                      <a:endParaRPr sz="3600">
                        <a:latin typeface="Calibri"/>
                        <a:cs typeface="Calibri"/>
                      </a:endParaRPr>
                    </a:p>
                    <a:p>
                      <a:pPr marL="147320" marR="140970" indent="33020">
                        <a:lnSpc>
                          <a:spcPct val="100000"/>
                        </a:lnSpc>
                        <a:spcBef>
                          <a:spcPts val="155"/>
                        </a:spcBef>
                      </a:pPr>
                      <a:r>
                        <a:rPr sz="1200">
                          <a:latin typeface="Calibri"/>
                          <a:cs typeface="Calibri"/>
                        </a:rPr>
                        <a:t>3</a:t>
                      </a:r>
                      <a:r>
                        <a:rPr sz="1200" spc="-5">
                          <a:latin typeface="Calibri"/>
                          <a:cs typeface="Calibri"/>
                        </a:rPr>
                        <a:t> </a:t>
                      </a:r>
                      <a:r>
                        <a:rPr sz="1200" spc="-10">
                          <a:latin typeface="Calibri"/>
                          <a:cs typeface="Calibri"/>
                        </a:rPr>
                        <a:t>lesson </a:t>
                      </a:r>
                      <a:r>
                        <a:rPr sz="1200">
                          <a:latin typeface="Calibri"/>
                          <a:cs typeface="Calibri"/>
                        </a:rPr>
                        <a:t>per</a:t>
                      </a:r>
                      <a:r>
                        <a:rPr sz="1200" spc="-20">
                          <a:latin typeface="Calibri"/>
                          <a:cs typeface="Calibri"/>
                        </a:rPr>
                        <a:t> week</a:t>
                      </a:r>
                      <a:endParaRPr sz="1200">
                        <a:latin typeface="Calibri"/>
                        <a:cs typeface="Calibri"/>
                      </a:endParaRPr>
                    </a:p>
                  </a:txBody>
                  <a:tcPr marL="0" marR="0" marT="233679" marB="0">
                    <a:lnL w="12700">
                      <a:solidFill>
                        <a:srgbClr val="4471C4"/>
                      </a:solidFill>
                      <a:prstDash val="solid"/>
                    </a:lnL>
                    <a:lnR w="12700">
                      <a:solidFill>
                        <a:srgbClr val="4471C4"/>
                      </a:solidFill>
                      <a:prstDash val="solid"/>
                    </a:lnR>
                    <a:lnT w="12700">
                      <a:solidFill>
                        <a:srgbClr val="4471C4"/>
                      </a:solidFill>
                      <a:prstDash val="solid"/>
                    </a:lnT>
                    <a:lnB w="28575">
                      <a:solidFill>
                        <a:srgbClr val="4471C4"/>
                      </a:solidFill>
                      <a:prstDash val="solid"/>
                    </a:lnB>
                  </a:tcPr>
                </a:tc>
                <a:tc>
                  <a:txBody>
                    <a:bodyPr/>
                    <a:lstStyle/>
                    <a:p>
                      <a:pPr marL="91440" marR="241300">
                        <a:lnSpc>
                          <a:spcPct val="100000"/>
                        </a:lnSpc>
                        <a:spcBef>
                          <a:spcPts val="295"/>
                        </a:spcBef>
                      </a:pPr>
                      <a:r>
                        <a:rPr sz="1050" b="1">
                          <a:latin typeface="Calibri"/>
                          <a:cs typeface="Calibri"/>
                        </a:rPr>
                        <a:t>Topic</a:t>
                      </a:r>
                      <a:r>
                        <a:rPr sz="1050" b="1" spc="-20">
                          <a:latin typeface="Calibri"/>
                          <a:cs typeface="Calibri"/>
                        </a:rPr>
                        <a:t> </a:t>
                      </a:r>
                      <a:r>
                        <a:rPr sz="1050" b="1">
                          <a:latin typeface="Calibri"/>
                          <a:cs typeface="Calibri"/>
                        </a:rPr>
                        <a:t>Overview</a:t>
                      </a:r>
                      <a:r>
                        <a:rPr sz="1050" b="1" spc="-40">
                          <a:latin typeface="Calibri"/>
                          <a:cs typeface="Calibri"/>
                        </a:rPr>
                        <a:t> </a:t>
                      </a:r>
                      <a:r>
                        <a:rPr sz="1050" b="1">
                          <a:latin typeface="Calibri"/>
                          <a:cs typeface="Calibri"/>
                        </a:rPr>
                        <a:t>(from</a:t>
                      </a:r>
                      <a:r>
                        <a:rPr sz="1050" b="1" spc="-20">
                          <a:latin typeface="Calibri"/>
                          <a:cs typeface="Calibri"/>
                        </a:rPr>
                        <a:t> </a:t>
                      </a:r>
                      <a:r>
                        <a:rPr sz="1050" b="1">
                          <a:latin typeface="Calibri"/>
                          <a:cs typeface="Calibri"/>
                        </a:rPr>
                        <a:t>Co</a:t>
                      </a:r>
                      <a:r>
                        <a:rPr sz="1050" b="1" spc="-25">
                          <a:latin typeface="Calibri"/>
                          <a:cs typeface="Calibri"/>
                        </a:rPr>
                        <a:t> </a:t>
                      </a:r>
                      <a:r>
                        <a:rPr sz="1050" b="1">
                          <a:latin typeface="Calibri"/>
                          <a:cs typeface="Calibri"/>
                        </a:rPr>
                        <a:t>Design</a:t>
                      </a:r>
                      <a:r>
                        <a:rPr sz="1050" b="1" spc="-25">
                          <a:latin typeface="Calibri"/>
                          <a:cs typeface="Calibri"/>
                        </a:rPr>
                        <a:t> </a:t>
                      </a:r>
                      <a:r>
                        <a:rPr sz="1050" b="1">
                          <a:latin typeface="Calibri"/>
                          <a:cs typeface="Calibri"/>
                        </a:rPr>
                        <a:t>Theme):</a:t>
                      </a:r>
                      <a:r>
                        <a:rPr sz="1050" b="1" spc="-35">
                          <a:latin typeface="Calibri"/>
                          <a:cs typeface="Calibri"/>
                        </a:rPr>
                        <a:t> </a:t>
                      </a:r>
                      <a:r>
                        <a:rPr sz="1050" b="1">
                          <a:latin typeface="Calibri"/>
                          <a:cs typeface="Calibri"/>
                        </a:rPr>
                        <a:t>GCSE</a:t>
                      </a:r>
                      <a:r>
                        <a:rPr sz="1050" b="1" spc="-35">
                          <a:latin typeface="Calibri"/>
                          <a:cs typeface="Calibri"/>
                        </a:rPr>
                        <a:t> </a:t>
                      </a:r>
                      <a:r>
                        <a:rPr sz="1050" b="1">
                          <a:latin typeface="Calibri"/>
                          <a:cs typeface="Calibri"/>
                        </a:rPr>
                        <a:t>as</a:t>
                      </a:r>
                      <a:r>
                        <a:rPr sz="1050" b="1" spc="-10">
                          <a:latin typeface="Calibri"/>
                          <a:cs typeface="Calibri"/>
                        </a:rPr>
                        <a:t> </a:t>
                      </a:r>
                      <a:r>
                        <a:rPr sz="1050" b="1">
                          <a:latin typeface="Calibri"/>
                          <a:cs typeface="Calibri"/>
                        </a:rPr>
                        <a:t>per</a:t>
                      </a:r>
                      <a:r>
                        <a:rPr sz="1050" b="1" spc="-10">
                          <a:latin typeface="Calibri"/>
                          <a:cs typeface="Calibri"/>
                        </a:rPr>
                        <a:t> individual school</a:t>
                      </a:r>
                      <a:endParaRPr sz="1050">
                        <a:latin typeface="Calibri"/>
                        <a:cs typeface="Calibri"/>
                      </a:endParaRPr>
                    </a:p>
                    <a:p>
                      <a:pPr>
                        <a:lnSpc>
                          <a:spcPct val="100000"/>
                        </a:lnSpc>
                        <a:spcBef>
                          <a:spcPts val="50"/>
                        </a:spcBef>
                      </a:pPr>
                      <a:endParaRPr sz="1050">
                        <a:latin typeface="Times New Roman"/>
                        <a:cs typeface="Times New Roman"/>
                      </a:endParaRPr>
                    </a:p>
                    <a:p>
                      <a:pPr marL="91440">
                        <a:lnSpc>
                          <a:spcPct val="100000"/>
                        </a:lnSpc>
                      </a:pPr>
                      <a:r>
                        <a:rPr lang="en-GB" sz="1050" b="1" u="sng">
                          <a:uFill>
                            <a:solidFill>
                              <a:srgbClr val="000000"/>
                            </a:solidFill>
                          </a:uFill>
                          <a:latin typeface="Calibri"/>
                          <a:cs typeface="Calibri"/>
                        </a:rPr>
                        <a:t>American West: Key Topic 1: early Settlement: </a:t>
                      </a:r>
                      <a:r>
                        <a:rPr lang="en-GB" sz="1050" b="0" u="none">
                          <a:uFill>
                            <a:solidFill>
                              <a:srgbClr val="000000"/>
                            </a:solidFill>
                          </a:uFill>
                          <a:latin typeface="Calibri"/>
                          <a:cs typeface="Calibri"/>
                        </a:rPr>
                        <a:t>Lives and Beliefs of the Indigenous Peoples of the Plans; Importance of Buffalo; Early Migration (Mormons); Government Policy and Manifest Destiny; lawlessness.</a:t>
                      </a:r>
                    </a:p>
                    <a:p>
                      <a:pPr marL="91440">
                        <a:lnSpc>
                          <a:spcPct val="100000"/>
                        </a:lnSpc>
                      </a:pPr>
                      <a:endParaRPr lang="en-GB" sz="1050" b="0" u="none">
                        <a:uFill>
                          <a:solidFill>
                            <a:srgbClr val="000000"/>
                          </a:solidFill>
                        </a:uFill>
                        <a:latin typeface="Calibri"/>
                        <a:cs typeface="Calibri"/>
                      </a:endParaRPr>
                    </a:p>
                    <a:p>
                      <a:pPr marL="91440">
                        <a:lnSpc>
                          <a:spcPct val="100000"/>
                        </a:lnSpc>
                      </a:pPr>
                      <a:r>
                        <a:rPr lang="en-GB" sz="1050" b="1" u="sng">
                          <a:uFill>
                            <a:solidFill>
                              <a:srgbClr val="000000"/>
                            </a:solidFill>
                          </a:uFill>
                          <a:latin typeface="Calibri"/>
                          <a:cs typeface="Calibri"/>
                        </a:rPr>
                        <a:t>American West: Key Topic 2: Development of the Plains:</a:t>
                      </a:r>
                    </a:p>
                    <a:p>
                      <a:pPr marL="91440">
                        <a:lnSpc>
                          <a:spcPct val="100000"/>
                        </a:lnSpc>
                      </a:pPr>
                      <a:r>
                        <a:rPr lang="en-GB" sz="1050" b="0" u="none">
                          <a:uFill>
                            <a:solidFill>
                              <a:srgbClr val="000000"/>
                            </a:solidFill>
                          </a:uFill>
                          <a:latin typeface="Calibri"/>
                          <a:cs typeface="Calibri"/>
                        </a:rPr>
                        <a:t>Lives of Homesteaders; Impact of Railroads; Cattlemen and Cowboys</a:t>
                      </a:r>
                      <a:endParaRPr sz="1050" b="0" u="none">
                        <a:latin typeface="Calibri"/>
                        <a:cs typeface="Calibri"/>
                      </a:endParaRPr>
                    </a:p>
                    <a:p>
                      <a:pPr>
                        <a:lnSpc>
                          <a:spcPct val="100000"/>
                        </a:lnSpc>
                        <a:spcBef>
                          <a:spcPts val="55"/>
                        </a:spcBef>
                      </a:pPr>
                      <a:endParaRPr sz="1050">
                        <a:latin typeface="Times New Roman"/>
                        <a:cs typeface="Times New Roman"/>
                      </a:endParaRPr>
                    </a:p>
                    <a:p>
                      <a:pPr marL="91440">
                        <a:lnSpc>
                          <a:spcPct val="100000"/>
                        </a:lnSpc>
                      </a:pPr>
                      <a:r>
                        <a:rPr sz="1050" b="1" u="sng">
                          <a:uFill>
                            <a:solidFill>
                              <a:srgbClr val="000000"/>
                            </a:solidFill>
                          </a:uFill>
                          <a:latin typeface="Calibri"/>
                          <a:cs typeface="Calibri"/>
                        </a:rPr>
                        <a:t>NC</a:t>
                      </a:r>
                      <a:r>
                        <a:rPr sz="1050" b="1" u="sng" spc="-25">
                          <a:uFill>
                            <a:solidFill>
                              <a:srgbClr val="000000"/>
                            </a:solidFill>
                          </a:uFill>
                          <a:latin typeface="Calibri"/>
                          <a:cs typeface="Calibri"/>
                        </a:rPr>
                        <a:t> </a:t>
                      </a:r>
                      <a:r>
                        <a:rPr sz="1050" b="1" u="sng">
                          <a:uFill>
                            <a:solidFill>
                              <a:srgbClr val="000000"/>
                            </a:solidFill>
                          </a:uFill>
                          <a:latin typeface="Calibri"/>
                          <a:cs typeface="Calibri"/>
                        </a:rPr>
                        <a:t>links</a:t>
                      </a:r>
                      <a:r>
                        <a:rPr sz="1050" b="1">
                          <a:latin typeface="Calibri"/>
                          <a:cs typeface="Calibri"/>
                        </a:rPr>
                        <a:t>:</a:t>
                      </a:r>
                      <a:r>
                        <a:rPr sz="1050" b="1" spc="-25">
                          <a:latin typeface="Calibri"/>
                          <a:cs typeface="Calibri"/>
                        </a:rPr>
                        <a:t> </a:t>
                      </a:r>
                      <a:r>
                        <a:rPr sz="1050" b="1">
                          <a:latin typeface="Calibri"/>
                          <a:cs typeface="Calibri"/>
                        </a:rPr>
                        <a:t>s</a:t>
                      </a:r>
                      <a:r>
                        <a:rPr sz="1050">
                          <a:latin typeface="Calibri"/>
                          <a:cs typeface="Calibri"/>
                        </a:rPr>
                        <a:t>tudy</a:t>
                      </a:r>
                      <a:r>
                        <a:rPr sz="1050" spc="-15">
                          <a:latin typeface="Calibri"/>
                          <a:cs typeface="Calibri"/>
                        </a:rPr>
                        <a:t> </a:t>
                      </a:r>
                      <a:r>
                        <a:rPr sz="1050">
                          <a:latin typeface="Calibri"/>
                          <a:cs typeface="Calibri"/>
                        </a:rPr>
                        <a:t>of</a:t>
                      </a:r>
                      <a:r>
                        <a:rPr sz="1050" spc="-20">
                          <a:latin typeface="Calibri"/>
                          <a:cs typeface="Calibri"/>
                        </a:rPr>
                        <a:t> </a:t>
                      </a:r>
                      <a:r>
                        <a:rPr sz="1050">
                          <a:latin typeface="Calibri"/>
                          <a:cs typeface="Calibri"/>
                        </a:rPr>
                        <a:t>significant</a:t>
                      </a:r>
                      <a:r>
                        <a:rPr sz="1050" spc="-5">
                          <a:latin typeface="Calibri"/>
                          <a:cs typeface="Calibri"/>
                        </a:rPr>
                        <a:t> </a:t>
                      </a:r>
                      <a:r>
                        <a:rPr sz="1050">
                          <a:latin typeface="Calibri"/>
                          <a:cs typeface="Calibri"/>
                        </a:rPr>
                        <a:t>society</a:t>
                      </a:r>
                      <a:r>
                        <a:rPr sz="1050" spc="-20">
                          <a:latin typeface="Calibri"/>
                          <a:cs typeface="Calibri"/>
                        </a:rPr>
                        <a:t> </a:t>
                      </a:r>
                      <a:r>
                        <a:rPr sz="1050">
                          <a:latin typeface="Calibri"/>
                          <a:cs typeface="Calibri"/>
                        </a:rPr>
                        <a:t>in</a:t>
                      </a:r>
                      <a:r>
                        <a:rPr sz="1050" spc="-15">
                          <a:latin typeface="Calibri"/>
                          <a:cs typeface="Calibri"/>
                        </a:rPr>
                        <a:t> </a:t>
                      </a:r>
                      <a:r>
                        <a:rPr sz="1050">
                          <a:latin typeface="Calibri"/>
                          <a:cs typeface="Calibri"/>
                        </a:rPr>
                        <a:t>world</a:t>
                      </a:r>
                      <a:r>
                        <a:rPr sz="1050" spc="-40">
                          <a:latin typeface="Calibri"/>
                          <a:cs typeface="Calibri"/>
                        </a:rPr>
                        <a:t> </a:t>
                      </a:r>
                      <a:r>
                        <a:rPr sz="1050">
                          <a:latin typeface="Calibri"/>
                          <a:cs typeface="Calibri"/>
                        </a:rPr>
                        <a:t>history</a:t>
                      </a:r>
                      <a:r>
                        <a:rPr sz="1050" spc="-30">
                          <a:latin typeface="Calibri"/>
                          <a:cs typeface="Calibri"/>
                        </a:rPr>
                        <a:t> </a:t>
                      </a:r>
                      <a:r>
                        <a:rPr sz="1050">
                          <a:latin typeface="Calibri"/>
                          <a:cs typeface="Calibri"/>
                        </a:rPr>
                        <a:t>and</a:t>
                      </a:r>
                      <a:r>
                        <a:rPr sz="1050" spc="-25">
                          <a:latin typeface="Calibri"/>
                          <a:cs typeface="Calibri"/>
                        </a:rPr>
                        <a:t> its</a:t>
                      </a:r>
                      <a:endParaRPr sz="1050">
                        <a:latin typeface="Calibri"/>
                        <a:cs typeface="Calibri"/>
                      </a:endParaRPr>
                    </a:p>
                    <a:p>
                      <a:pPr marL="91440">
                        <a:lnSpc>
                          <a:spcPct val="100000"/>
                        </a:lnSpc>
                      </a:pPr>
                      <a:r>
                        <a:rPr sz="1050" spc="-10">
                          <a:latin typeface="Calibri"/>
                          <a:cs typeface="Calibri"/>
                        </a:rPr>
                        <a:t>interconnections.</a:t>
                      </a:r>
                      <a:endParaRPr sz="1050">
                        <a:latin typeface="Calibri"/>
                        <a:cs typeface="Calibri"/>
                      </a:endParaRPr>
                    </a:p>
                    <a:p>
                      <a:pPr>
                        <a:lnSpc>
                          <a:spcPct val="100000"/>
                        </a:lnSpc>
                        <a:spcBef>
                          <a:spcPts val="55"/>
                        </a:spcBef>
                      </a:pPr>
                      <a:endParaRPr sz="1050">
                        <a:latin typeface="Times New Roman"/>
                        <a:cs typeface="Times New Roman"/>
                      </a:endParaRPr>
                    </a:p>
                    <a:p>
                      <a:pPr marL="91440">
                        <a:lnSpc>
                          <a:spcPct val="100000"/>
                        </a:lnSpc>
                      </a:pPr>
                      <a:r>
                        <a:rPr sz="1050" b="1" u="sng">
                          <a:uFill>
                            <a:solidFill>
                              <a:srgbClr val="000000"/>
                            </a:solidFill>
                          </a:uFill>
                          <a:latin typeface="Calibri"/>
                          <a:cs typeface="Calibri"/>
                        </a:rPr>
                        <a:t>GCSE</a:t>
                      </a:r>
                      <a:r>
                        <a:rPr sz="1050" b="1" u="sng" spc="-35">
                          <a:uFill>
                            <a:solidFill>
                              <a:srgbClr val="000000"/>
                            </a:solidFill>
                          </a:uFill>
                          <a:latin typeface="Calibri"/>
                          <a:cs typeface="Calibri"/>
                        </a:rPr>
                        <a:t> </a:t>
                      </a:r>
                      <a:r>
                        <a:rPr sz="1050" b="1" u="sng" spc="-10">
                          <a:uFill>
                            <a:solidFill>
                              <a:srgbClr val="000000"/>
                            </a:solidFill>
                          </a:uFill>
                          <a:latin typeface="Calibri"/>
                          <a:cs typeface="Calibri"/>
                        </a:rPr>
                        <a:t>Links</a:t>
                      </a:r>
                      <a:r>
                        <a:rPr sz="1050" b="1" spc="-10">
                          <a:latin typeface="Calibri"/>
                          <a:cs typeface="Calibri"/>
                        </a:rPr>
                        <a:t>:</a:t>
                      </a:r>
                      <a:r>
                        <a:rPr sz="1050" spc="-10">
                          <a:latin typeface="Calibri"/>
                          <a:cs typeface="Calibri"/>
                        </a:rPr>
                        <a:t>AO1/AO2</a:t>
                      </a:r>
                      <a:endParaRPr sz="1050">
                        <a:latin typeface="Calibri"/>
                        <a:cs typeface="Calibri"/>
                      </a:endParaRPr>
                    </a:p>
                  </a:txBody>
                  <a:tcPr marL="0" marR="0" marT="37465" marB="0">
                    <a:lnL w="12700">
                      <a:solidFill>
                        <a:srgbClr val="4471C4"/>
                      </a:solidFill>
                      <a:prstDash val="solid"/>
                    </a:lnL>
                    <a:lnR w="12700">
                      <a:solidFill>
                        <a:srgbClr val="4471C4"/>
                      </a:solidFill>
                      <a:prstDash val="solid"/>
                    </a:lnR>
                    <a:lnT w="12700">
                      <a:solidFill>
                        <a:srgbClr val="4471C4"/>
                      </a:solidFill>
                      <a:prstDash val="solid"/>
                    </a:lnT>
                    <a:lnB w="28575">
                      <a:solidFill>
                        <a:srgbClr val="4471C4"/>
                      </a:solidFill>
                      <a:prstDash val="solid"/>
                    </a:lnB>
                  </a:tcPr>
                </a:tc>
                <a:tc>
                  <a:txBody>
                    <a:bodyPr/>
                    <a:lstStyle/>
                    <a:p>
                      <a:pPr marL="92075" marR="276225">
                        <a:lnSpc>
                          <a:spcPct val="100000"/>
                        </a:lnSpc>
                        <a:spcBef>
                          <a:spcPts val="295"/>
                        </a:spcBef>
                      </a:pPr>
                      <a:r>
                        <a:rPr sz="1050" b="1">
                          <a:latin typeface="Calibri"/>
                          <a:cs typeface="Calibri"/>
                        </a:rPr>
                        <a:t>Topic</a:t>
                      </a:r>
                      <a:r>
                        <a:rPr sz="1050" b="1" spc="-20">
                          <a:latin typeface="Calibri"/>
                          <a:cs typeface="Calibri"/>
                        </a:rPr>
                        <a:t> </a:t>
                      </a:r>
                      <a:r>
                        <a:rPr sz="1050" b="1">
                          <a:latin typeface="Calibri"/>
                          <a:cs typeface="Calibri"/>
                        </a:rPr>
                        <a:t>Overview</a:t>
                      </a:r>
                      <a:r>
                        <a:rPr sz="1050" b="1" spc="-40">
                          <a:latin typeface="Calibri"/>
                          <a:cs typeface="Calibri"/>
                        </a:rPr>
                        <a:t> </a:t>
                      </a:r>
                      <a:r>
                        <a:rPr sz="1050" b="1">
                          <a:latin typeface="Calibri"/>
                          <a:cs typeface="Calibri"/>
                        </a:rPr>
                        <a:t>(from</a:t>
                      </a:r>
                      <a:r>
                        <a:rPr sz="1050" b="1" spc="-20">
                          <a:latin typeface="Calibri"/>
                          <a:cs typeface="Calibri"/>
                        </a:rPr>
                        <a:t> </a:t>
                      </a:r>
                      <a:r>
                        <a:rPr sz="1050" b="1">
                          <a:latin typeface="Calibri"/>
                          <a:cs typeface="Calibri"/>
                        </a:rPr>
                        <a:t>Co</a:t>
                      </a:r>
                      <a:r>
                        <a:rPr sz="1050" b="1" spc="-25">
                          <a:latin typeface="Calibri"/>
                          <a:cs typeface="Calibri"/>
                        </a:rPr>
                        <a:t> </a:t>
                      </a:r>
                      <a:r>
                        <a:rPr sz="1050" b="1">
                          <a:latin typeface="Calibri"/>
                          <a:cs typeface="Calibri"/>
                        </a:rPr>
                        <a:t>Design</a:t>
                      </a:r>
                      <a:r>
                        <a:rPr sz="1050" b="1" spc="-25">
                          <a:latin typeface="Calibri"/>
                          <a:cs typeface="Calibri"/>
                        </a:rPr>
                        <a:t> </a:t>
                      </a:r>
                      <a:r>
                        <a:rPr sz="1050" b="1">
                          <a:latin typeface="Calibri"/>
                          <a:cs typeface="Calibri"/>
                        </a:rPr>
                        <a:t>Theme):</a:t>
                      </a:r>
                      <a:r>
                        <a:rPr sz="1050" b="1" spc="-35">
                          <a:latin typeface="Calibri"/>
                          <a:cs typeface="Calibri"/>
                        </a:rPr>
                        <a:t> </a:t>
                      </a:r>
                      <a:r>
                        <a:rPr sz="1050" b="1">
                          <a:latin typeface="Calibri"/>
                          <a:cs typeface="Calibri"/>
                        </a:rPr>
                        <a:t>GCSE</a:t>
                      </a:r>
                      <a:r>
                        <a:rPr sz="1050" b="1" spc="-35">
                          <a:latin typeface="Calibri"/>
                          <a:cs typeface="Calibri"/>
                        </a:rPr>
                        <a:t> </a:t>
                      </a:r>
                      <a:r>
                        <a:rPr sz="1050" b="1">
                          <a:latin typeface="Calibri"/>
                          <a:cs typeface="Calibri"/>
                        </a:rPr>
                        <a:t>as</a:t>
                      </a:r>
                      <a:r>
                        <a:rPr sz="1050" b="1" spc="-10">
                          <a:latin typeface="Calibri"/>
                          <a:cs typeface="Calibri"/>
                        </a:rPr>
                        <a:t> </a:t>
                      </a:r>
                      <a:r>
                        <a:rPr sz="1050" b="1">
                          <a:latin typeface="Calibri"/>
                          <a:cs typeface="Calibri"/>
                        </a:rPr>
                        <a:t>per</a:t>
                      </a:r>
                      <a:r>
                        <a:rPr sz="1050" b="1" spc="-10">
                          <a:latin typeface="Calibri"/>
                          <a:cs typeface="Calibri"/>
                        </a:rPr>
                        <a:t> individual school</a:t>
                      </a:r>
                      <a:endParaRPr sz="1050">
                        <a:latin typeface="Calibri"/>
                        <a:cs typeface="Calibri"/>
                      </a:endParaRPr>
                    </a:p>
                    <a:p>
                      <a:pPr>
                        <a:lnSpc>
                          <a:spcPct val="100000"/>
                        </a:lnSpc>
                        <a:spcBef>
                          <a:spcPts val="50"/>
                        </a:spcBef>
                      </a:pPr>
                      <a:endParaRPr sz="1050">
                        <a:latin typeface="Times New Roman"/>
                        <a:cs typeface="Times New Roman"/>
                      </a:endParaRPr>
                    </a:p>
                    <a:p>
                      <a:pPr marL="92075" marR="171450">
                        <a:lnSpc>
                          <a:spcPct val="100000"/>
                        </a:lnSpc>
                      </a:pPr>
                      <a:r>
                        <a:rPr lang="en-GB" sz="1050" b="1" u="sng">
                          <a:uFill>
                            <a:solidFill>
                              <a:srgbClr val="000000"/>
                            </a:solidFill>
                          </a:uFill>
                          <a:latin typeface="Calibri"/>
                          <a:cs typeface="Calibri"/>
                        </a:rPr>
                        <a:t>American West: Key Topic 3: Conflict and Tension:</a:t>
                      </a:r>
                    </a:p>
                    <a:p>
                      <a:pPr marL="92075" marR="171450">
                        <a:lnSpc>
                          <a:spcPct val="100000"/>
                        </a:lnSpc>
                      </a:pPr>
                      <a:r>
                        <a:rPr lang="en-GB" sz="1050" b="0" u="none">
                          <a:uFill>
                            <a:solidFill>
                              <a:srgbClr val="000000"/>
                            </a:solidFill>
                          </a:uFill>
                          <a:latin typeface="Calibri"/>
                          <a:cs typeface="Calibri"/>
                        </a:rPr>
                        <a:t>Lawlessness -  Billy the Kid and Wyatt Earp; Johnsons County War; Battle of Little Big Horn and Wounded Knee; Changes to the lives of the Indigenous People of the Plains</a:t>
                      </a:r>
                    </a:p>
                    <a:p>
                      <a:pPr marL="92075" marR="171450">
                        <a:lnSpc>
                          <a:spcPct val="100000"/>
                        </a:lnSpc>
                      </a:pPr>
                      <a:endParaRPr lang="en-GB" sz="1050" b="0" u="none">
                        <a:uFill>
                          <a:solidFill>
                            <a:srgbClr val="000000"/>
                          </a:solidFill>
                        </a:uFill>
                        <a:latin typeface="Calibri"/>
                        <a:cs typeface="Calibri"/>
                      </a:endParaRPr>
                    </a:p>
                    <a:p>
                      <a:pPr marL="92075" marR="171450">
                        <a:lnSpc>
                          <a:spcPct val="100000"/>
                        </a:lnSpc>
                      </a:pPr>
                      <a:r>
                        <a:rPr lang="en-GB" sz="1050" b="1" u="sng">
                          <a:uFill>
                            <a:solidFill>
                              <a:srgbClr val="000000"/>
                            </a:solidFill>
                          </a:uFill>
                          <a:latin typeface="Calibri"/>
                          <a:cs typeface="Calibri"/>
                        </a:rPr>
                        <a:t>Early Elizabethan England: Key Topic 1: </a:t>
                      </a:r>
                      <a:r>
                        <a:rPr lang="en-GB" sz="1050" b="0" u="none">
                          <a:uFill>
                            <a:solidFill>
                              <a:srgbClr val="000000"/>
                            </a:solidFill>
                          </a:uFill>
                          <a:latin typeface="Calibri"/>
                          <a:cs typeface="Calibri"/>
                        </a:rPr>
                        <a:t>Elizabeths Ascension; ‘Settlement’ of Region and The Middle Way; Challenges faced; Mary, Queen of Scots</a:t>
                      </a:r>
                    </a:p>
                    <a:p>
                      <a:pPr marL="92075" marR="171450">
                        <a:lnSpc>
                          <a:spcPct val="100000"/>
                        </a:lnSpc>
                      </a:pPr>
                      <a:endParaRPr sz="1050" b="0" u="none">
                        <a:latin typeface="Calibri"/>
                        <a:cs typeface="Calibri"/>
                      </a:endParaRPr>
                    </a:p>
                    <a:p>
                      <a:pPr>
                        <a:lnSpc>
                          <a:spcPct val="100000"/>
                        </a:lnSpc>
                        <a:spcBef>
                          <a:spcPts val="55"/>
                        </a:spcBef>
                      </a:pPr>
                      <a:endParaRPr sz="1050">
                        <a:latin typeface="Times New Roman"/>
                        <a:cs typeface="Times New Roman"/>
                      </a:endParaRPr>
                    </a:p>
                    <a:p>
                      <a:pPr marL="92075" marR="606425">
                        <a:lnSpc>
                          <a:spcPct val="100000"/>
                        </a:lnSpc>
                      </a:pPr>
                      <a:r>
                        <a:rPr sz="1050" b="1" u="sng">
                          <a:uFill>
                            <a:solidFill>
                              <a:srgbClr val="000000"/>
                            </a:solidFill>
                          </a:uFill>
                          <a:latin typeface="Calibri"/>
                          <a:cs typeface="Calibri"/>
                        </a:rPr>
                        <a:t>NC</a:t>
                      </a:r>
                      <a:r>
                        <a:rPr sz="1050" b="1" u="sng" spc="-25">
                          <a:uFill>
                            <a:solidFill>
                              <a:srgbClr val="000000"/>
                            </a:solidFill>
                          </a:uFill>
                          <a:latin typeface="Calibri"/>
                          <a:cs typeface="Calibri"/>
                        </a:rPr>
                        <a:t> </a:t>
                      </a:r>
                      <a:r>
                        <a:rPr sz="1050" b="1" u="sng">
                          <a:uFill>
                            <a:solidFill>
                              <a:srgbClr val="000000"/>
                            </a:solidFill>
                          </a:uFill>
                          <a:latin typeface="Calibri"/>
                          <a:cs typeface="Calibri"/>
                        </a:rPr>
                        <a:t>links</a:t>
                      </a:r>
                      <a:r>
                        <a:rPr sz="1050" b="1">
                          <a:latin typeface="Calibri"/>
                          <a:cs typeface="Calibri"/>
                        </a:rPr>
                        <a:t>:</a:t>
                      </a:r>
                      <a:r>
                        <a:rPr sz="1050" spc="-25">
                          <a:latin typeface="Calibri"/>
                          <a:cs typeface="Calibri"/>
                        </a:rPr>
                        <a:t> </a:t>
                      </a:r>
                      <a:r>
                        <a:rPr sz="1050">
                          <a:latin typeface="Calibri"/>
                          <a:cs typeface="Calibri"/>
                        </a:rPr>
                        <a:t>study</a:t>
                      </a:r>
                      <a:r>
                        <a:rPr sz="1050" spc="-15">
                          <a:latin typeface="Calibri"/>
                          <a:cs typeface="Calibri"/>
                        </a:rPr>
                        <a:t> </a:t>
                      </a:r>
                      <a:r>
                        <a:rPr sz="1050">
                          <a:latin typeface="Calibri"/>
                          <a:cs typeface="Calibri"/>
                        </a:rPr>
                        <a:t>of</a:t>
                      </a:r>
                      <a:r>
                        <a:rPr sz="1050" spc="-20">
                          <a:latin typeface="Calibri"/>
                          <a:cs typeface="Calibri"/>
                        </a:rPr>
                        <a:t> </a:t>
                      </a:r>
                      <a:r>
                        <a:rPr sz="1050">
                          <a:latin typeface="Calibri"/>
                          <a:cs typeface="Calibri"/>
                        </a:rPr>
                        <a:t>significant</a:t>
                      </a:r>
                      <a:r>
                        <a:rPr sz="1050" spc="-5">
                          <a:latin typeface="Calibri"/>
                          <a:cs typeface="Calibri"/>
                        </a:rPr>
                        <a:t> </a:t>
                      </a:r>
                      <a:r>
                        <a:rPr sz="1050">
                          <a:latin typeface="Calibri"/>
                          <a:cs typeface="Calibri"/>
                        </a:rPr>
                        <a:t>society</a:t>
                      </a:r>
                      <a:r>
                        <a:rPr sz="1050" spc="-20">
                          <a:latin typeface="Calibri"/>
                          <a:cs typeface="Calibri"/>
                        </a:rPr>
                        <a:t> </a:t>
                      </a:r>
                      <a:r>
                        <a:rPr sz="1050">
                          <a:latin typeface="Calibri"/>
                          <a:cs typeface="Calibri"/>
                        </a:rPr>
                        <a:t>in</a:t>
                      </a:r>
                      <a:r>
                        <a:rPr sz="1050" spc="-15">
                          <a:latin typeface="Calibri"/>
                          <a:cs typeface="Calibri"/>
                        </a:rPr>
                        <a:t> </a:t>
                      </a:r>
                      <a:r>
                        <a:rPr sz="1050">
                          <a:latin typeface="Calibri"/>
                          <a:cs typeface="Calibri"/>
                        </a:rPr>
                        <a:t>world</a:t>
                      </a:r>
                      <a:r>
                        <a:rPr sz="1050" spc="-40">
                          <a:latin typeface="Calibri"/>
                          <a:cs typeface="Calibri"/>
                        </a:rPr>
                        <a:t> </a:t>
                      </a:r>
                      <a:r>
                        <a:rPr sz="1050">
                          <a:latin typeface="Calibri"/>
                          <a:cs typeface="Calibri"/>
                        </a:rPr>
                        <a:t>history</a:t>
                      </a:r>
                      <a:r>
                        <a:rPr sz="1050" spc="-30">
                          <a:latin typeface="Calibri"/>
                          <a:cs typeface="Calibri"/>
                        </a:rPr>
                        <a:t> </a:t>
                      </a:r>
                      <a:r>
                        <a:rPr sz="1050">
                          <a:latin typeface="Calibri"/>
                          <a:cs typeface="Calibri"/>
                        </a:rPr>
                        <a:t>and</a:t>
                      </a:r>
                      <a:r>
                        <a:rPr sz="1050" spc="-25">
                          <a:latin typeface="Calibri"/>
                          <a:cs typeface="Calibri"/>
                        </a:rPr>
                        <a:t> its </a:t>
                      </a:r>
                      <a:r>
                        <a:rPr sz="1050" spc="-10">
                          <a:latin typeface="Calibri"/>
                          <a:cs typeface="Calibri"/>
                        </a:rPr>
                        <a:t>interconnections</a:t>
                      </a:r>
                      <a:r>
                        <a:rPr lang="en-US" sz="1050" spc="-10">
                          <a:latin typeface="Calibri"/>
                          <a:cs typeface="Calibri"/>
                        </a:rPr>
                        <a:t>; </a:t>
                      </a:r>
                      <a:r>
                        <a:rPr lang="en-US" sz="1100" b="0" i="0" u="none" strike="noStrike" spc="-10" noProof="0">
                          <a:solidFill>
                            <a:srgbClr val="000000"/>
                          </a:solidFill>
                          <a:latin typeface="Calibri"/>
                        </a:rPr>
                        <a:t>the development of Church, state and society in Britain 1509-1745</a:t>
                      </a:r>
                      <a:endParaRPr sz="1050">
                        <a:latin typeface="Calibri"/>
                        <a:cs typeface="Calibri"/>
                      </a:endParaRPr>
                    </a:p>
                    <a:p>
                      <a:pPr>
                        <a:lnSpc>
                          <a:spcPct val="100000"/>
                        </a:lnSpc>
                        <a:spcBef>
                          <a:spcPts val="50"/>
                        </a:spcBef>
                      </a:pPr>
                      <a:endParaRPr sz="1050">
                        <a:latin typeface="Times New Roman"/>
                        <a:cs typeface="Times New Roman"/>
                      </a:endParaRPr>
                    </a:p>
                    <a:p>
                      <a:pPr marL="92075">
                        <a:lnSpc>
                          <a:spcPct val="100000"/>
                        </a:lnSpc>
                      </a:pPr>
                      <a:r>
                        <a:rPr sz="1050" b="1" u="sng">
                          <a:uFill>
                            <a:solidFill>
                              <a:srgbClr val="000000"/>
                            </a:solidFill>
                          </a:uFill>
                          <a:latin typeface="Calibri"/>
                          <a:cs typeface="Calibri"/>
                        </a:rPr>
                        <a:t>GCSE</a:t>
                      </a:r>
                      <a:r>
                        <a:rPr sz="1050" b="1" u="sng" spc="-30">
                          <a:uFill>
                            <a:solidFill>
                              <a:srgbClr val="000000"/>
                            </a:solidFill>
                          </a:uFill>
                          <a:latin typeface="Calibri"/>
                          <a:cs typeface="Calibri"/>
                        </a:rPr>
                        <a:t> </a:t>
                      </a:r>
                      <a:r>
                        <a:rPr sz="1050" b="1" u="sng">
                          <a:uFill>
                            <a:solidFill>
                              <a:srgbClr val="000000"/>
                            </a:solidFill>
                          </a:uFill>
                          <a:latin typeface="Calibri"/>
                          <a:cs typeface="Calibri"/>
                        </a:rPr>
                        <a:t>Links</a:t>
                      </a:r>
                      <a:r>
                        <a:rPr sz="1050">
                          <a:latin typeface="Calibri"/>
                          <a:cs typeface="Calibri"/>
                        </a:rPr>
                        <a:t>:</a:t>
                      </a:r>
                      <a:r>
                        <a:rPr sz="1050" spc="-35">
                          <a:latin typeface="Calibri"/>
                          <a:cs typeface="Calibri"/>
                        </a:rPr>
                        <a:t> </a:t>
                      </a:r>
                      <a:r>
                        <a:rPr sz="1050" spc="-10">
                          <a:latin typeface="Calibri"/>
                          <a:cs typeface="Calibri"/>
                        </a:rPr>
                        <a:t>AO1/AO2</a:t>
                      </a:r>
                      <a:endParaRPr sz="1050">
                        <a:latin typeface="Calibri"/>
                        <a:cs typeface="Calibri"/>
                      </a:endParaRPr>
                    </a:p>
                  </a:txBody>
                  <a:tcPr marL="0" marR="0" marT="37465" marB="0">
                    <a:lnL w="12700">
                      <a:solidFill>
                        <a:srgbClr val="4471C4"/>
                      </a:solidFill>
                      <a:prstDash val="solid"/>
                    </a:lnL>
                    <a:lnR w="12700">
                      <a:solidFill>
                        <a:srgbClr val="4471C4"/>
                      </a:solidFill>
                      <a:prstDash val="solid"/>
                    </a:lnR>
                    <a:lnT w="12700">
                      <a:solidFill>
                        <a:srgbClr val="4471C4"/>
                      </a:solidFill>
                      <a:prstDash val="solid"/>
                    </a:lnT>
                    <a:lnB w="28575">
                      <a:solidFill>
                        <a:srgbClr val="4471C4"/>
                      </a:solidFill>
                      <a:prstDash val="solid"/>
                    </a:lnB>
                  </a:tcPr>
                </a:tc>
                <a:tc>
                  <a:txBody>
                    <a:bodyPr/>
                    <a:lstStyle/>
                    <a:p>
                      <a:pPr marL="92075" marR="132715">
                        <a:lnSpc>
                          <a:spcPct val="100000"/>
                        </a:lnSpc>
                        <a:spcBef>
                          <a:spcPts val="295"/>
                        </a:spcBef>
                      </a:pPr>
                      <a:r>
                        <a:rPr sz="1050" b="1">
                          <a:latin typeface="Calibri"/>
                          <a:cs typeface="Calibri"/>
                        </a:rPr>
                        <a:t>Topic</a:t>
                      </a:r>
                      <a:r>
                        <a:rPr sz="1050" b="1" spc="-20">
                          <a:latin typeface="Calibri"/>
                          <a:cs typeface="Calibri"/>
                        </a:rPr>
                        <a:t> </a:t>
                      </a:r>
                      <a:r>
                        <a:rPr sz="1050" b="1">
                          <a:latin typeface="Calibri"/>
                          <a:cs typeface="Calibri"/>
                        </a:rPr>
                        <a:t>Overview</a:t>
                      </a:r>
                      <a:r>
                        <a:rPr sz="1050" b="1" spc="-40">
                          <a:latin typeface="Calibri"/>
                          <a:cs typeface="Calibri"/>
                        </a:rPr>
                        <a:t> </a:t>
                      </a:r>
                      <a:r>
                        <a:rPr sz="1050" b="1">
                          <a:latin typeface="Calibri"/>
                          <a:cs typeface="Calibri"/>
                        </a:rPr>
                        <a:t>(from</a:t>
                      </a:r>
                      <a:r>
                        <a:rPr sz="1050" b="1" spc="-20">
                          <a:latin typeface="Calibri"/>
                          <a:cs typeface="Calibri"/>
                        </a:rPr>
                        <a:t> </a:t>
                      </a:r>
                      <a:r>
                        <a:rPr sz="1050" b="1">
                          <a:latin typeface="Calibri"/>
                          <a:cs typeface="Calibri"/>
                        </a:rPr>
                        <a:t>Co</a:t>
                      </a:r>
                      <a:r>
                        <a:rPr sz="1050" b="1" spc="-25">
                          <a:latin typeface="Calibri"/>
                          <a:cs typeface="Calibri"/>
                        </a:rPr>
                        <a:t> </a:t>
                      </a:r>
                      <a:r>
                        <a:rPr sz="1050" b="1">
                          <a:latin typeface="Calibri"/>
                          <a:cs typeface="Calibri"/>
                        </a:rPr>
                        <a:t>Design</a:t>
                      </a:r>
                      <a:r>
                        <a:rPr sz="1050" b="1" spc="-25">
                          <a:latin typeface="Calibri"/>
                          <a:cs typeface="Calibri"/>
                        </a:rPr>
                        <a:t> </a:t>
                      </a:r>
                      <a:r>
                        <a:rPr sz="1050" b="1">
                          <a:latin typeface="Calibri"/>
                          <a:cs typeface="Calibri"/>
                        </a:rPr>
                        <a:t>Theme):</a:t>
                      </a:r>
                      <a:r>
                        <a:rPr sz="1050" b="1" spc="-35">
                          <a:latin typeface="Calibri"/>
                          <a:cs typeface="Calibri"/>
                        </a:rPr>
                        <a:t> </a:t>
                      </a:r>
                      <a:r>
                        <a:rPr sz="1050" b="1">
                          <a:latin typeface="Calibri"/>
                          <a:cs typeface="Calibri"/>
                        </a:rPr>
                        <a:t>GCSE</a:t>
                      </a:r>
                      <a:r>
                        <a:rPr sz="1050" b="1" spc="-35">
                          <a:latin typeface="Calibri"/>
                          <a:cs typeface="Calibri"/>
                        </a:rPr>
                        <a:t> </a:t>
                      </a:r>
                      <a:r>
                        <a:rPr sz="1050" b="1">
                          <a:latin typeface="Calibri"/>
                          <a:cs typeface="Calibri"/>
                        </a:rPr>
                        <a:t>as</a:t>
                      </a:r>
                      <a:r>
                        <a:rPr sz="1050" b="1" spc="-10">
                          <a:latin typeface="Calibri"/>
                          <a:cs typeface="Calibri"/>
                        </a:rPr>
                        <a:t> </a:t>
                      </a:r>
                      <a:r>
                        <a:rPr sz="1050" b="1">
                          <a:latin typeface="Calibri"/>
                          <a:cs typeface="Calibri"/>
                        </a:rPr>
                        <a:t>per</a:t>
                      </a:r>
                      <a:r>
                        <a:rPr sz="1050" b="1" spc="-10">
                          <a:latin typeface="Calibri"/>
                          <a:cs typeface="Calibri"/>
                        </a:rPr>
                        <a:t> individual school</a:t>
                      </a:r>
                      <a:endParaRPr sz="1050">
                        <a:latin typeface="Calibri"/>
                        <a:cs typeface="Calibri"/>
                      </a:endParaRPr>
                    </a:p>
                    <a:p>
                      <a:pPr>
                        <a:lnSpc>
                          <a:spcPct val="100000"/>
                        </a:lnSpc>
                        <a:spcBef>
                          <a:spcPts val="50"/>
                        </a:spcBef>
                      </a:pPr>
                      <a:endParaRPr sz="1050">
                        <a:latin typeface="Times New Roman"/>
                        <a:cs typeface="Times New Roman"/>
                      </a:endParaRPr>
                    </a:p>
                    <a:p>
                      <a:pPr marL="92075">
                        <a:lnSpc>
                          <a:spcPct val="100000"/>
                        </a:lnSpc>
                      </a:pPr>
                      <a:r>
                        <a:rPr lang="en-GB" sz="1050" b="1" u="sng">
                          <a:uFill>
                            <a:solidFill>
                              <a:srgbClr val="000000"/>
                            </a:solidFill>
                          </a:uFill>
                          <a:latin typeface="Calibri"/>
                          <a:cs typeface="Calibri"/>
                        </a:rPr>
                        <a:t>Early Elizabethan England: Key Topic 2:</a:t>
                      </a:r>
                    </a:p>
                    <a:p>
                      <a:pPr marL="92075">
                        <a:lnSpc>
                          <a:spcPct val="100000"/>
                        </a:lnSpc>
                      </a:pPr>
                      <a:r>
                        <a:rPr lang="en-GB" sz="1050" b="0" u="none">
                          <a:uFill>
                            <a:solidFill>
                              <a:srgbClr val="000000"/>
                            </a:solidFill>
                          </a:uFill>
                          <a:latin typeface="Calibri"/>
                          <a:cs typeface="Calibri"/>
                        </a:rPr>
                        <a:t>Plots and Revolts at home; Relations with Spain; War with Spain, 1569-88; The Armada</a:t>
                      </a:r>
                    </a:p>
                    <a:p>
                      <a:pPr marL="92075">
                        <a:lnSpc>
                          <a:spcPct val="100000"/>
                        </a:lnSpc>
                      </a:pPr>
                      <a:endParaRPr lang="en-GB" sz="1050" b="0" u="none">
                        <a:uFill>
                          <a:solidFill>
                            <a:srgbClr val="000000"/>
                          </a:solidFill>
                        </a:uFill>
                        <a:latin typeface="Calibri"/>
                        <a:cs typeface="Calibri"/>
                      </a:endParaRPr>
                    </a:p>
                    <a:p>
                      <a:pPr marL="92075">
                        <a:lnSpc>
                          <a:spcPct val="100000"/>
                        </a:lnSpc>
                      </a:pPr>
                      <a:r>
                        <a:rPr lang="en-GB" sz="1050" b="1" u="sng">
                          <a:uFill>
                            <a:solidFill>
                              <a:srgbClr val="000000"/>
                            </a:solidFill>
                          </a:uFill>
                          <a:latin typeface="Calibri"/>
                          <a:cs typeface="Calibri"/>
                        </a:rPr>
                        <a:t>Early Elizabethan England; Key Topic 3:</a:t>
                      </a:r>
                    </a:p>
                    <a:p>
                      <a:pPr marL="92075">
                        <a:lnSpc>
                          <a:spcPct val="100000"/>
                        </a:lnSpc>
                      </a:pPr>
                      <a:r>
                        <a:rPr lang="en-GB" sz="1050" b="0" u="none">
                          <a:uFill>
                            <a:solidFill>
                              <a:srgbClr val="000000"/>
                            </a:solidFill>
                          </a:uFill>
                          <a:latin typeface="Calibri"/>
                          <a:cs typeface="Calibri"/>
                        </a:rPr>
                        <a:t>Society; Education; the poor; Voyages of Exploration; Raleigh and Virginia</a:t>
                      </a:r>
                      <a:endParaRPr sz="1050" b="0" u="none">
                        <a:latin typeface="Calibri"/>
                        <a:cs typeface="Calibri"/>
                      </a:endParaRPr>
                    </a:p>
                    <a:p>
                      <a:pPr>
                        <a:lnSpc>
                          <a:spcPct val="100000"/>
                        </a:lnSpc>
                        <a:spcBef>
                          <a:spcPts val="55"/>
                        </a:spcBef>
                      </a:pPr>
                      <a:endParaRPr sz="1050">
                        <a:latin typeface="Times New Roman"/>
                        <a:cs typeface="Times New Roman"/>
                      </a:endParaRPr>
                    </a:p>
                    <a:p>
                      <a:pPr marL="92075">
                        <a:lnSpc>
                          <a:spcPct val="100000"/>
                        </a:lnSpc>
                      </a:pPr>
                      <a:r>
                        <a:rPr sz="1050" b="1" u="sng">
                          <a:uFill>
                            <a:solidFill>
                              <a:srgbClr val="000000"/>
                            </a:solidFill>
                          </a:uFill>
                          <a:latin typeface="Calibri"/>
                          <a:cs typeface="Calibri"/>
                        </a:rPr>
                        <a:t>NC</a:t>
                      </a:r>
                      <a:r>
                        <a:rPr sz="1050" b="1" u="sng" spc="-15">
                          <a:uFill>
                            <a:solidFill>
                              <a:srgbClr val="000000"/>
                            </a:solidFill>
                          </a:uFill>
                          <a:latin typeface="Calibri"/>
                          <a:cs typeface="Calibri"/>
                        </a:rPr>
                        <a:t> </a:t>
                      </a:r>
                      <a:r>
                        <a:rPr sz="1050" b="1" u="sng" spc="-10">
                          <a:uFill>
                            <a:solidFill>
                              <a:srgbClr val="000000"/>
                            </a:solidFill>
                          </a:uFill>
                          <a:latin typeface="Calibri"/>
                          <a:cs typeface="Calibri"/>
                        </a:rPr>
                        <a:t>links</a:t>
                      </a:r>
                      <a:r>
                        <a:rPr sz="1050" b="1" spc="-10">
                          <a:latin typeface="Calibri"/>
                          <a:cs typeface="Calibri"/>
                        </a:rPr>
                        <a:t>:</a:t>
                      </a:r>
                      <a:r>
                        <a:rPr lang="en-US" sz="1050" b="1" spc="-10">
                          <a:latin typeface="Calibri"/>
                          <a:cs typeface="Calibri"/>
                        </a:rPr>
                        <a:t> </a:t>
                      </a:r>
                      <a:r>
                        <a:rPr lang="en-US" sz="1100" b="0" i="0" u="none" strike="noStrike" spc="-10" noProof="0">
                          <a:solidFill>
                            <a:srgbClr val="000000"/>
                          </a:solidFill>
                          <a:latin typeface="Calibri"/>
                        </a:rPr>
                        <a:t>the development of Church, state and society in Britain 1509-1745</a:t>
                      </a:r>
                      <a:endParaRPr sz="1050" b="1">
                        <a:latin typeface="Calibri"/>
                        <a:cs typeface="Calibri"/>
                      </a:endParaRPr>
                    </a:p>
                    <a:p>
                      <a:pPr>
                        <a:lnSpc>
                          <a:spcPct val="100000"/>
                        </a:lnSpc>
                        <a:spcBef>
                          <a:spcPts val="55"/>
                        </a:spcBef>
                      </a:pPr>
                      <a:endParaRPr sz="1050">
                        <a:latin typeface="Times New Roman"/>
                        <a:cs typeface="Times New Roman"/>
                      </a:endParaRPr>
                    </a:p>
                    <a:p>
                      <a:pPr marL="92075">
                        <a:lnSpc>
                          <a:spcPct val="100000"/>
                        </a:lnSpc>
                      </a:pPr>
                      <a:r>
                        <a:rPr sz="1050" b="1" u="sng">
                          <a:uFill>
                            <a:solidFill>
                              <a:srgbClr val="000000"/>
                            </a:solidFill>
                          </a:uFill>
                          <a:latin typeface="Calibri"/>
                          <a:cs typeface="Calibri"/>
                        </a:rPr>
                        <a:t>GCSE</a:t>
                      </a:r>
                      <a:r>
                        <a:rPr sz="1050" b="1" u="sng" spc="-30">
                          <a:uFill>
                            <a:solidFill>
                              <a:srgbClr val="000000"/>
                            </a:solidFill>
                          </a:uFill>
                          <a:latin typeface="Calibri"/>
                          <a:cs typeface="Calibri"/>
                        </a:rPr>
                        <a:t> </a:t>
                      </a:r>
                      <a:r>
                        <a:rPr sz="1050" b="1" u="sng">
                          <a:uFill>
                            <a:solidFill>
                              <a:srgbClr val="000000"/>
                            </a:solidFill>
                          </a:uFill>
                          <a:latin typeface="Calibri"/>
                          <a:cs typeface="Calibri"/>
                        </a:rPr>
                        <a:t>Links</a:t>
                      </a:r>
                      <a:r>
                        <a:rPr sz="1050" b="1">
                          <a:latin typeface="Calibri"/>
                          <a:cs typeface="Calibri"/>
                        </a:rPr>
                        <a:t>:</a:t>
                      </a:r>
                      <a:r>
                        <a:rPr sz="1050" spc="-35">
                          <a:latin typeface="Calibri"/>
                          <a:cs typeface="Calibri"/>
                        </a:rPr>
                        <a:t> </a:t>
                      </a:r>
                      <a:r>
                        <a:rPr sz="1050">
                          <a:latin typeface="Calibri"/>
                          <a:cs typeface="Calibri"/>
                        </a:rPr>
                        <a:t>AO1/</a:t>
                      </a:r>
                      <a:r>
                        <a:rPr sz="1050" spc="-25">
                          <a:latin typeface="Calibri"/>
                          <a:cs typeface="Calibri"/>
                        </a:rPr>
                        <a:t> </a:t>
                      </a:r>
                      <a:r>
                        <a:rPr sz="1050">
                          <a:latin typeface="Calibri"/>
                          <a:cs typeface="Calibri"/>
                        </a:rPr>
                        <a:t>AO2</a:t>
                      </a:r>
                    </a:p>
                  </a:txBody>
                  <a:tcPr marL="0" marR="0" marT="37465" marB="0">
                    <a:lnL w="12700">
                      <a:solidFill>
                        <a:srgbClr val="4471C4"/>
                      </a:solidFill>
                      <a:prstDash val="solid"/>
                    </a:lnL>
                    <a:lnR w="12700">
                      <a:solidFill>
                        <a:srgbClr val="4471C4"/>
                      </a:solidFill>
                      <a:prstDash val="solid"/>
                    </a:lnR>
                    <a:lnT w="12700">
                      <a:solidFill>
                        <a:srgbClr val="4471C4"/>
                      </a:solidFill>
                      <a:prstDash val="solid"/>
                    </a:lnT>
                    <a:lnB w="28575">
                      <a:solidFill>
                        <a:srgbClr val="4471C4"/>
                      </a:solidFill>
                      <a:prstDash val="soli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3165649">
                <a:tc>
                  <a:txBody>
                    <a:bodyPr/>
                    <a:lstStyle/>
                    <a:p>
                      <a:pPr>
                        <a:lnSpc>
                          <a:spcPct val="100000"/>
                        </a:lnSpc>
                        <a:spcBef>
                          <a:spcPts val="2475"/>
                        </a:spcBef>
                      </a:pPr>
                      <a:endParaRPr sz="3600">
                        <a:latin typeface="Times New Roman"/>
                        <a:cs typeface="Times New Roman"/>
                      </a:endParaRPr>
                    </a:p>
                    <a:p>
                      <a:pPr marL="200660">
                        <a:lnSpc>
                          <a:spcPct val="100000"/>
                        </a:lnSpc>
                      </a:pPr>
                      <a:r>
                        <a:rPr sz="3600" b="1" spc="-25">
                          <a:latin typeface="Calibri"/>
                          <a:cs typeface="Calibri"/>
                        </a:rPr>
                        <a:t>11</a:t>
                      </a:r>
                      <a:endParaRPr sz="3600">
                        <a:latin typeface="Calibri"/>
                        <a:cs typeface="Calibri"/>
                      </a:endParaRPr>
                    </a:p>
                    <a:p>
                      <a:pPr marL="129539" marR="144780" indent="20955">
                        <a:lnSpc>
                          <a:spcPct val="100000"/>
                        </a:lnSpc>
                        <a:spcBef>
                          <a:spcPts val="160"/>
                        </a:spcBef>
                      </a:pPr>
                      <a:r>
                        <a:rPr sz="1200">
                          <a:latin typeface="Calibri"/>
                          <a:cs typeface="Calibri"/>
                        </a:rPr>
                        <a:t>3</a:t>
                      </a:r>
                      <a:r>
                        <a:rPr sz="1200" spc="-5">
                          <a:latin typeface="Calibri"/>
                          <a:cs typeface="Calibri"/>
                        </a:rPr>
                        <a:t> </a:t>
                      </a:r>
                      <a:r>
                        <a:rPr sz="1200" spc="-10">
                          <a:latin typeface="Calibri"/>
                          <a:cs typeface="Calibri"/>
                        </a:rPr>
                        <a:t>lessons </a:t>
                      </a:r>
                      <a:r>
                        <a:rPr sz="1200">
                          <a:latin typeface="Calibri"/>
                          <a:cs typeface="Calibri"/>
                        </a:rPr>
                        <a:t>per</a:t>
                      </a:r>
                      <a:r>
                        <a:rPr sz="1200" spc="-20">
                          <a:latin typeface="Calibri"/>
                          <a:cs typeface="Calibri"/>
                        </a:rPr>
                        <a:t> week</a:t>
                      </a:r>
                      <a:endParaRPr sz="1200">
                        <a:latin typeface="Calibri"/>
                        <a:cs typeface="Calibri"/>
                      </a:endParaRPr>
                    </a:p>
                  </a:txBody>
                  <a:tcPr marL="0" marR="0" marT="314325" marB="0">
                    <a:lnL w="12700">
                      <a:solidFill>
                        <a:srgbClr val="4471C4"/>
                      </a:solidFill>
                      <a:prstDash val="solid"/>
                    </a:lnL>
                    <a:lnR w="12700">
                      <a:solidFill>
                        <a:srgbClr val="4471C4"/>
                      </a:solidFill>
                      <a:prstDash val="solid"/>
                    </a:lnR>
                    <a:lnT w="28575">
                      <a:solidFill>
                        <a:srgbClr val="4471C4"/>
                      </a:solidFill>
                      <a:prstDash val="solid"/>
                    </a:lnT>
                    <a:lnB w="12700">
                      <a:solidFill>
                        <a:srgbClr val="4471C4"/>
                      </a:solidFill>
                      <a:prstDash val="solid"/>
                    </a:lnB>
                    <a:solidFill>
                      <a:srgbClr val="4471C4">
                        <a:alpha val="19999"/>
                      </a:srgbClr>
                    </a:solidFill>
                  </a:tcPr>
                </a:tc>
                <a:tc>
                  <a:txBody>
                    <a:bodyPr/>
                    <a:lstStyle/>
                    <a:p>
                      <a:pPr marL="91440" marR="241300">
                        <a:lnSpc>
                          <a:spcPct val="100000"/>
                        </a:lnSpc>
                        <a:spcBef>
                          <a:spcPts val="295"/>
                        </a:spcBef>
                      </a:pPr>
                      <a:r>
                        <a:rPr sz="1050" b="1">
                          <a:latin typeface="Calibri"/>
                          <a:cs typeface="Calibri"/>
                        </a:rPr>
                        <a:t>Topic</a:t>
                      </a:r>
                      <a:r>
                        <a:rPr sz="1050" b="1" spc="-25">
                          <a:latin typeface="Calibri"/>
                          <a:cs typeface="Calibri"/>
                        </a:rPr>
                        <a:t> </a:t>
                      </a:r>
                      <a:r>
                        <a:rPr sz="1050" b="1">
                          <a:latin typeface="Calibri"/>
                          <a:cs typeface="Calibri"/>
                        </a:rPr>
                        <a:t>Overview</a:t>
                      </a:r>
                      <a:r>
                        <a:rPr sz="1050" b="1" spc="-40">
                          <a:latin typeface="Calibri"/>
                          <a:cs typeface="Calibri"/>
                        </a:rPr>
                        <a:t> </a:t>
                      </a:r>
                      <a:r>
                        <a:rPr sz="1050" b="1">
                          <a:latin typeface="Calibri"/>
                          <a:cs typeface="Calibri"/>
                        </a:rPr>
                        <a:t>(from</a:t>
                      </a:r>
                      <a:r>
                        <a:rPr sz="1050" b="1" spc="-20">
                          <a:latin typeface="Calibri"/>
                          <a:cs typeface="Calibri"/>
                        </a:rPr>
                        <a:t> </a:t>
                      </a:r>
                      <a:r>
                        <a:rPr sz="1050" b="1">
                          <a:latin typeface="Calibri"/>
                          <a:cs typeface="Calibri"/>
                        </a:rPr>
                        <a:t>Co</a:t>
                      </a:r>
                      <a:r>
                        <a:rPr sz="1050" b="1" spc="-25">
                          <a:latin typeface="Calibri"/>
                          <a:cs typeface="Calibri"/>
                        </a:rPr>
                        <a:t> </a:t>
                      </a:r>
                      <a:r>
                        <a:rPr sz="1050" b="1">
                          <a:latin typeface="Calibri"/>
                          <a:cs typeface="Calibri"/>
                        </a:rPr>
                        <a:t>Design</a:t>
                      </a:r>
                      <a:r>
                        <a:rPr sz="1050" b="1" spc="-25">
                          <a:latin typeface="Calibri"/>
                          <a:cs typeface="Calibri"/>
                        </a:rPr>
                        <a:t> </a:t>
                      </a:r>
                      <a:r>
                        <a:rPr sz="1050" b="1">
                          <a:latin typeface="Calibri"/>
                          <a:cs typeface="Calibri"/>
                        </a:rPr>
                        <a:t>Theme):</a:t>
                      </a:r>
                      <a:r>
                        <a:rPr sz="1050" b="1" spc="-35">
                          <a:latin typeface="Calibri"/>
                          <a:cs typeface="Calibri"/>
                        </a:rPr>
                        <a:t> </a:t>
                      </a:r>
                      <a:r>
                        <a:rPr sz="1050" b="1">
                          <a:latin typeface="Calibri"/>
                          <a:cs typeface="Calibri"/>
                        </a:rPr>
                        <a:t>GCSE</a:t>
                      </a:r>
                      <a:r>
                        <a:rPr sz="1050" b="1" spc="-35">
                          <a:latin typeface="Calibri"/>
                          <a:cs typeface="Calibri"/>
                        </a:rPr>
                        <a:t> </a:t>
                      </a:r>
                      <a:r>
                        <a:rPr sz="1050" b="1">
                          <a:latin typeface="Calibri"/>
                          <a:cs typeface="Calibri"/>
                        </a:rPr>
                        <a:t>as</a:t>
                      </a:r>
                      <a:r>
                        <a:rPr sz="1050" b="1" spc="-10">
                          <a:latin typeface="Calibri"/>
                          <a:cs typeface="Calibri"/>
                        </a:rPr>
                        <a:t> </a:t>
                      </a:r>
                      <a:r>
                        <a:rPr sz="1050" b="1">
                          <a:latin typeface="Calibri"/>
                          <a:cs typeface="Calibri"/>
                        </a:rPr>
                        <a:t>per</a:t>
                      </a:r>
                      <a:r>
                        <a:rPr sz="1050" b="1" spc="-10">
                          <a:latin typeface="Calibri"/>
                          <a:cs typeface="Calibri"/>
                        </a:rPr>
                        <a:t> individual school</a:t>
                      </a:r>
                      <a:endParaRPr sz="1050">
                        <a:latin typeface="Calibri"/>
                        <a:cs typeface="Calibri"/>
                      </a:endParaRPr>
                    </a:p>
                    <a:p>
                      <a:pPr>
                        <a:lnSpc>
                          <a:spcPct val="100000"/>
                        </a:lnSpc>
                        <a:spcBef>
                          <a:spcPts val="55"/>
                        </a:spcBef>
                      </a:pPr>
                      <a:endParaRPr sz="1050">
                        <a:latin typeface="Times New Roman"/>
                        <a:cs typeface="Times New Roman"/>
                      </a:endParaRPr>
                    </a:p>
                    <a:p>
                      <a:pPr marL="91440" marR="102870" lvl="0">
                        <a:lnSpc>
                          <a:spcPct val="100000"/>
                        </a:lnSpc>
                        <a:buNone/>
                      </a:pPr>
                      <a:r>
                        <a:rPr lang="en-GB" sz="1050" b="1" u="sng">
                          <a:uFill>
                            <a:solidFill>
                              <a:srgbClr val="000000"/>
                            </a:solidFill>
                          </a:uFill>
                          <a:latin typeface="Calibri"/>
                          <a:cs typeface="Calibri"/>
                        </a:rPr>
                        <a:t>Weimar and Nazi Germany: Key Topic 1:</a:t>
                      </a:r>
                      <a:endParaRPr lang="en-GB" sz="1050">
                        <a:cs typeface="Calibri"/>
                      </a:endParaRPr>
                    </a:p>
                    <a:p>
                      <a:pPr marL="91440" marR="102870" lvl="0">
                        <a:lnSpc>
                          <a:spcPct val="100000"/>
                        </a:lnSpc>
                        <a:buNone/>
                      </a:pPr>
                      <a:r>
                        <a:rPr lang="en-GB" sz="1050" b="0" u="none">
                          <a:uFill>
                            <a:solidFill>
                              <a:srgbClr val="000000"/>
                            </a:solidFill>
                          </a:uFill>
                          <a:latin typeface="Calibri"/>
                          <a:cs typeface="Calibri"/>
                        </a:rPr>
                        <a:t>The establishment and early challenges to the Weimar Republic; recovery from war; Stresemann's economic and domestic policies; The Golden Age of Weimar</a:t>
                      </a:r>
                      <a:endParaRPr lang="en-US"/>
                    </a:p>
                    <a:p>
                      <a:pPr marL="91440" marR="102870" lvl="0">
                        <a:lnSpc>
                          <a:spcPct val="100000"/>
                        </a:lnSpc>
                        <a:buNone/>
                      </a:pPr>
                      <a:endParaRPr lang="en-GB" sz="1050" b="0" u="none">
                        <a:uFill>
                          <a:solidFill>
                            <a:srgbClr val="000000"/>
                          </a:solidFill>
                        </a:uFill>
                        <a:latin typeface="Calibri"/>
                        <a:cs typeface="Calibri"/>
                      </a:endParaRPr>
                    </a:p>
                    <a:p>
                      <a:pPr marL="91440" marR="102870" lvl="0">
                        <a:lnSpc>
                          <a:spcPct val="100000"/>
                        </a:lnSpc>
                        <a:buNone/>
                      </a:pPr>
                      <a:r>
                        <a:rPr lang="en-GB" sz="1050" b="1" u="sng">
                          <a:uFill>
                            <a:solidFill>
                              <a:srgbClr val="000000"/>
                            </a:solidFill>
                          </a:uFill>
                          <a:latin typeface="Calibri"/>
                          <a:cs typeface="Calibri"/>
                        </a:rPr>
                        <a:t>Weimar and Nazi Germany: Key Topic 2: </a:t>
                      </a:r>
                      <a:endParaRPr lang="en-US"/>
                    </a:p>
                    <a:p>
                      <a:pPr marL="91440" marR="102870" lvl="0">
                        <a:lnSpc>
                          <a:spcPct val="100000"/>
                        </a:lnSpc>
                        <a:buNone/>
                      </a:pPr>
                      <a:r>
                        <a:rPr lang="en-GB" sz="1050" b="0" u="none">
                          <a:uFill>
                            <a:solidFill>
                              <a:srgbClr val="000000"/>
                            </a:solidFill>
                          </a:uFill>
                          <a:latin typeface="Calibri"/>
                          <a:cs typeface="Calibri"/>
                        </a:rPr>
                        <a:t>The early Nazi Party, 1920-22; The Munich Putsch and its consequences; Unemployment, growth of support for the Nazi’s and impact of propaganda</a:t>
                      </a:r>
                      <a:endParaRPr lang="en-GB" sz="1050" b="0" u="none">
                        <a:latin typeface="Calibri"/>
                        <a:cs typeface="Calibri"/>
                      </a:endParaRPr>
                    </a:p>
                    <a:p>
                      <a:pPr>
                        <a:lnSpc>
                          <a:spcPct val="100000"/>
                        </a:lnSpc>
                        <a:spcBef>
                          <a:spcPts val="55"/>
                        </a:spcBef>
                      </a:pPr>
                      <a:endParaRPr sz="1050">
                        <a:latin typeface="Times New Roman"/>
                        <a:cs typeface="Times New Roman"/>
                      </a:endParaRPr>
                    </a:p>
                    <a:p>
                      <a:pPr marL="92710">
                        <a:lnSpc>
                          <a:spcPct val="100000"/>
                        </a:lnSpc>
                      </a:pPr>
                      <a:r>
                        <a:rPr sz="1050" b="1" u="sng">
                          <a:uFill>
                            <a:solidFill>
                              <a:srgbClr val="000000"/>
                            </a:solidFill>
                          </a:uFill>
                          <a:latin typeface="Calibri"/>
                          <a:cs typeface="Calibri"/>
                        </a:rPr>
                        <a:t>NC</a:t>
                      </a:r>
                      <a:r>
                        <a:rPr sz="1050" b="1" u="sng" spc="-15">
                          <a:uFill>
                            <a:solidFill>
                              <a:srgbClr val="000000"/>
                            </a:solidFill>
                          </a:uFill>
                          <a:latin typeface="Calibri"/>
                          <a:cs typeface="Calibri"/>
                        </a:rPr>
                        <a:t> </a:t>
                      </a:r>
                      <a:r>
                        <a:rPr sz="1050" b="1" u="sng" spc="-10">
                          <a:uFill>
                            <a:solidFill>
                              <a:srgbClr val="000000"/>
                            </a:solidFill>
                          </a:uFill>
                          <a:latin typeface="Calibri"/>
                          <a:cs typeface="Calibri"/>
                        </a:rPr>
                        <a:t>links:</a:t>
                      </a:r>
                      <a:r>
                        <a:rPr lang="en-US" sz="1050" b="1" u="sng" spc="-10">
                          <a:uFill>
                            <a:solidFill>
                              <a:srgbClr val="000000"/>
                            </a:solidFill>
                          </a:uFill>
                          <a:latin typeface="Calibri"/>
                          <a:cs typeface="Calibri"/>
                        </a:rPr>
                        <a:t> </a:t>
                      </a:r>
                      <a:r>
                        <a:rPr lang="en-US" sz="1100" b="0" i="0" u="none" strike="noStrike" spc="-10" noProof="0">
                          <a:solidFill>
                            <a:srgbClr val="000000"/>
                          </a:solidFill>
                          <a:uFill>
                            <a:solidFill>
                              <a:srgbClr val="000000"/>
                            </a:solidFill>
                          </a:uFill>
                          <a:latin typeface="Calibri"/>
                        </a:rPr>
                        <a:t>study of a significant  issue in world history and its interconnections with other world developments; Challenges for Britain, Europe and the wider world 1901</a:t>
                      </a:r>
                    </a:p>
                    <a:p>
                      <a:pPr marL="92710" lvl="0">
                        <a:lnSpc>
                          <a:spcPct val="100000"/>
                        </a:lnSpc>
                        <a:buNone/>
                      </a:pPr>
                      <a:r>
                        <a:rPr lang="en-US" sz="1100" b="0" i="0" u="none" strike="noStrike" spc="-10" noProof="0">
                          <a:solidFill>
                            <a:srgbClr val="000000"/>
                          </a:solidFill>
                          <a:uFill>
                            <a:solidFill>
                              <a:srgbClr val="000000"/>
                            </a:solidFill>
                          </a:uFill>
                          <a:latin typeface="Calibri"/>
                        </a:rPr>
                        <a:t>– present day</a:t>
                      </a:r>
                      <a:endParaRPr/>
                    </a:p>
                    <a:p>
                      <a:pPr>
                        <a:lnSpc>
                          <a:spcPct val="100000"/>
                        </a:lnSpc>
                        <a:spcBef>
                          <a:spcPts val="50"/>
                        </a:spcBef>
                      </a:pPr>
                      <a:endParaRPr sz="1050">
                        <a:latin typeface="Times New Roman"/>
                        <a:cs typeface="Times New Roman"/>
                      </a:endParaRPr>
                    </a:p>
                    <a:p>
                      <a:pPr marL="91440">
                        <a:lnSpc>
                          <a:spcPct val="100000"/>
                        </a:lnSpc>
                      </a:pPr>
                      <a:r>
                        <a:rPr sz="1050" b="1" u="sng">
                          <a:uFill>
                            <a:solidFill>
                              <a:srgbClr val="000000"/>
                            </a:solidFill>
                          </a:uFill>
                          <a:latin typeface="Calibri"/>
                          <a:cs typeface="Calibri"/>
                        </a:rPr>
                        <a:t>GCSE</a:t>
                      </a:r>
                      <a:r>
                        <a:rPr sz="1050" b="1" u="sng" spc="-30">
                          <a:uFill>
                            <a:solidFill>
                              <a:srgbClr val="000000"/>
                            </a:solidFill>
                          </a:uFill>
                          <a:latin typeface="Calibri"/>
                          <a:cs typeface="Calibri"/>
                        </a:rPr>
                        <a:t> </a:t>
                      </a:r>
                      <a:r>
                        <a:rPr sz="1050" b="1" u="sng">
                          <a:uFill>
                            <a:solidFill>
                              <a:srgbClr val="000000"/>
                            </a:solidFill>
                          </a:uFill>
                          <a:latin typeface="Calibri"/>
                          <a:cs typeface="Calibri"/>
                        </a:rPr>
                        <a:t>Links</a:t>
                      </a:r>
                      <a:r>
                        <a:rPr sz="1050" u="sng">
                          <a:uFill>
                            <a:solidFill>
                              <a:srgbClr val="000000"/>
                            </a:solidFill>
                          </a:uFill>
                          <a:latin typeface="Calibri"/>
                          <a:cs typeface="Calibri"/>
                        </a:rPr>
                        <a:t>:</a:t>
                      </a:r>
                      <a:r>
                        <a:rPr sz="1050" spc="-35">
                          <a:latin typeface="Calibri"/>
                          <a:cs typeface="Calibri"/>
                        </a:rPr>
                        <a:t> </a:t>
                      </a:r>
                      <a:r>
                        <a:rPr sz="1050" spc="-10">
                          <a:latin typeface="Calibri"/>
                          <a:cs typeface="Calibri"/>
                        </a:rPr>
                        <a:t>AO1/AO2/AO3</a:t>
                      </a:r>
                      <a:r>
                        <a:rPr lang="en-GB" sz="1050" spc="-10">
                          <a:latin typeface="Calibri"/>
                          <a:cs typeface="Calibri"/>
                        </a:rPr>
                        <a:t>/AO4</a:t>
                      </a:r>
                      <a:endParaRPr sz="1050">
                        <a:latin typeface="Calibri"/>
                        <a:cs typeface="Calibri"/>
                      </a:endParaRPr>
                    </a:p>
                  </a:txBody>
                  <a:tcPr marL="0" marR="0" marT="37465" marB="0">
                    <a:lnL w="12700">
                      <a:solidFill>
                        <a:srgbClr val="4471C4"/>
                      </a:solidFill>
                      <a:prstDash val="solid"/>
                    </a:lnL>
                    <a:lnR w="12700">
                      <a:solidFill>
                        <a:srgbClr val="4471C4"/>
                      </a:solidFill>
                      <a:prstDash val="solid"/>
                    </a:lnR>
                    <a:lnT w="28575">
                      <a:solidFill>
                        <a:srgbClr val="4471C4"/>
                      </a:solidFill>
                      <a:prstDash val="solid"/>
                    </a:lnT>
                    <a:lnB w="12700">
                      <a:solidFill>
                        <a:srgbClr val="4471C4"/>
                      </a:solidFill>
                      <a:prstDash val="solid"/>
                    </a:lnB>
                    <a:solidFill>
                      <a:srgbClr val="4471C4">
                        <a:alpha val="19999"/>
                      </a:srgbClr>
                    </a:solidFill>
                  </a:tcPr>
                </a:tc>
                <a:tc>
                  <a:txBody>
                    <a:bodyPr/>
                    <a:lstStyle/>
                    <a:p>
                      <a:pPr marL="92075" marR="276860">
                        <a:lnSpc>
                          <a:spcPct val="100000"/>
                        </a:lnSpc>
                        <a:spcBef>
                          <a:spcPts val="295"/>
                        </a:spcBef>
                      </a:pPr>
                      <a:r>
                        <a:rPr sz="1050" b="1">
                          <a:latin typeface="Calibri"/>
                          <a:cs typeface="Calibri"/>
                        </a:rPr>
                        <a:t>Topic</a:t>
                      </a:r>
                      <a:r>
                        <a:rPr sz="1050" b="1" spc="-25">
                          <a:latin typeface="Calibri"/>
                          <a:cs typeface="Calibri"/>
                        </a:rPr>
                        <a:t> </a:t>
                      </a:r>
                      <a:r>
                        <a:rPr sz="1050" b="1">
                          <a:latin typeface="Calibri"/>
                          <a:cs typeface="Calibri"/>
                        </a:rPr>
                        <a:t>Overview</a:t>
                      </a:r>
                      <a:r>
                        <a:rPr sz="1050" b="1" spc="-40">
                          <a:latin typeface="Calibri"/>
                          <a:cs typeface="Calibri"/>
                        </a:rPr>
                        <a:t> </a:t>
                      </a:r>
                      <a:r>
                        <a:rPr sz="1050" b="1">
                          <a:latin typeface="Calibri"/>
                          <a:cs typeface="Calibri"/>
                        </a:rPr>
                        <a:t>(from</a:t>
                      </a:r>
                      <a:r>
                        <a:rPr sz="1050" b="1" spc="-20">
                          <a:latin typeface="Calibri"/>
                          <a:cs typeface="Calibri"/>
                        </a:rPr>
                        <a:t> </a:t>
                      </a:r>
                      <a:r>
                        <a:rPr sz="1050" b="1">
                          <a:latin typeface="Calibri"/>
                          <a:cs typeface="Calibri"/>
                        </a:rPr>
                        <a:t>Co</a:t>
                      </a:r>
                      <a:r>
                        <a:rPr sz="1050" b="1" spc="-25">
                          <a:latin typeface="Calibri"/>
                          <a:cs typeface="Calibri"/>
                        </a:rPr>
                        <a:t> </a:t>
                      </a:r>
                      <a:r>
                        <a:rPr sz="1050" b="1">
                          <a:latin typeface="Calibri"/>
                          <a:cs typeface="Calibri"/>
                        </a:rPr>
                        <a:t>Design</a:t>
                      </a:r>
                      <a:r>
                        <a:rPr sz="1050" b="1" spc="-25">
                          <a:latin typeface="Calibri"/>
                          <a:cs typeface="Calibri"/>
                        </a:rPr>
                        <a:t> </a:t>
                      </a:r>
                      <a:r>
                        <a:rPr sz="1050" b="1">
                          <a:latin typeface="Calibri"/>
                          <a:cs typeface="Calibri"/>
                        </a:rPr>
                        <a:t>Theme):</a:t>
                      </a:r>
                      <a:r>
                        <a:rPr sz="1050" b="1" spc="-35">
                          <a:latin typeface="Calibri"/>
                          <a:cs typeface="Calibri"/>
                        </a:rPr>
                        <a:t> </a:t>
                      </a:r>
                      <a:r>
                        <a:rPr sz="1050" b="1">
                          <a:latin typeface="Calibri"/>
                          <a:cs typeface="Calibri"/>
                        </a:rPr>
                        <a:t>GCSE</a:t>
                      </a:r>
                      <a:r>
                        <a:rPr sz="1050" b="1" spc="-35">
                          <a:latin typeface="Calibri"/>
                          <a:cs typeface="Calibri"/>
                        </a:rPr>
                        <a:t> </a:t>
                      </a:r>
                      <a:r>
                        <a:rPr sz="1050" b="1">
                          <a:latin typeface="Calibri"/>
                          <a:cs typeface="Calibri"/>
                        </a:rPr>
                        <a:t>as</a:t>
                      </a:r>
                      <a:r>
                        <a:rPr sz="1050" b="1" spc="-10">
                          <a:latin typeface="Calibri"/>
                          <a:cs typeface="Calibri"/>
                        </a:rPr>
                        <a:t> </a:t>
                      </a:r>
                      <a:r>
                        <a:rPr sz="1050" b="1">
                          <a:latin typeface="Calibri"/>
                          <a:cs typeface="Calibri"/>
                        </a:rPr>
                        <a:t>per</a:t>
                      </a:r>
                      <a:r>
                        <a:rPr sz="1050" b="1" spc="-10">
                          <a:latin typeface="Calibri"/>
                          <a:cs typeface="Calibri"/>
                        </a:rPr>
                        <a:t> individual school</a:t>
                      </a:r>
                      <a:endParaRPr sz="1050">
                        <a:latin typeface="Calibri"/>
                        <a:cs typeface="Calibri"/>
                      </a:endParaRPr>
                    </a:p>
                    <a:p>
                      <a:pPr>
                        <a:lnSpc>
                          <a:spcPct val="100000"/>
                        </a:lnSpc>
                        <a:spcBef>
                          <a:spcPts val="55"/>
                        </a:spcBef>
                      </a:pPr>
                      <a:endParaRPr sz="1050">
                        <a:latin typeface="Times New Roman"/>
                        <a:cs typeface="Times New Roman"/>
                      </a:endParaRPr>
                    </a:p>
                    <a:p>
                      <a:pPr marL="92075">
                        <a:lnSpc>
                          <a:spcPct val="100000"/>
                        </a:lnSpc>
                      </a:pPr>
                      <a:r>
                        <a:rPr lang="en-GB" sz="1050" b="1" u="sng">
                          <a:uFill>
                            <a:solidFill>
                              <a:srgbClr val="000000"/>
                            </a:solidFill>
                          </a:uFill>
                          <a:latin typeface="Calibri"/>
                          <a:cs typeface="Calibri"/>
                        </a:rPr>
                        <a:t>Weimar and Nazi Germany: Key Topic 3:</a:t>
                      </a:r>
                    </a:p>
                    <a:p>
                      <a:pPr marL="92075">
                        <a:lnSpc>
                          <a:spcPct val="100000"/>
                        </a:lnSpc>
                      </a:pPr>
                      <a:r>
                        <a:rPr lang="en-GB" sz="1050" b="0" u="none">
                          <a:uFill>
                            <a:solidFill>
                              <a:srgbClr val="000000"/>
                            </a:solidFill>
                          </a:uFill>
                          <a:latin typeface="Calibri"/>
                          <a:cs typeface="Calibri"/>
                        </a:rPr>
                        <a:t>Reichstag Fire, Enabling Act and seizure of power; Nazi methods of control; propaganda and culture; opposition to the Nazi Regime</a:t>
                      </a:r>
                    </a:p>
                    <a:p>
                      <a:pPr marL="92075">
                        <a:lnSpc>
                          <a:spcPct val="100000"/>
                        </a:lnSpc>
                      </a:pPr>
                      <a:endParaRPr lang="en-GB" sz="1050" b="0" u="none">
                        <a:uFill>
                          <a:solidFill>
                            <a:srgbClr val="000000"/>
                          </a:solidFill>
                        </a:uFill>
                        <a:latin typeface="Calibri"/>
                        <a:cs typeface="Calibri"/>
                      </a:endParaRPr>
                    </a:p>
                    <a:p>
                      <a:pPr marL="92075">
                        <a:lnSpc>
                          <a:spcPct val="100000"/>
                        </a:lnSpc>
                      </a:pPr>
                      <a:r>
                        <a:rPr lang="en-GB" sz="1050" b="1" u="sng">
                          <a:uFill>
                            <a:solidFill>
                              <a:srgbClr val="000000"/>
                            </a:solidFill>
                          </a:uFill>
                          <a:latin typeface="Calibri"/>
                          <a:cs typeface="Calibri"/>
                        </a:rPr>
                        <a:t>Weimar and Nazi Germany: Key topic 4:</a:t>
                      </a:r>
                    </a:p>
                    <a:p>
                      <a:pPr marL="92075">
                        <a:lnSpc>
                          <a:spcPct val="100000"/>
                        </a:lnSpc>
                      </a:pPr>
                      <a:r>
                        <a:rPr lang="en-GB" sz="1050" b="0" u="none">
                          <a:uFill>
                            <a:solidFill>
                              <a:srgbClr val="000000"/>
                            </a:solidFill>
                          </a:uFill>
                          <a:latin typeface="Calibri"/>
                          <a:cs typeface="Calibri"/>
                        </a:rPr>
                        <a:t>Nazi polices towards women and young people; Changes to employment and living standards; the persecution of minorities</a:t>
                      </a:r>
                      <a:endParaRPr sz="1050" b="0" u="none">
                        <a:latin typeface="Calibri"/>
                        <a:cs typeface="Calibri"/>
                      </a:endParaRPr>
                    </a:p>
                    <a:p>
                      <a:pPr>
                        <a:lnSpc>
                          <a:spcPct val="100000"/>
                        </a:lnSpc>
                      </a:pPr>
                      <a:endParaRPr sz="1050">
                        <a:latin typeface="Times New Roman"/>
                        <a:cs typeface="Times New Roman"/>
                      </a:endParaRPr>
                    </a:p>
                    <a:p>
                      <a:pPr>
                        <a:lnSpc>
                          <a:spcPct val="100000"/>
                        </a:lnSpc>
                        <a:spcBef>
                          <a:spcPts val="105"/>
                        </a:spcBef>
                      </a:pPr>
                      <a:endParaRPr sz="1050">
                        <a:latin typeface="Times New Roman"/>
                        <a:cs typeface="Times New Roman"/>
                      </a:endParaRPr>
                    </a:p>
                    <a:p>
                      <a:pPr marL="92710" marR="0">
                        <a:lnSpc>
                          <a:spcPct val="100000"/>
                        </a:lnSpc>
                      </a:pPr>
                      <a:r>
                        <a:rPr sz="1050" b="1" u="sng">
                          <a:uFill>
                            <a:solidFill>
                              <a:srgbClr val="000000"/>
                            </a:solidFill>
                          </a:uFill>
                          <a:latin typeface="Calibri"/>
                          <a:cs typeface="Calibri"/>
                        </a:rPr>
                        <a:t>NC</a:t>
                      </a:r>
                      <a:r>
                        <a:rPr sz="1050" b="1" u="sng" spc="-15">
                          <a:uFill>
                            <a:solidFill>
                              <a:srgbClr val="000000"/>
                            </a:solidFill>
                          </a:uFill>
                          <a:latin typeface="Calibri"/>
                          <a:cs typeface="Calibri"/>
                        </a:rPr>
                        <a:t> </a:t>
                      </a:r>
                      <a:r>
                        <a:rPr sz="1050" b="1" u="sng">
                          <a:uFill>
                            <a:solidFill>
                              <a:srgbClr val="000000"/>
                            </a:solidFill>
                          </a:uFill>
                          <a:latin typeface="Calibri"/>
                          <a:cs typeface="Calibri"/>
                        </a:rPr>
                        <a:t>links:</a:t>
                      </a:r>
                      <a:r>
                        <a:rPr sz="1050" spc="-20">
                          <a:latin typeface="Calibri"/>
                          <a:cs typeface="Calibri"/>
                        </a:rPr>
                        <a:t> </a:t>
                      </a:r>
                      <a:r>
                        <a:rPr lang="en-US" sz="1100" b="0" i="0" u="none" strike="noStrike" spc="-20" noProof="0">
                          <a:solidFill>
                            <a:srgbClr val="000000"/>
                          </a:solidFill>
                          <a:latin typeface="Calibri"/>
                        </a:rPr>
                        <a:t>study of a significant  issue in world history and its interconnections with other world developments; Challenges for Britain, Europe and the wider world 1901</a:t>
                      </a:r>
                    </a:p>
                    <a:p>
                      <a:pPr marL="92710" lvl="0">
                        <a:lnSpc>
                          <a:spcPct val="100000"/>
                        </a:lnSpc>
                        <a:buNone/>
                      </a:pPr>
                      <a:r>
                        <a:rPr lang="en-US" sz="1100" b="0" i="0" u="none" strike="noStrike" spc="-20" noProof="0">
                          <a:solidFill>
                            <a:srgbClr val="000000"/>
                          </a:solidFill>
                          <a:latin typeface="Calibri"/>
                        </a:rPr>
                        <a:t>– present day</a:t>
                      </a:r>
                      <a:endParaRPr/>
                    </a:p>
                    <a:p>
                      <a:pPr>
                        <a:lnSpc>
                          <a:spcPct val="100000"/>
                        </a:lnSpc>
                        <a:spcBef>
                          <a:spcPts val="55"/>
                        </a:spcBef>
                      </a:pPr>
                      <a:endParaRPr sz="1050">
                        <a:latin typeface="Times New Roman"/>
                        <a:cs typeface="Times New Roman"/>
                      </a:endParaRPr>
                    </a:p>
                    <a:p>
                      <a:pPr marL="92075">
                        <a:lnSpc>
                          <a:spcPct val="100000"/>
                        </a:lnSpc>
                      </a:pPr>
                      <a:r>
                        <a:rPr sz="1050" b="1" u="sng">
                          <a:uFill>
                            <a:solidFill>
                              <a:srgbClr val="000000"/>
                            </a:solidFill>
                          </a:uFill>
                          <a:latin typeface="Calibri"/>
                          <a:cs typeface="Calibri"/>
                        </a:rPr>
                        <a:t>GCSE</a:t>
                      </a:r>
                      <a:r>
                        <a:rPr sz="1050" b="1" u="sng" spc="-30">
                          <a:uFill>
                            <a:solidFill>
                              <a:srgbClr val="000000"/>
                            </a:solidFill>
                          </a:uFill>
                          <a:latin typeface="Calibri"/>
                          <a:cs typeface="Calibri"/>
                        </a:rPr>
                        <a:t> </a:t>
                      </a:r>
                      <a:r>
                        <a:rPr sz="1050" b="1" u="sng">
                          <a:uFill>
                            <a:solidFill>
                              <a:srgbClr val="000000"/>
                            </a:solidFill>
                          </a:uFill>
                          <a:latin typeface="Calibri"/>
                          <a:cs typeface="Calibri"/>
                        </a:rPr>
                        <a:t>Links:</a:t>
                      </a:r>
                      <a:r>
                        <a:rPr sz="1050" b="1" spc="-35">
                          <a:latin typeface="Calibri"/>
                          <a:cs typeface="Calibri"/>
                        </a:rPr>
                        <a:t> </a:t>
                      </a:r>
                      <a:r>
                        <a:rPr sz="1050" spc="-10">
                          <a:latin typeface="Calibri"/>
                          <a:cs typeface="Calibri"/>
                        </a:rPr>
                        <a:t>AO1/AO2/AO</a:t>
                      </a:r>
                      <a:r>
                        <a:rPr lang="en-GB" sz="1050" spc="-10">
                          <a:latin typeface="Calibri"/>
                          <a:cs typeface="Calibri"/>
                        </a:rPr>
                        <a:t>3/AO4</a:t>
                      </a:r>
                      <a:endParaRPr sz="1050">
                        <a:latin typeface="Calibri"/>
                        <a:cs typeface="Calibri"/>
                      </a:endParaRPr>
                    </a:p>
                  </a:txBody>
                  <a:tcPr marL="0" marR="0" marT="37465" marB="0">
                    <a:lnL w="12700">
                      <a:solidFill>
                        <a:srgbClr val="4471C4"/>
                      </a:solidFill>
                      <a:prstDash val="solid"/>
                    </a:lnL>
                    <a:lnR w="12700">
                      <a:solidFill>
                        <a:srgbClr val="4471C4"/>
                      </a:solidFill>
                      <a:prstDash val="solid"/>
                    </a:lnR>
                    <a:lnT w="28575">
                      <a:solidFill>
                        <a:srgbClr val="4471C4"/>
                      </a:solidFill>
                      <a:prstDash val="solid"/>
                    </a:lnT>
                    <a:lnB w="12700">
                      <a:solidFill>
                        <a:srgbClr val="4471C4"/>
                      </a:solidFill>
                      <a:prstDash val="solid"/>
                    </a:lnB>
                    <a:solidFill>
                      <a:srgbClr val="4471C4">
                        <a:alpha val="19999"/>
                      </a:srgbClr>
                    </a:solidFill>
                  </a:tcPr>
                </a:tc>
                <a:tc>
                  <a:txBody>
                    <a:bodyPr/>
                    <a:lstStyle/>
                    <a:p>
                      <a:pPr marL="92075" marR="133350">
                        <a:lnSpc>
                          <a:spcPct val="100000"/>
                        </a:lnSpc>
                        <a:spcBef>
                          <a:spcPts val="295"/>
                        </a:spcBef>
                      </a:pPr>
                      <a:r>
                        <a:rPr sz="1050" b="1">
                          <a:latin typeface="Calibri"/>
                          <a:cs typeface="Calibri"/>
                        </a:rPr>
                        <a:t>Topic</a:t>
                      </a:r>
                      <a:r>
                        <a:rPr sz="1050" b="1" spc="-25">
                          <a:latin typeface="Calibri"/>
                          <a:cs typeface="Calibri"/>
                        </a:rPr>
                        <a:t> </a:t>
                      </a:r>
                      <a:r>
                        <a:rPr sz="1050" b="1">
                          <a:latin typeface="Calibri"/>
                          <a:cs typeface="Calibri"/>
                        </a:rPr>
                        <a:t>Overview</a:t>
                      </a:r>
                      <a:r>
                        <a:rPr sz="1050" b="1" spc="-40">
                          <a:latin typeface="Calibri"/>
                          <a:cs typeface="Calibri"/>
                        </a:rPr>
                        <a:t> </a:t>
                      </a:r>
                      <a:r>
                        <a:rPr sz="1050" b="1">
                          <a:latin typeface="Calibri"/>
                          <a:cs typeface="Calibri"/>
                        </a:rPr>
                        <a:t>(from</a:t>
                      </a:r>
                      <a:r>
                        <a:rPr sz="1050" b="1" spc="-20">
                          <a:latin typeface="Calibri"/>
                          <a:cs typeface="Calibri"/>
                        </a:rPr>
                        <a:t> </a:t>
                      </a:r>
                      <a:r>
                        <a:rPr sz="1050" b="1">
                          <a:latin typeface="Calibri"/>
                          <a:cs typeface="Calibri"/>
                        </a:rPr>
                        <a:t>Co</a:t>
                      </a:r>
                      <a:r>
                        <a:rPr sz="1050" b="1" spc="-25">
                          <a:latin typeface="Calibri"/>
                          <a:cs typeface="Calibri"/>
                        </a:rPr>
                        <a:t> </a:t>
                      </a:r>
                      <a:r>
                        <a:rPr sz="1050" b="1">
                          <a:latin typeface="Calibri"/>
                          <a:cs typeface="Calibri"/>
                        </a:rPr>
                        <a:t>Design</a:t>
                      </a:r>
                      <a:r>
                        <a:rPr sz="1050" b="1" spc="-25">
                          <a:latin typeface="Calibri"/>
                          <a:cs typeface="Calibri"/>
                        </a:rPr>
                        <a:t> </a:t>
                      </a:r>
                      <a:r>
                        <a:rPr sz="1050" b="1">
                          <a:latin typeface="Calibri"/>
                          <a:cs typeface="Calibri"/>
                        </a:rPr>
                        <a:t>Theme):</a:t>
                      </a:r>
                      <a:r>
                        <a:rPr sz="1050" b="1" spc="-35">
                          <a:latin typeface="Calibri"/>
                          <a:cs typeface="Calibri"/>
                        </a:rPr>
                        <a:t> </a:t>
                      </a:r>
                      <a:r>
                        <a:rPr sz="1050" b="1">
                          <a:latin typeface="Calibri"/>
                          <a:cs typeface="Calibri"/>
                        </a:rPr>
                        <a:t>GCSE</a:t>
                      </a:r>
                      <a:r>
                        <a:rPr sz="1050" b="1" spc="-35">
                          <a:latin typeface="Calibri"/>
                          <a:cs typeface="Calibri"/>
                        </a:rPr>
                        <a:t> </a:t>
                      </a:r>
                      <a:r>
                        <a:rPr sz="1050" b="1">
                          <a:latin typeface="Calibri"/>
                          <a:cs typeface="Calibri"/>
                        </a:rPr>
                        <a:t>as</a:t>
                      </a:r>
                      <a:r>
                        <a:rPr sz="1050" b="1" spc="-10">
                          <a:latin typeface="Calibri"/>
                          <a:cs typeface="Calibri"/>
                        </a:rPr>
                        <a:t> </a:t>
                      </a:r>
                      <a:r>
                        <a:rPr sz="1050" b="1">
                          <a:latin typeface="Calibri"/>
                          <a:cs typeface="Calibri"/>
                        </a:rPr>
                        <a:t>per</a:t>
                      </a:r>
                      <a:r>
                        <a:rPr sz="1050" b="1" spc="-10">
                          <a:latin typeface="Calibri"/>
                          <a:cs typeface="Calibri"/>
                        </a:rPr>
                        <a:t> individual school</a:t>
                      </a:r>
                      <a:endParaRPr sz="1050">
                        <a:latin typeface="Calibri"/>
                        <a:cs typeface="Calibri"/>
                      </a:endParaRPr>
                    </a:p>
                    <a:p>
                      <a:pPr>
                        <a:lnSpc>
                          <a:spcPct val="100000"/>
                        </a:lnSpc>
                        <a:spcBef>
                          <a:spcPts val="55"/>
                        </a:spcBef>
                      </a:pPr>
                      <a:endParaRPr sz="1050">
                        <a:latin typeface="Times New Roman"/>
                        <a:cs typeface="Times New Roman"/>
                      </a:endParaRPr>
                    </a:p>
                    <a:p>
                      <a:pPr marL="92075" marR="318770">
                        <a:lnSpc>
                          <a:spcPct val="100000"/>
                        </a:lnSpc>
                      </a:pPr>
                      <a:r>
                        <a:rPr sz="1050" b="1" u="sng">
                          <a:uFill>
                            <a:solidFill>
                              <a:srgbClr val="000000"/>
                            </a:solidFill>
                          </a:uFill>
                          <a:latin typeface="Calibri"/>
                          <a:cs typeface="Calibri"/>
                        </a:rPr>
                        <a:t>Revision,</a:t>
                      </a:r>
                      <a:r>
                        <a:rPr sz="1050" b="1" u="sng" spc="-15">
                          <a:uFill>
                            <a:solidFill>
                              <a:srgbClr val="000000"/>
                            </a:solidFill>
                          </a:uFill>
                          <a:latin typeface="Calibri"/>
                          <a:cs typeface="Calibri"/>
                        </a:rPr>
                        <a:t> </a:t>
                      </a:r>
                      <a:r>
                        <a:rPr sz="1050" b="1" u="sng" spc="-10">
                          <a:uFill>
                            <a:solidFill>
                              <a:srgbClr val="000000"/>
                            </a:solidFill>
                          </a:uFill>
                          <a:latin typeface="Calibri"/>
                          <a:cs typeface="Calibri"/>
                        </a:rPr>
                        <a:t>interventions,</a:t>
                      </a:r>
                      <a:r>
                        <a:rPr sz="1050" b="1" u="sng" spc="-30">
                          <a:uFill>
                            <a:solidFill>
                              <a:srgbClr val="000000"/>
                            </a:solidFill>
                          </a:uFill>
                          <a:latin typeface="Calibri"/>
                          <a:cs typeface="Calibri"/>
                        </a:rPr>
                        <a:t> </a:t>
                      </a:r>
                      <a:r>
                        <a:rPr sz="1050" b="1" u="sng">
                          <a:uFill>
                            <a:solidFill>
                              <a:srgbClr val="000000"/>
                            </a:solidFill>
                          </a:uFill>
                          <a:latin typeface="Calibri"/>
                          <a:cs typeface="Calibri"/>
                        </a:rPr>
                        <a:t>and</a:t>
                      </a:r>
                      <a:r>
                        <a:rPr sz="1050" b="1" u="sng" spc="5">
                          <a:uFill>
                            <a:solidFill>
                              <a:srgbClr val="000000"/>
                            </a:solidFill>
                          </a:uFill>
                          <a:latin typeface="Calibri"/>
                          <a:cs typeface="Calibri"/>
                        </a:rPr>
                        <a:t> </a:t>
                      </a:r>
                      <a:r>
                        <a:rPr sz="1050" b="1" u="sng">
                          <a:uFill>
                            <a:solidFill>
                              <a:srgbClr val="000000"/>
                            </a:solidFill>
                          </a:uFill>
                          <a:latin typeface="Calibri"/>
                          <a:cs typeface="Calibri"/>
                        </a:rPr>
                        <a:t>exam</a:t>
                      </a:r>
                      <a:r>
                        <a:rPr sz="1050" b="1" u="sng" spc="-5">
                          <a:uFill>
                            <a:solidFill>
                              <a:srgbClr val="000000"/>
                            </a:solidFill>
                          </a:uFill>
                          <a:latin typeface="Calibri"/>
                          <a:cs typeface="Calibri"/>
                        </a:rPr>
                        <a:t> </a:t>
                      </a:r>
                      <a:r>
                        <a:rPr sz="1050" b="1" u="sng">
                          <a:uFill>
                            <a:solidFill>
                              <a:srgbClr val="000000"/>
                            </a:solidFill>
                          </a:uFill>
                          <a:latin typeface="Calibri"/>
                          <a:cs typeface="Calibri"/>
                        </a:rPr>
                        <a:t>preparation</a:t>
                      </a:r>
                      <a:r>
                        <a:rPr sz="1050">
                          <a:latin typeface="Calibri"/>
                          <a:cs typeface="Calibri"/>
                        </a:rPr>
                        <a:t>.</a:t>
                      </a:r>
                      <a:r>
                        <a:rPr sz="1050" spc="-20">
                          <a:latin typeface="Calibri"/>
                          <a:cs typeface="Calibri"/>
                        </a:rPr>
                        <a:t> </a:t>
                      </a:r>
                      <a:r>
                        <a:rPr sz="1050">
                          <a:latin typeface="Calibri"/>
                          <a:cs typeface="Calibri"/>
                        </a:rPr>
                        <a:t>Focus</a:t>
                      </a:r>
                      <a:r>
                        <a:rPr sz="1050" spc="15">
                          <a:latin typeface="Calibri"/>
                          <a:cs typeface="Calibri"/>
                        </a:rPr>
                        <a:t> </a:t>
                      </a:r>
                      <a:r>
                        <a:rPr sz="1050" spc="-25">
                          <a:latin typeface="Calibri"/>
                          <a:cs typeface="Calibri"/>
                        </a:rPr>
                        <a:t>on </a:t>
                      </a:r>
                      <a:r>
                        <a:rPr sz="1050">
                          <a:latin typeface="Calibri"/>
                          <a:cs typeface="Calibri"/>
                        </a:rPr>
                        <a:t>applying</a:t>
                      </a:r>
                      <a:r>
                        <a:rPr sz="1050" spc="-30">
                          <a:latin typeface="Calibri"/>
                          <a:cs typeface="Calibri"/>
                        </a:rPr>
                        <a:t> </a:t>
                      </a:r>
                      <a:r>
                        <a:rPr sz="1050">
                          <a:latin typeface="Calibri"/>
                          <a:cs typeface="Calibri"/>
                        </a:rPr>
                        <a:t>and</a:t>
                      </a:r>
                      <a:r>
                        <a:rPr sz="1050" spc="-30">
                          <a:latin typeface="Calibri"/>
                          <a:cs typeface="Calibri"/>
                        </a:rPr>
                        <a:t> </a:t>
                      </a:r>
                      <a:r>
                        <a:rPr sz="1050">
                          <a:latin typeface="Calibri"/>
                          <a:cs typeface="Calibri"/>
                        </a:rPr>
                        <a:t>demonstrating</a:t>
                      </a:r>
                      <a:r>
                        <a:rPr sz="1050" spc="-30">
                          <a:latin typeface="Calibri"/>
                          <a:cs typeface="Calibri"/>
                        </a:rPr>
                        <a:t> </a:t>
                      </a:r>
                      <a:r>
                        <a:rPr sz="1050">
                          <a:latin typeface="Calibri"/>
                          <a:cs typeface="Calibri"/>
                        </a:rPr>
                        <a:t>knowledge</a:t>
                      </a:r>
                      <a:r>
                        <a:rPr sz="1050" spc="-30">
                          <a:latin typeface="Calibri"/>
                          <a:cs typeface="Calibri"/>
                        </a:rPr>
                        <a:t> </a:t>
                      </a:r>
                      <a:r>
                        <a:rPr sz="1050">
                          <a:latin typeface="Calibri"/>
                          <a:cs typeface="Calibri"/>
                        </a:rPr>
                        <a:t>and</a:t>
                      </a:r>
                      <a:r>
                        <a:rPr sz="1050" spc="-30">
                          <a:latin typeface="Calibri"/>
                          <a:cs typeface="Calibri"/>
                        </a:rPr>
                        <a:t> </a:t>
                      </a:r>
                      <a:r>
                        <a:rPr sz="1050">
                          <a:latin typeface="Calibri"/>
                          <a:cs typeface="Calibri"/>
                        </a:rPr>
                        <a:t>understanding</a:t>
                      </a:r>
                      <a:r>
                        <a:rPr sz="1050" spc="-35">
                          <a:latin typeface="Calibri"/>
                          <a:cs typeface="Calibri"/>
                        </a:rPr>
                        <a:t> </a:t>
                      </a:r>
                      <a:r>
                        <a:rPr sz="1050" spc="-25">
                          <a:latin typeface="Calibri"/>
                          <a:cs typeface="Calibri"/>
                        </a:rPr>
                        <a:t>to </a:t>
                      </a:r>
                      <a:r>
                        <a:rPr sz="1050">
                          <a:latin typeface="Calibri"/>
                          <a:cs typeface="Calibri"/>
                        </a:rPr>
                        <a:t>specific</a:t>
                      </a:r>
                      <a:r>
                        <a:rPr sz="1050" spc="-25">
                          <a:latin typeface="Calibri"/>
                          <a:cs typeface="Calibri"/>
                        </a:rPr>
                        <a:t> </a:t>
                      </a:r>
                      <a:r>
                        <a:rPr sz="1050">
                          <a:latin typeface="Calibri"/>
                          <a:cs typeface="Calibri"/>
                        </a:rPr>
                        <a:t>question</a:t>
                      </a:r>
                      <a:r>
                        <a:rPr sz="1050" spc="-20">
                          <a:latin typeface="Calibri"/>
                          <a:cs typeface="Calibri"/>
                        </a:rPr>
                        <a:t> </a:t>
                      </a:r>
                      <a:r>
                        <a:rPr sz="1050">
                          <a:latin typeface="Calibri"/>
                          <a:cs typeface="Calibri"/>
                        </a:rPr>
                        <a:t>stems</a:t>
                      </a:r>
                      <a:r>
                        <a:rPr sz="1050" spc="-30">
                          <a:latin typeface="Calibri"/>
                          <a:cs typeface="Calibri"/>
                        </a:rPr>
                        <a:t> </a:t>
                      </a:r>
                      <a:r>
                        <a:rPr sz="1050">
                          <a:latin typeface="Calibri"/>
                          <a:cs typeface="Calibri"/>
                        </a:rPr>
                        <a:t>in</a:t>
                      </a:r>
                      <a:r>
                        <a:rPr sz="1050" spc="-30">
                          <a:latin typeface="Calibri"/>
                          <a:cs typeface="Calibri"/>
                        </a:rPr>
                        <a:t> </a:t>
                      </a:r>
                      <a:r>
                        <a:rPr sz="1050">
                          <a:latin typeface="Calibri"/>
                          <a:cs typeface="Calibri"/>
                        </a:rPr>
                        <a:t>timed</a:t>
                      </a:r>
                      <a:r>
                        <a:rPr sz="1050" spc="-30">
                          <a:latin typeface="Calibri"/>
                          <a:cs typeface="Calibri"/>
                        </a:rPr>
                        <a:t> </a:t>
                      </a:r>
                      <a:r>
                        <a:rPr sz="1050" spc="-10">
                          <a:latin typeface="Calibri"/>
                          <a:cs typeface="Calibri"/>
                        </a:rPr>
                        <a:t>conditions.</a:t>
                      </a:r>
                      <a:endParaRPr sz="1050">
                        <a:latin typeface="Calibri"/>
                        <a:cs typeface="Calibri"/>
                      </a:endParaRPr>
                    </a:p>
                    <a:p>
                      <a:pPr>
                        <a:lnSpc>
                          <a:spcPct val="100000"/>
                        </a:lnSpc>
                      </a:pPr>
                      <a:endParaRPr sz="1050">
                        <a:latin typeface="Times New Roman"/>
                        <a:cs typeface="Times New Roman"/>
                      </a:endParaRPr>
                    </a:p>
                    <a:p>
                      <a:pPr>
                        <a:lnSpc>
                          <a:spcPct val="100000"/>
                        </a:lnSpc>
                      </a:pPr>
                      <a:endParaRPr sz="1050">
                        <a:latin typeface="Times New Roman"/>
                        <a:cs typeface="Times New Roman"/>
                      </a:endParaRPr>
                    </a:p>
                    <a:p>
                      <a:pPr>
                        <a:lnSpc>
                          <a:spcPct val="100000"/>
                        </a:lnSpc>
                        <a:spcBef>
                          <a:spcPts val="160"/>
                        </a:spcBef>
                      </a:pPr>
                      <a:endParaRPr sz="1050">
                        <a:latin typeface="Times New Roman"/>
                        <a:cs typeface="Times New Roman"/>
                      </a:endParaRPr>
                    </a:p>
                    <a:p>
                      <a:pPr marL="92075">
                        <a:lnSpc>
                          <a:spcPct val="100000"/>
                        </a:lnSpc>
                      </a:pPr>
                      <a:r>
                        <a:rPr sz="1050" b="1" u="sng">
                          <a:uFill>
                            <a:solidFill>
                              <a:srgbClr val="000000"/>
                            </a:solidFill>
                          </a:uFill>
                          <a:latin typeface="Calibri"/>
                          <a:cs typeface="Calibri"/>
                        </a:rPr>
                        <a:t>NC</a:t>
                      </a:r>
                      <a:r>
                        <a:rPr sz="1050" b="1" u="sng" spc="-15">
                          <a:uFill>
                            <a:solidFill>
                              <a:srgbClr val="000000"/>
                            </a:solidFill>
                          </a:uFill>
                          <a:latin typeface="Calibri"/>
                          <a:cs typeface="Calibri"/>
                        </a:rPr>
                        <a:t> </a:t>
                      </a:r>
                      <a:r>
                        <a:rPr sz="1050" b="1" u="sng" spc="-10">
                          <a:uFill>
                            <a:solidFill>
                              <a:srgbClr val="000000"/>
                            </a:solidFill>
                          </a:uFill>
                          <a:latin typeface="Calibri"/>
                          <a:cs typeface="Calibri"/>
                        </a:rPr>
                        <a:t>links:</a:t>
                      </a:r>
                      <a:r>
                        <a:rPr lang="en-US" sz="1050" b="1" u="sng" spc="-10">
                          <a:uFill>
                            <a:solidFill>
                              <a:srgbClr val="000000"/>
                            </a:solidFill>
                          </a:uFill>
                          <a:latin typeface="Calibri"/>
                          <a:cs typeface="Calibri"/>
                        </a:rPr>
                        <a:t> </a:t>
                      </a:r>
                      <a:r>
                        <a:rPr lang="en-US" sz="1100" b="0" i="0" u="none" strike="noStrike" spc="-10" noProof="0">
                          <a:solidFill>
                            <a:srgbClr val="000000"/>
                          </a:solidFill>
                          <a:uFill>
                            <a:solidFill>
                              <a:srgbClr val="000000"/>
                            </a:solidFill>
                          </a:uFill>
                          <a:latin typeface="Calibri"/>
                        </a:rPr>
                        <a:t>the development of Church, state and society in Britain 1509-1745; Challenge for Britain 1901 – present day; study of a significant  issue in world history and its interconnections with other world developments</a:t>
                      </a:r>
                      <a:endParaRPr sz="1050" b="1">
                        <a:latin typeface="Calibri"/>
                        <a:cs typeface="Calibri"/>
                      </a:endParaRPr>
                    </a:p>
                    <a:p>
                      <a:pPr>
                        <a:lnSpc>
                          <a:spcPct val="100000"/>
                        </a:lnSpc>
                        <a:spcBef>
                          <a:spcPts val="50"/>
                        </a:spcBef>
                      </a:pPr>
                      <a:endParaRPr sz="1050">
                        <a:latin typeface="Times New Roman"/>
                        <a:cs typeface="Times New Roman"/>
                      </a:endParaRPr>
                    </a:p>
                    <a:p>
                      <a:pPr marL="92075">
                        <a:lnSpc>
                          <a:spcPct val="100000"/>
                        </a:lnSpc>
                      </a:pPr>
                      <a:r>
                        <a:rPr sz="1050" b="1" u="sng">
                          <a:uFill>
                            <a:solidFill>
                              <a:srgbClr val="000000"/>
                            </a:solidFill>
                          </a:uFill>
                          <a:latin typeface="Calibri"/>
                          <a:cs typeface="Calibri"/>
                        </a:rPr>
                        <a:t>GCSE</a:t>
                      </a:r>
                      <a:r>
                        <a:rPr sz="1050" b="1" u="sng" spc="-30">
                          <a:uFill>
                            <a:solidFill>
                              <a:srgbClr val="000000"/>
                            </a:solidFill>
                          </a:uFill>
                          <a:latin typeface="Calibri"/>
                          <a:cs typeface="Calibri"/>
                        </a:rPr>
                        <a:t> </a:t>
                      </a:r>
                      <a:r>
                        <a:rPr sz="1050" b="1" u="sng">
                          <a:uFill>
                            <a:solidFill>
                              <a:srgbClr val="000000"/>
                            </a:solidFill>
                          </a:uFill>
                          <a:latin typeface="Calibri"/>
                          <a:cs typeface="Calibri"/>
                        </a:rPr>
                        <a:t>Links:</a:t>
                      </a:r>
                      <a:r>
                        <a:rPr sz="1050" b="1" spc="-35">
                          <a:latin typeface="Calibri"/>
                          <a:cs typeface="Calibri"/>
                        </a:rPr>
                        <a:t> </a:t>
                      </a:r>
                      <a:r>
                        <a:rPr sz="1050" spc="-10">
                          <a:latin typeface="Calibri"/>
                          <a:cs typeface="Calibri"/>
                        </a:rPr>
                        <a:t>AO1/AO2/AO3/AO4</a:t>
                      </a:r>
                      <a:endParaRPr sz="1050">
                        <a:latin typeface="Calibri"/>
                        <a:cs typeface="Calibri"/>
                      </a:endParaRPr>
                    </a:p>
                  </a:txBody>
                  <a:tcPr marL="0" marR="0" marT="37465" marB="0">
                    <a:lnL w="12700">
                      <a:solidFill>
                        <a:srgbClr val="4471C4"/>
                      </a:solidFill>
                      <a:prstDash val="solid"/>
                    </a:lnL>
                    <a:lnR w="12700">
                      <a:solidFill>
                        <a:srgbClr val="4471C4"/>
                      </a:solidFill>
                      <a:prstDash val="solid"/>
                    </a:lnR>
                    <a:lnT w="28575">
                      <a:solidFill>
                        <a:srgbClr val="4471C4"/>
                      </a:solidFill>
                      <a:prstDash val="solid"/>
                    </a:lnT>
                    <a:lnB w="12700">
                      <a:solidFill>
                        <a:srgbClr val="4471C4"/>
                      </a:solidFill>
                      <a:prstDash val="solid"/>
                    </a:lnB>
                    <a:solidFill>
                      <a:srgbClr val="4471C4">
                        <a:alpha val="19999"/>
                      </a:srgb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</a:tbl>
          </a:graphicData>
        </a:graphic>
      </p:graphicFrame>
      <p:pic>
        <p:nvPicPr>
          <p:cNvPr id="3" name="Picture 2">
            <a:extLst>
              <a:ext uri="{FF2B5EF4-FFF2-40B4-BE49-F238E27FC236}">
                <a16:creationId xmlns:a16="http://schemas.microsoft.com/office/drawing/2014/main" id="{A5500F8E-D906-F153-264F-BB1039C51105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9725297" y="304800"/>
            <a:ext cx="2694666" cy="713294"/>
          </a:xfrm>
          <a:prstGeom prst="rect">
            <a:avLst/>
          </a:prstGeom>
        </p:spPr>
      </p:pic>
      <p:pic>
        <p:nvPicPr>
          <p:cNvPr id="4" name="Picture 3">
            <a:extLst>
              <a:ext uri="{FF2B5EF4-FFF2-40B4-BE49-F238E27FC236}">
                <a16:creationId xmlns:a16="http://schemas.microsoft.com/office/drawing/2014/main" id="{89460879-5E45-07C9-9A8E-4036E29C1B24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38100" y="292100"/>
            <a:ext cx="3401863" cy="585267"/>
          </a:xfrm>
          <a:prstGeom prst="rect">
            <a:avLst/>
          </a:prstGeom>
        </p:spPr>
      </p:pic>
      <p:sp>
        <p:nvSpPr>
          <p:cNvPr id="5" name="object 2">
            <a:extLst>
              <a:ext uri="{FF2B5EF4-FFF2-40B4-BE49-F238E27FC236}">
                <a16:creationId xmlns:a16="http://schemas.microsoft.com/office/drawing/2014/main" id="{1DC4B771-B962-6D96-AE7E-AF49AD324875}"/>
              </a:ext>
            </a:extLst>
          </p:cNvPr>
          <p:cNvSpPr txBox="1">
            <a:spLocks/>
          </p:cNvSpPr>
          <p:nvPr/>
        </p:nvSpPr>
        <p:spPr>
          <a:xfrm>
            <a:off x="4267200" y="187833"/>
            <a:ext cx="4572000" cy="566822"/>
          </a:xfrm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>
            <a:lvl1pPr>
              <a:defRPr>
                <a:latin typeface="+mj-lt"/>
                <a:ea typeface="+mj-ea"/>
                <a:cs typeface="+mj-cs"/>
              </a:defRPr>
            </a:lvl1pPr>
          </a:lstStyle>
          <a:p>
            <a:pPr marL="12700">
              <a:spcBef>
                <a:spcPts val="100"/>
              </a:spcBef>
            </a:pPr>
            <a:r>
              <a:rPr lang="en-GB" sz="3600" spc="-20"/>
              <a:t>Curriculum</a:t>
            </a:r>
            <a:r>
              <a:rPr lang="en-GB" sz="3600" spc="-165"/>
              <a:t> </a:t>
            </a:r>
            <a:r>
              <a:rPr lang="en-GB" sz="3600"/>
              <a:t>Map:</a:t>
            </a:r>
            <a:r>
              <a:rPr lang="en-GB" sz="3600" spc="-145"/>
              <a:t> </a:t>
            </a:r>
            <a:r>
              <a:rPr lang="en-GB" sz="3600" spc="-25"/>
              <a:t>History</a:t>
            </a:r>
          </a:p>
        </p:txBody>
      </p:sp>
    </p:spTree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2" name="Table 1">
            <a:extLst>
              <a:ext uri="{FF2B5EF4-FFF2-40B4-BE49-F238E27FC236}">
                <a16:creationId xmlns:a16="http://schemas.microsoft.com/office/drawing/2014/main" id="{A53E6651-5BEA-9CF2-CE28-D2AC01602205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2377385410"/>
              </p:ext>
            </p:extLst>
          </p:nvPr>
        </p:nvGraphicFramePr>
        <p:xfrm>
          <a:off x="209868" y="2133600"/>
          <a:ext cx="12381861" cy="6583855"/>
        </p:xfrm>
        <a:graphic>
          <a:graphicData uri="http://schemas.openxmlformats.org/drawingml/2006/table">
            <a:tbl>
              <a:tblPr firstRow="1" bandRow="1">
                <a:tableStyleId>{2D5ABB26-0587-4C30-8999-92F81FD0307C}</a:tableStyleId>
              </a:tblPr>
              <a:tblGrid>
                <a:gridCol w="867410">
                  <a:extLst>
                    <a:ext uri="{9D8B030D-6E8A-4147-A177-3AD203B41FA5}">
                      <a16:colId xmlns:a16="http://schemas.microsoft.com/office/drawing/2014/main" val="914690510"/>
                    </a:ext>
                  </a:extLst>
                </a:gridCol>
                <a:gridCol w="3927763">
                  <a:extLst>
                    <a:ext uri="{9D8B030D-6E8A-4147-A177-3AD203B41FA5}">
                      <a16:colId xmlns:a16="http://schemas.microsoft.com/office/drawing/2014/main" val="3457256766"/>
                    </a:ext>
                  </a:extLst>
                </a:gridCol>
                <a:gridCol w="3831935">
                  <a:extLst>
                    <a:ext uri="{9D8B030D-6E8A-4147-A177-3AD203B41FA5}">
                      <a16:colId xmlns:a16="http://schemas.microsoft.com/office/drawing/2014/main" val="2343335244"/>
                    </a:ext>
                  </a:extLst>
                </a:gridCol>
                <a:gridCol w="3754753">
                  <a:extLst>
                    <a:ext uri="{9D8B030D-6E8A-4147-A177-3AD203B41FA5}">
                      <a16:colId xmlns:a16="http://schemas.microsoft.com/office/drawing/2014/main" val="17604795"/>
                    </a:ext>
                  </a:extLst>
                </a:gridCol>
              </a:tblGrid>
              <a:tr h="3442184">
                <a:tc>
                  <a:txBody>
                    <a:bodyPr/>
                    <a:lstStyle/>
                    <a:p>
                      <a:pPr>
                        <a:lnSpc>
                          <a:spcPct val="100000"/>
                        </a:lnSpc>
                        <a:spcBef>
                          <a:spcPts val="585"/>
                        </a:spcBef>
                      </a:pPr>
                      <a:endParaRPr sz="3600">
                        <a:latin typeface="Times New Roman"/>
                        <a:cs typeface="Times New Roman"/>
                      </a:endParaRPr>
                    </a:p>
                    <a:p>
                      <a:pPr marL="200660">
                        <a:lnSpc>
                          <a:spcPct val="100000"/>
                        </a:lnSpc>
                        <a:spcBef>
                          <a:spcPts val="5"/>
                        </a:spcBef>
                      </a:pPr>
                      <a:r>
                        <a:rPr sz="3600" b="1" spc="-25">
                          <a:latin typeface="Calibri"/>
                          <a:cs typeface="Calibri"/>
                        </a:rPr>
                        <a:t>12</a:t>
                      </a:r>
                      <a:endParaRPr sz="3600">
                        <a:latin typeface="Calibri"/>
                        <a:cs typeface="Calibri"/>
                      </a:endParaRPr>
                    </a:p>
                    <a:p>
                      <a:pPr marL="150495">
                        <a:lnSpc>
                          <a:spcPct val="100000"/>
                        </a:lnSpc>
                        <a:spcBef>
                          <a:spcPts val="155"/>
                        </a:spcBef>
                      </a:pPr>
                      <a:r>
                        <a:rPr lang="en-GB" sz="1200" spc="-5">
                          <a:latin typeface="Calibri"/>
                          <a:cs typeface="Calibri"/>
                        </a:rPr>
                        <a:t>4</a:t>
                      </a:r>
                      <a:r>
                        <a:rPr sz="1200" spc="-5">
                          <a:latin typeface="Calibri"/>
                          <a:cs typeface="Calibri"/>
                        </a:rPr>
                        <a:t> </a:t>
                      </a:r>
                      <a:r>
                        <a:rPr sz="1200" spc="-10">
                          <a:latin typeface="Calibri"/>
                          <a:cs typeface="Calibri"/>
                        </a:rPr>
                        <a:t>lessons</a:t>
                      </a:r>
                      <a:endParaRPr sz="1200">
                        <a:latin typeface="Calibri"/>
                        <a:cs typeface="Calibri"/>
                      </a:endParaRPr>
                    </a:p>
                    <a:p>
                      <a:pPr marL="147320">
                        <a:lnSpc>
                          <a:spcPct val="100000"/>
                        </a:lnSpc>
                      </a:pPr>
                      <a:r>
                        <a:rPr sz="1200">
                          <a:latin typeface="Calibri"/>
                          <a:cs typeface="Calibri"/>
                        </a:rPr>
                        <a:t>per</a:t>
                      </a:r>
                      <a:r>
                        <a:rPr sz="1200" spc="-20">
                          <a:latin typeface="Calibri"/>
                          <a:cs typeface="Calibri"/>
                        </a:rPr>
                        <a:t> week</a:t>
                      </a:r>
                      <a:endParaRPr sz="1200">
                        <a:latin typeface="Calibri"/>
                        <a:cs typeface="Calibri"/>
                      </a:endParaRPr>
                    </a:p>
                  </a:txBody>
                  <a:tcPr marL="0" marR="0" marT="74295" marB="0">
                    <a:lnL w="12700">
                      <a:solidFill>
                        <a:srgbClr val="4471C4"/>
                      </a:solidFill>
                      <a:prstDash val="solid"/>
                    </a:lnL>
                    <a:lnR w="12700">
                      <a:solidFill>
                        <a:srgbClr val="4471C4"/>
                      </a:solidFill>
                      <a:prstDash val="solid"/>
                    </a:lnR>
                    <a:lnT w="12700">
                      <a:solidFill>
                        <a:srgbClr val="4471C4"/>
                      </a:solidFill>
                      <a:prstDash val="solid"/>
                    </a:lnT>
                    <a:lnB w="12700">
                      <a:solidFill>
                        <a:srgbClr val="4471C4"/>
                      </a:solidFill>
                      <a:prstDash val="solid"/>
                    </a:lnB>
                  </a:tcPr>
                </a:tc>
                <a:tc>
                  <a:txBody>
                    <a:bodyPr/>
                    <a:lstStyle/>
                    <a:p>
                      <a:pPr marL="91440" marR="707390">
                        <a:lnSpc>
                          <a:spcPct val="100000"/>
                        </a:lnSpc>
                        <a:spcBef>
                          <a:spcPts val="300"/>
                        </a:spcBef>
                      </a:pPr>
                      <a:r>
                        <a:rPr sz="1050" b="1">
                          <a:latin typeface="Calibri"/>
                          <a:cs typeface="Calibri"/>
                        </a:rPr>
                        <a:t>Topic</a:t>
                      </a:r>
                      <a:r>
                        <a:rPr sz="1050" b="1" spc="-20">
                          <a:latin typeface="Calibri"/>
                          <a:cs typeface="Calibri"/>
                        </a:rPr>
                        <a:t> </a:t>
                      </a:r>
                      <a:r>
                        <a:rPr sz="1050" b="1">
                          <a:latin typeface="Calibri"/>
                          <a:cs typeface="Calibri"/>
                        </a:rPr>
                        <a:t>Overview</a:t>
                      </a:r>
                      <a:r>
                        <a:rPr sz="1050" b="1" spc="-40">
                          <a:latin typeface="Calibri"/>
                          <a:cs typeface="Calibri"/>
                        </a:rPr>
                        <a:t> </a:t>
                      </a:r>
                      <a:r>
                        <a:rPr sz="1050" b="1">
                          <a:latin typeface="Calibri"/>
                          <a:cs typeface="Calibri"/>
                        </a:rPr>
                        <a:t>(from</a:t>
                      </a:r>
                      <a:r>
                        <a:rPr sz="1050" b="1" spc="-20">
                          <a:latin typeface="Calibri"/>
                          <a:cs typeface="Calibri"/>
                        </a:rPr>
                        <a:t> </a:t>
                      </a:r>
                      <a:r>
                        <a:rPr sz="1050" b="1">
                          <a:latin typeface="Calibri"/>
                          <a:cs typeface="Calibri"/>
                        </a:rPr>
                        <a:t>Co</a:t>
                      </a:r>
                      <a:r>
                        <a:rPr sz="1050" b="1" spc="-25">
                          <a:latin typeface="Calibri"/>
                          <a:cs typeface="Calibri"/>
                        </a:rPr>
                        <a:t> </a:t>
                      </a:r>
                      <a:r>
                        <a:rPr sz="1050" b="1">
                          <a:latin typeface="Calibri"/>
                          <a:cs typeface="Calibri"/>
                        </a:rPr>
                        <a:t>Design</a:t>
                      </a:r>
                      <a:r>
                        <a:rPr sz="1050" b="1" spc="-25">
                          <a:latin typeface="Calibri"/>
                          <a:cs typeface="Calibri"/>
                        </a:rPr>
                        <a:t> </a:t>
                      </a:r>
                      <a:r>
                        <a:rPr sz="1050" b="1">
                          <a:latin typeface="Calibri"/>
                          <a:cs typeface="Calibri"/>
                        </a:rPr>
                        <a:t>Theme):</a:t>
                      </a:r>
                      <a:r>
                        <a:rPr sz="1050" b="1" spc="-35">
                          <a:latin typeface="Calibri"/>
                          <a:cs typeface="Calibri"/>
                        </a:rPr>
                        <a:t> </a:t>
                      </a:r>
                      <a:r>
                        <a:rPr sz="1050" b="1">
                          <a:latin typeface="Calibri"/>
                          <a:cs typeface="Calibri"/>
                        </a:rPr>
                        <a:t>A</a:t>
                      </a:r>
                      <a:r>
                        <a:rPr sz="1050" b="1" spc="-15">
                          <a:latin typeface="Calibri"/>
                          <a:cs typeface="Calibri"/>
                        </a:rPr>
                        <a:t> </a:t>
                      </a:r>
                      <a:r>
                        <a:rPr sz="1050" b="1">
                          <a:latin typeface="Calibri"/>
                          <a:cs typeface="Calibri"/>
                        </a:rPr>
                        <a:t>Level</a:t>
                      </a:r>
                      <a:r>
                        <a:rPr sz="1050" b="1" spc="-20">
                          <a:latin typeface="Calibri"/>
                          <a:cs typeface="Calibri"/>
                        </a:rPr>
                        <a:t> </a:t>
                      </a:r>
                      <a:r>
                        <a:rPr sz="1050" b="1">
                          <a:latin typeface="Calibri"/>
                          <a:cs typeface="Calibri"/>
                        </a:rPr>
                        <a:t>as</a:t>
                      </a:r>
                      <a:r>
                        <a:rPr sz="1050" b="1" spc="-10">
                          <a:latin typeface="Calibri"/>
                          <a:cs typeface="Calibri"/>
                        </a:rPr>
                        <a:t> </a:t>
                      </a:r>
                      <a:r>
                        <a:rPr sz="1050" b="1" spc="-25">
                          <a:latin typeface="Calibri"/>
                          <a:cs typeface="Calibri"/>
                        </a:rPr>
                        <a:t>per </a:t>
                      </a:r>
                      <a:r>
                        <a:rPr sz="1050" b="1" spc="-10">
                          <a:latin typeface="Calibri"/>
                          <a:cs typeface="Calibri"/>
                        </a:rPr>
                        <a:t>individual</a:t>
                      </a:r>
                      <a:r>
                        <a:rPr sz="1050" b="1" spc="35">
                          <a:latin typeface="Calibri"/>
                          <a:cs typeface="Calibri"/>
                        </a:rPr>
                        <a:t> </a:t>
                      </a:r>
                      <a:r>
                        <a:rPr sz="1050" b="1" spc="-10">
                          <a:latin typeface="Calibri"/>
                          <a:cs typeface="Calibri"/>
                        </a:rPr>
                        <a:t>school</a:t>
                      </a:r>
                      <a:endParaRPr sz="1050">
                        <a:latin typeface="Calibri"/>
                        <a:cs typeface="Calibri"/>
                      </a:endParaRPr>
                    </a:p>
                    <a:p>
                      <a:pPr marL="91440" marR="707390" lvl="0">
                        <a:lnSpc>
                          <a:spcPct val="100000"/>
                        </a:lnSpc>
                        <a:spcBef>
                          <a:spcPts val="300"/>
                        </a:spcBef>
                        <a:buNone/>
                      </a:pPr>
                      <a:endParaRPr lang="en-US" sz="1050" b="1" spc="-10">
                        <a:latin typeface="Calibri"/>
                        <a:cs typeface="Calibri"/>
                      </a:endParaRPr>
                    </a:p>
                    <a:p>
                      <a:pPr marL="91440">
                        <a:lnSpc>
                          <a:spcPct val="100000"/>
                        </a:lnSpc>
                      </a:pPr>
                      <a:r>
                        <a:rPr lang="en-US" sz="1050" b="1" u="sng">
                          <a:uFill>
                            <a:solidFill>
                              <a:srgbClr val="000000"/>
                            </a:solidFill>
                          </a:uFill>
                          <a:latin typeface="Calibri"/>
                          <a:cs typeface="Calibri"/>
                        </a:rPr>
                        <a:t>1C: The Tudors: England, 1485–1603:</a:t>
                      </a:r>
                      <a:r>
                        <a:rPr lang="en-US" sz="1050" b="1" spc="-20">
                          <a:latin typeface="Calibri"/>
                          <a:cs typeface="Calibri"/>
                        </a:rPr>
                        <a:t>  </a:t>
                      </a:r>
                      <a:r>
                        <a:rPr lang="en-US" sz="1050" b="0" spc="-20">
                          <a:latin typeface="Calibri"/>
                          <a:cs typeface="Calibri"/>
                        </a:rPr>
                        <a:t>Consolidation of the Tudor Dynasty; Henry VII 1485-1509</a:t>
                      </a:r>
                      <a:endParaRPr lang="en-US" sz="1050" b="0">
                        <a:latin typeface="Calibri"/>
                        <a:cs typeface="Calibri"/>
                      </a:endParaRPr>
                    </a:p>
                    <a:p>
                      <a:pPr marL="91440" lvl="0">
                        <a:lnSpc>
                          <a:spcPct val="100000"/>
                        </a:lnSpc>
                        <a:buNone/>
                      </a:pPr>
                      <a:endParaRPr lang="en-US" sz="1050" b="1" spc="-20">
                        <a:latin typeface="Calibri"/>
                        <a:cs typeface="Calibri"/>
                      </a:endParaRPr>
                    </a:p>
                    <a:p>
                      <a:pPr marL="91440" marR="93345">
                        <a:lnSpc>
                          <a:spcPct val="100000"/>
                        </a:lnSpc>
                      </a:pPr>
                      <a:r>
                        <a:rPr sz="1050" b="1" u="sng">
                          <a:uFill>
                            <a:solidFill>
                              <a:srgbClr val="000000"/>
                            </a:solidFill>
                          </a:uFill>
                          <a:latin typeface="Calibri"/>
                          <a:cs typeface="Calibri"/>
                        </a:rPr>
                        <a:t>2O:</a:t>
                      </a:r>
                      <a:r>
                        <a:rPr sz="1050" b="1" u="sng" spc="-25">
                          <a:uFill>
                            <a:solidFill>
                              <a:srgbClr val="000000"/>
                            </a:solidFill>
                          </a:uFill>
                          <a:latin typeface="Calibri"/>
                          <a:cs typeface="Calibri"/>
                        </a:rPr>
                        <a:t> </a:t>
                      </a:r>
                      <a:r>
                        <a:rPr sz="1050" b="1" u="sng">
                          <a:uFill>
                            <a:solidFill>
                              <a:srgbClr val="000000"/>
                            </a:solidFill>
                          </a:uFill>
                          <a:latin typeface="Calibri"/>
                          <a:cs typeface="Calibri"/>
                        </a:rPr>
                        <a:t>Democracy</a:t>
                      </a:r>
                      <a:r>
                        <a:rPr sz="1050" b="1" u="sng" spc="-30">
                          <a:uFill>
                            <a:solidFill>
                              <a:srgbClr val="000000"/>
                            </a:solidFill>
                          </a:uFill>
                          <a:latin typeface="Calibri"/>
                          <a:cs typeface="Calibri"/>
                        </a:rPr>
                        <a:t> </a:t>
                      </a:r>
                      <a:r>
                        <a:rPr sz="1050" b="1" u="sng">
                          <a:uFill>
                            <a:solidFill>
                              <a:srgbClr val="000000"/>
                            </a:solidFill>
                          </a:uFill>
                          <a:latin typeface="Calibri"/>
                          <a:cs typeface="Calibri"/>
                        </a:rPr>
                        <a:t>and</a:t>
                      </a:r>
                      <a:r>
                        <a:rPr sz="1050" b="1" u="sng" spc="-25">
                          <a:uFill>
                            <a:solidFill>
                              <a:srgbClr val="000000"/>
                            </a:solidFill>
                          </a:uFill>
                          <a:latin typeface="Calibri"/>
                          <a:cs typeface="Calibri"/>
                        </a:rPr>
                        <a:t> </a:t>
                      </a:r>
                      <a:r>
                        <a:rPr sz="1050" b="1" u="sng">
                          <a:uFill>
                            <a:solidFill>
                              <a:srgbClr val="000000"/>
                            </a:solidFill>
                          </a:uFill>
                          <a:latin typeface="Calibri"/>
                          <a:cs typeface="Calibri"/>
                        </a:rPr>
                        <a:t>Nazi</a:t>
                      </a:r>
                      <a:r>
                        <a:rPr sz="1050" b="1" u="sng" spc="-25">
                          <a:uFill>
                            <a:solidFill>
                              <a:srgbClr val="000000"/>
                            </a:solidFill>
                          </a:uFill>
                          <a:latin typeface="Calibri"/>
                          <a:cs typeface="Calibri"/>
                        </a:rPr>
                        <a:t> </a:t>
                      </a:r>
                      <a:r>
                        <a:rPr sz="1050" b="1" u="sng">
                          <a:uFill>
                            <a:solidFill>
                              <a:srgbClr val="000000"/>
                            </a:solidFill>
                          </a:uFill>
                          <a:latin typeface="Calibri"/>
                          <a:cs typeface="Calibri"/>
                        </a:rPr>
                        <a:t>Germany:</a:t>
                      </a:r>
                      <a:r>
                        <a:rPr sz="1050" b="1" spc="-30">
                          <a:latin typeface="Calibri"/>
                          <a:cs typeface="Calibri"/>
                        </a:rPr>
                        <a:t> </a:t>
                      </a:r>
                      <a:r>
                        <a:rPr sz="1050">
                          <a:latin typeface="Calibri"/>
                          <a:cs typeface="Calibri"/>
                        </a:rPr>
                        <a:t>Weimar</a:t>
                      </a:r>
                      <a:r>
                        <a:rPr sz="1050" spc="-25">
                          <a:latin typeface="Calibri"/>
                          <a:cs typeface="Calibri"/>
                        </a:rPr>
                        <a:t> </a:t>
                      </a:r>
                      <a:r>
                        <a:rPr sz="1050">
                          <a:latin typeface="Calibri"/>
                          <a:cs typeface="Calibri"/>
                        </a:rPr>
                        <a:t>1918</a:t>
                      </a:r>
                      <a:r>
                        <a:rPr sz="1050" spc="-10">
                          <a:latin typeface="Calibri"/>
                          <a:cs typeface="Calibri"/>
                        </a:rPr>
                        <a:t> </a:t>
                      </a:r>
                      <a:r>
                        <a:rPr sz="1050">
                          <a:latin typeface="Calibri"/>
                          <a:cs typeface="Calibri"/>
                        </a:rPr>
                        <a:t>–</a:t>
                      </a:r>
                      <a:r>
                        <a:rPr sz="1050" spc="-5">
                          <a:latin typeface="Calibri"/>
                          <a:cs typeface="Calibri"/>
                        </a:rPr>
                        <a:t> </a:t>
                      </a:r>
                      <a:r>
                        <a:rPr sz="1050">
                          <a:latin typeface="Calibri"/>
                          <a:cs typeface="Calibri"/>
                        </a:rPr>
                        <a:t>1924;</a:t>
                      </a:r>
                      <a:r>
                        <a:rPr sz="1050" spc="-25">
                          <a:latin typeface="Calibri"/>
                          <a:cs typeface="Calibri"/>
                        </a:rPr>
                        <a:t> </a:t>
                      </a:r>
                      <a:r>
                        <a:rPr sz="1050">
                          <a:latin typeface="Calibri"/>
                          <a:cs typeface="Calibri"/>
                        </a:rPr>
                        <a:t>Impact</a:t>
                      </a:r>
                      <a:r>
                        <a:rPr sz="1050" spc="-25">
                          <a:latin typeface="Calibri"/>
                          <a:cs typeface="Calibri"/>
                        </a:rPr>
                        <a:t> of </a:t>
                      </a:r>
                      <a:r>
                        <a:rPr sz="1050">
                          <a:latin typeface="Calibri"/>
                          <a:cs typeface="Calibri"/>
                        </a:rPr>
                        <a:t>War</a:t>
                      </a:r>
                      <a:r>
                        <a:rPr sz="1050" spc="-15">
                          <a:latin typeface="Calibri"/>
                          <a:cs typeface="Calibri"/>
                        </a:rPr>
                        <a:t> </a:t>
                      </a:r>
                      <a:r>
                        <a:rPr sz="1050">
                          <a:latin typeface="Calibri"/>
                          <a:cs typeface="Calibri"/>
                        </a:rPr>
                        <a:t>and</a:t>
                      </a:r>
                      <a:r>
                        <a:rPr sz="1050" spc="-15">
                          <a:latin typeface="Calibri"/>
                          <a:cs typeface="Calibri"/>
                        </a:rPr>
                        <a:t> </a:t>
                      </a:r>
                      <a:r>
                        <a:rPr sz="1050">
                          <a:latin typeface="Calibri"/>
                          <a:cs typeface="Calibri"/>
                        </a:rPr>
                        <a:t>establishing</a:t>
                      </a:r>
                      <a:r>
                        <a:rPr sz="1050" spc="-10">
                          <a:latin typeface="Calibri"/>
                          <a:cs typeface="Calibri"/>
                        </a:rPr>
                        <a:t> </a:t>
                      </a:r>
                      <a:r>
                        <a:rPr sz="1050">
                          <a:latin typeface="Calibri"/>
                          <a:cs typeface="Calibri"/>
                        </a:rPr>
                        <a:t>a</a:t>
                      </a:r>
                      <a:r>
                        <a:rPr sz="1050" spc="-15">
                          <a:latin typeface="Calibri"/>
                          <a:cs typeface="Calibri"/>
                        </a:rPr>
                        <a:t> </a:t>
                      </a:r>
                      <a:r>
                        <a:rPr sz="1050" spc="-10">
                          <a:latin typeface="Calibri"/>
                          <a:cs typeface="Calibri"/>
                        </a:rPr>
                        <a:t>Democracy</a:t>
                      </a:r>
                      <a:endParaRPr sz="1050">
                        <a:latin typeface="Calibri"/>
                        <a:cs typeface="Calibri"/>
                      </a:endParaRPr>
                    </a:p>
                    <a:p>
                      <a:pPr>
                        <a:lnSpc>
                          <a:spcPct val="100000"/>
                        </a:lnSpc>
                        <a:spcBef>
                          <a:spcPts val="50"/>
                        </a:spcBef>
                      </a:pPr>
                      <a:endParaRPr sz="1050">
                        <a:latin typeface="Times New Roman"/>
                        <a:cs typeface="Times New Roman"/>
                      </a:endParaRPr>
                    </a:p>
                    <a:p>
                      <a:pPr marL="91440" marR="0" lvl="0" indent="0" algn="l">
                        <a:lnSpc>
                          <a:spcPct val="100000"/>
                        </a:lnSpc>
                        <a:spcBef>
                          <a:spcPts val="5"/>
                        </a:spcBef>
                      </a:pPr>
                      <a:r>
                        <a:rPr sz="1050" b="1" u="sng">
                          <a:uFill>
                            <a:solidFill>
                              <a:srgbClr val="000000"/>
                            </a:solidFill>
                          </a:uFill>
                          <a:latin typeface="Calibri"/>
                          <a:cs typeface="Calibri"/>
                        </a:rPr>
                        <a:t>NC</a:t>
                      </a:r>
                      <a:r>
                        <a:rPr sz="1050" b="1" u="sng" spc="-25">
                          <a:uFill>
                            <a:solidFill>
                              <a:srgbClr val="000000"/>
                            </a:solidFill>
                          </a:uFill>
                          <a:latin typeface="Calibri"/>
                          <a:cs typeface="Calibri"/>
                        </a:rPr>
                        <a:t> </a:t>
                      </a:r>
                      <a:r>
                        <a:rPr sz="1050" b="1" u="sng">
                          <a:uFill>
                            <a:solidFill>
                              <a:srgbClr val="000000"/>
                            </a:solidFill>
                          </a:uFill>
                          <a:latin typeface="Calibri"/>
                          <a:cs typeface="Calibri"/>
                        </a:rPr>
                        <a:t>links</a:t>
                      </a:r>
                      <a:r>
                        <a:rPr sz="1050" u="sng">
                          <a:uFill>
                            <a:solidFill>
                              <a:srgbClr val="000000"/>
                            </a:solidFill>
                          </a:uFill>
                          <a:latin typeface="Calibri"/>
                          <a:cs typeface="Calibri"/>
                        </a:rPr>
                        <a:t>:</a:t>
                      </a:r>
                      <a:r>
                        <a:rPr sz="1050" spc="-25">
                          <a:latin typeface="Calibri"/>
                          <a:cs typeface="Calibri"/>
                        </a:rPr>
                        <a:t> </a:t>
                      </a:r>
                      <a:r>
                        <a:rPr lang="en-US" sz="1050" spc="-25">
                          <a:latin typeface="Calibri"/>
                          <a:cs typeface="Calibri"/>
                        </a:rPr>
                        <a:t> </a:t>
                      </a:r>
                      <a:r>
                        <a:rPr lang="en-US" sz="1100" b="0" i="0" u="none" strike="noStrike" spc="-25" noProof="0">
                          <a:solidFill>
                            <a:srgbClr val="000000"/>
                          </a:solidFill>
                          <a:latin typeface="Calibri"/>
                        </a:rPr>
                        <a:t>the development of Church, state and society in Medieval Britain 1066-1500; the development of Church, state and society in Britain 1509-1745; </a:t>
                      </a:r>
                      <a:r>
                        <a:rPr lang="en-US" sz="1050" spc="-25">
                          <a:latin typeface="Calibri"/>
                          <a:cs typeface="Calibri"/>
                        </a:rPr>
                        <a:t>Challenges for Britain, Europe and the wider world 1901 </a:t>
                      </a:r>
                      <a:r>
                        <a:rPr lang="en-US" sz="1050" b="0" i="0" u="none" strike="noStrike" spc="-25" baseline="0" noProof="0">
                          <a:solidFill>
                            <a:srgbClr val="000000"/>
                          </a:solidFill>
                          <a:latin typeface="Calibri"/>
                        </a:rPr>
                        <a:t>– present day; </a:t>
                      </a:r>
                      <a:r>
                        <a:rPr lang="en-US" sz="1050" spc="-25">
                          <a:latin typeface="Calibri"/>
                          <a:cs typeface="Calibri"/>
                        </a:rPr>
                        <a:t> </a:t>
                      </a:r>
                      <a:r>
                        <a:rPr sz="1050" spc="-25">
                          <a:latin typeface="Calibri"/>
                          <a:cs typeface="Calibri"/>
                        </a:rPr>
                        <a:t>study of </a:t>
                      </a:r>
                      <a:r>
                        <a:rPr lang="en-US" sz="1050" spc="-25">
                          <a:latin typeface="Calibri"/>
                          <a:cs typeface="Calibri"/>
                        </a:rPr>
                        <a:t>a </a:t>
                      </a:r>
                      <a:r>
                        <a:rPr sz="1050" spc="-25">
                          <a:latin typeface="Calibri"/>
                          <a:cs typeface="Calibri"/>
                        </a:rPr>
                        <a:t>significant </a:t>
                      </a:r>
                      <a:r>
                        <a:rPr lang="en-US" sz="1050" spc="-25">
                          <a:latin typeface="Calibri"/>
                          <a:cs typeface="Calibri"/>
                        </a:rPr>
                        <a:t> issue </a:t>
                      </a:r>
                      <a:r>
                        <a:rPr sz="1050" spc="-25">
                          <a:latin typeface="Calibri"/>
                          <a:cs typeface="Calibri"/>
                        </a:rPr>
                        <a:t>in world history and its interconnections</a:t>
                      </a:r>
                      <a:r>
                        <a:rPr lang="en-US" sz="1050" spc="-25">
                          <a:latin typeface="Calibri"/>
                          <a:cs typeface="Calibri"/>
                        </a:rPr>
                        <a:t> with other world developments</a:t>
                      </a:r>
                      <a:endParaRPr lang="en-US" sz="1050">
                        <a:latin typeface="Calibri"/>
                        <a:cs typeface="Calibri"/>
                      </a:endParaRPr>
                    </a:p>
                    <a:p>
                      <a:pPr>
                        <a:lnSpc>
                          <a:spcPct val="100000"/>
                        </a:lnSpc>
                        <a:spcBef>
                          <a:spcPts val="50"/>
                        </a:spcBef>
                      </a:pPr>
                      <a:endParaRPr sz="1050">
                        <a:latin typeface="Times New Roman"/>
                        <a:cs typeface="Times New Roman"/>
                      </a:endParaRPr>
                    </a:p>
                    <a:p>
                      <a:pPr marL="91440">
                        <a:lnSpc>
                          <a:spcPct val="100000"/>
                        </a:lnSpc>
                      </a:pPr>
                      <a:r>
                        <a:rPr sz="1050" b="1" u="sng">
                          <a:uFill>
                            <a:solidFill>
                              <a:srgbClr val="000000"/>
                            </a:solidFill>
                          </a:uFill>
                          <a:latin typeface="Calibri"/>
                          <a:cs typeface="Calibri"/>
                        </a:rPr>
                        <a:t>GCSE</a:t>
                      </a:r>
                      <a:r>
                        <a:rPr sz="1050" b="1" u="sng" spc="-30">
                          <a:uFill>
                            <a:solidFill>
                              <a:srgbClr val="000000"/>
                            </a:solidFill>
                          </a:uFill>
                          <a:latin typeface="Calibri"/>
                          <a:cs typeface="Calibri"/>
                        </a:rPr>
                        <a:t> </a:t>
                      </a:r>
                      <a:r>
                        <a:rPr sz="1050" b="1" u="sng">
                          <a:uFill>
                            <a:solidFill>
                              <a:srgbClr val="000000"/>
                            </a:solidFill>
                          </a:uFill>
                          <a:latin typeface="Calibri"/>
                          <a:cs typeface="Calibri"/>
                        </a:rPr>
                        <a:t>Links</a:t>
                      </a:r>
                      <a:r>
                        <a:rPr sz="1050" b="1">
                          <a:latin typeface="Calibri"/>
                          <a:cs typeface="Calibri"/>
                        </a:rPr>
                        <a:t>:</a:t>
                      </a:r>
                      <a:r>
                        <a:rPr sz="1050" spc="-35">
                          <a:latin typeface="Calibri"/>
                          <a:cs typeface="Calibri"/>
                        </a:rPr>
                        <a:t> </a:t>
                      </a:r>
                      <a:r>
                        <a:rPr sz="1050" spc="-10">
                          <a:latin typeface="Calibri"/>
                          <a:cs typeface="Calibri"/>
                        </a:rPr>
                        <a:t>AO1/AO2/AO3/AO4</a:t>
                      </a:r>
                      <a:endParaRPr sz="1050">
                        <a:latin typeface="Calibri"/>
                        <a:cs typeface="Calibri"/>
                      </a:endParaRPr>
                    </a:p>
                  </a:txBody>
                  <a:tcPr marL="0" marR="0" marT="38100" marB="0">
                    <a:lnL w="12700">
                      <a:solidFill>
                        <a:srgbClr val="4471C4"/>
                      </a:solidFill>
                      <a:prstDash val="solid"/>
                    </a:lnL>
                    <a:lnR w="12700">
                      <a:solidFill>
                        <a:srgbClr val="4471C4"/>
                      </a:solidFill>
                      <a:prstDash val="solid"/>
                    </a:lnR>
                    <a:lnT w="12700">
                      <a:solidFill>
                        <a:srgbClr val="4471C4"/>
                      </a:solidFill>
                      <a:prstDash val="solid"/>
                    </a:lnT>
                    <a:lnB w="12700">
                      <a:solidFill>
                        <a:srgbClr val="4471C4"/>
                      </a:solidFill>
                      <a:prstDash val="solid"/>
                    </a:lnB>
                  </a:tcPr>
                </a:tc>
                <a:tc>
                  <a:txBody>
                    <a:bodyPr/>
                    <a:lstStyle/>
                    <a:p>
                      <a:pPr marL="92075" marR="741680">
                        <a:lnSpc>
                          <a:spcPct val="100000"/>
                        </a:lnSpc>
                        <a:spcBef>
                          <a:spcPts val="300"/>
                        </a:spcBef>
                      </a:pPr>
                      <a:r>
                        <a:rPr sz="1050" b="1">
                          <a:latin typeface="Calibri"/>
                          <a:cs typeface="Calibri"/>
                        </a:rPr>
                        <a:t>Topic</a:t>
                      </a:r>
                      <a:r>
                        <a:rPr sz="1050" b="1" spc="-20">
                          <a:latin typeface="Calibri"/>
                          <a:cs typeface="Calibri"/>
                        </a:rPr>
                        <a:t> </a:t>
                      </a:r>
                      <a:r>
                        <a:rPr sz="1050" b="1">
                          <a:latin typeface="Calibri"/>
                          <a:cs typeface="Calibri"/>
                        </a:rPr>
                        <a:t>Overview</a:t>
                      </a:r>
                      <a:r>
                        <a:rPr sz="1050" b="1" spc="-40">
                          <a:latin typeface="Calibri"/>
                          <a:cs typeface="Calibri"/>
                        </a:rPr>
                        <a:t> </a:t>
                      </a:r>
                      <a:r>
                        <a:rPr sz="1050" b="1">
                          <a:latin typeface="Calibri"/>
                          <a:cs typeface="Calibri"/>
                        </a:rPr>
                        <a:t>(from</a:t>
                      </a:r>
                      <a:r>
                        <a:rPr sz="1050" b="1" spc="-20">
                          <a:latin typeface="Calibri"/>
                          <a:cs typeface="Calibri"/>
                        </a:rPr>
                        <a:t> </a:t>
                      </a:r>
                      <a:r>
                        <a:rPr sz="1050" b="1">
                          <a:latin typeface="Calibri"/>
                          <a:cs typeface="Calibri"/>
                        </a:rPr>
                        <a:t>Co</a:t>
                      </a:r>
                      <a:r>
                        <a:rPr sz="1050" b="1" spc="-25">
                          <a:latin typeface="Calibri"/>
                          <a:cs typeface="Calibri"/>
                        </a:rPr>
                        <a:t> </a:t>
                      </a:r>
                      <a:r>
                        <a:rPr sz="1050" b="1">
                          <a:latin typeface="Calibri"/>
                          <a:cs typeface="Calibri"/>
                        </a:rPr>
                        <a:t>Design</a:t>
                      </a:r>
                      <a:r>
                        <a:rPr sz="1050" b="1" spc="-25">
                          <a:latin typeface="Calibri"/>
                          <a:cs typeface="Calibri"/>
                        </a:rPr>
                        <a:t> </a:t>
                      </a:r>
                      <a:r>
                        <a:rPr sz="1050" b="1">
                          <a:latin typeface="Calibri"/>
                          <a:cs typeface="Calibri"/>
                        </a:rPr>
                        <a:t>Theme):</a:t>
                      </a:r>
                      <a:r>
                        <a:rPr sz="1050" b="1" spc="-35">
                          <a:latin typeface="Calibri"/>
                          <a:cs typeface="Calibri"/>
                        </a:rPr>
                        <a:t> </a:t>
                      </a:r>
                      <a:r>
                        <a:rPr sz="1050" b="1">
                          <a:latin typeface="Calibri"/>
                          <a:cs typeface="Calibri"/>
                        </a:rPr>
                        <a:t>A</a:t>
                      </a:r>
                      <a:r>
                        <a:rPr sz="1050" b="1" spc="-15">
                          <a:latin typeface="Calibri"/>
                          <a:cs typeface="Calibri"/>
                        </a:rPr>
                        <a:t> </a:t>
                      </a:r>
                      <a:r>
                        <a:rPr sz="1050" b="1">
                          <a:latin typeface="Calibri"/>
                          <a:cs typeface="Calibri"/>
                        </a:rPr>
                        <a:t>Level</a:t>
                      </a:r>
                      <a:r>
                        <a:rPr sz="1050" b="1" spc="-20">
                          <a:latin typeface="Calibri"/>
                          <a:cs typeface="Calibri"/>
                        </a:rPr>
                        <a:t> </a:t>
                      </a:r>
                      <a:r>
                        <a:rPr sz="1050" b="1">
                          <a:latin typeface="Calibri"/>
                          <a:cs typeface="Calibri"/>
                        </a:rPr>
                        <a:t>as</a:t>
                      </a:r>
                      <a:r>
                        <a:rPr sz="1050" b="1" spc="-10">
                          <a:latin typeface="Calibri"/>
                          <a:cs typeface="Calibri"/>
                        </a:rPr>
                        <a:t> </a:t>
                      </a:r>
                      <a:r>
                        <a:rPr sz="1050" b="1" spc="-25">
                          <a:latin typeface="Calibri"/>
                          <a:cs typeface="Calibri"/>
                        </a:rPr>
                        <a:t>per </a:t>
                      </a:r>
                      <a:r>
                        <a:rPr sz="1050" b="1" spc="-10">
                          <a:latin typeface="Calibri"/>
                          <a:cs typeface="Calibri"/>
                        </a:rPr>
                        <a:t>individual</a:t>
                      </a:r>
                      <a:r>
                        <a:rPr sz="1050" b="1" spc="35">
                          <a:latin typeface="Calibri"/>
                          <a:cs typeface="Calibri"/>
                        </a:rPr>
                        <a:t> </a:t>
                      </a:r>
                      <a:r>
                        <a:rPr sz="1050" b="1" spc="-10">
                          <a:latin typeface="Calibri"/>
                          <a:cs typeface="Calibri"/>
                        </a:rPr>
                        <a:t>school</a:t>
                      </a:r>
                      <a:endParaRPr sz="1050">
                        <a:latin typeface="Calibri"/>
                        <a:cs typeface="Calibri"/>
                      </a:endParaRPr>
                    </a:p>
                    <a:p>
                      <a:pPr marL="92075" marR="741680" lvl="0">
                        <a:lnSpc>
                          <a:spcPct val="100000"/>
                        </a:lnSpc>
                        <a:spcBef>
                          <a:spcPts val="300"/>
                        </a:spcBef>
                        <a:buNone/>
                      </a:pPr>
                      <a:endParaRPr lang="en-US" sz="1050" b="1" spc="-10">
                        <a:latin typeface="Calibri"/>
                        <a:cs typeface="Calibri"/>
                      </a:endParaRPr>
                    </a:p>
                    <a:p>
                      <a:pPr marL="92075" lvl="0">
                        <a:lnSpc>
                          <a:spcPct val="100000"/>
                        </a:lnSpc>
                        <a:buNone/>
                      </a:pPr>
                      <a:r>
                        <a:rPr lang="en-US" sz="1100" b="1" i="0" u="sng" strike="noStrike" spc="-35" noProof="0">
                          <a:solidFill>
                            <a:srgbClr val="000000"/>
                          </a:solidFill>
                          <a:latin typeface="Calibri"/>
                        </a:rPr>
                        <a:t>1C: The Tudors: England, 1485–1603:</a:t>
                      </a:r>
                      <a:r>
                        <a:rPr lang="en-US" sz="1100" b="1" i="0" u="none" strike="noStrike" spc="-35" noProof="0">
                          <a:solidFill>
                            <a:srgbClr val="000000"/>
                          </a:solidFill>
                          <a:latin typeface="Calibri"/>
                        </a:rPr>
                        <a:t>  </a:t>
                      </a:r>
                      <a:r>
                        <a:rPr lang="en-US" sz="1100" b="0" i="0" u="none" strike="noStrike" spc="-35" noProof="0">
                          <a:solidFill>
                            <a:srgbClr val="000000"/>
                          </a:solidFill>
                          <a:latin typeface="Calibri"/>
                        </a:rPr>
                        <a:t>Consolidation of the Tudor Dynasty; Henry VII 1485-1509 and Henry VIII 1509-1547</a:t>
                      </a:r>
                      <a:endParaRPr/>
                    </a:p>
                    <a:p>
                      <a:pPr marL="92075" lvl="0">
                        <a:lnSpc>
                          <a:spcPct val="100000"/>
                        </a:lnSpc>
                        <a:buNone/>
                      </a:pPr>
                      <a:endParaRPr lang="en-US" sz="1100" b="0" i="0" u="none" strike="noStrike" spc="-35" noProof="0">
                        <a:solidFill>
                          <a:srgbClr val="000000"/>
                        </a:solidFill>
                        <a:latin typeface="Calibri"/>
                      </a:endParaRPr>
                    </a:p>
                    <a:p>
                      <a:pPr marL="92075" marR="377825">
                        <a:lnSpc>
                          <a:spcPct val="100000"/>
                        </a:lnSpc>
                      </a:pPr>
                      <a:r>
                        <a:rPr sz="1050" b="1" u="sng">
                          <a:uFill>
                            <a:solidFill>
                              <a:srgbClr val="000000"/>
                            </a:solidFill>
                          </a:uFill>
                          <a:latin typeface="Calibri"/>
                          <a:cs typeface="Calibri"/>
                        </a:rPr>
                        <a:t>2O:</a:t>
                      </a:r>
                      <a:r>
                        <a:rPr sz="1050" b="1" u="sng" spc="-20">
                          <a:uFill>
                            <a:solidFill>
                              <a:srgbClr val="000000"/>
                            </a:solidFill>
                          </a:uFill>
                          <a:latin typeface="Calibri"/>
                          <a:cs typeface="Calibri"/>
                        </a:rPr>
                        <a:t> </a:t>
                      </a:r>
                      <a:r>
                        <a:rPr sz="1050" b="1" u="sng">
                          <a:uFill>
                            <a:solidFill>
                              <a:srgbClr val="000000"/>
                            </a:solidFill>
                          </a:uFill>
                          <a:latin typeface="Calibri"/>
                          <a:cs typeface="Calibri"/>
                        </a:rPr>
                        <a:t>Democracy</a:t>
                      </a:r>
                      <a:r>
                        <a:rPr sz="1050" b="1" u="sng" spc="-35">
                          <a:uFill>
                            <a:solidFill>
                              <a:srgbClr val="000000"/>
                            </a:solidFill>
                          </a:uFill>
                          <a:latin typeface="Calibri"/>
                          <a:cs typeface="Calibri"/>
                        </a:rPr>
                        <a:t> </a:t>
                      </a:r>
                      <a:r>
                        <a:rPr sz="1050" b="1" u="sng">
                          <a:uFill>
                            <a:solidFill>
                              <a:srgbClr val="000000"/>
                            </a:solidFill>
                          </a:uFill>
                          <a:latin typeface="Calibri"/>
                          <a:cs typeface="Calibri"/>
                        </a:rPr>
                        <a:t>and</a:t>
                      </a:r>
                      <a:r>
                        <a:rPr sz="1050" b="1" u="sng" spc="-25">
                          <a:uFill>
                            <a:solidFill>
                              <a:srgbClr val="000000"/>
                            </a:solidFill>
                          </a:uFill>
                          <a:latin typeface="Calibri"/>
                          <a:cs typeface="Calibri"/>
                        </a:rPr>
                        <a:t> </a:t>
                      </a:r>
                      <a:r>
                        <a:rPr sz="1050" b="1" u="sng">
                          <a:uFill>
                            <a:solidFill>
                              <a:srgbClr val="000000"/>
                            </a:solidFill>
                          </a:uFill>
                          <a:latin typeface="Calibri"/>
                          <a:cs typeface="Calibri"/>
                        </a:rPr>
                        <a:t>Nazi</a:t>
                      </a:r>
                      <a:r>
                        <a:rPr sz="1050" b="1" u="sng" spc="-25">
                          <a:uFill>
                            <a:solidFill>
                              <a:srgbClr val="000000"/>
                            </a:solidFill>
                          </a:uFill>
                          <a:latin typeface="Calibri"/>
                          <a:cs typeface="Calibri"/>
                        </a:rPr>
                        <a:t> </a:t>
                      </a:r>
                      <a:r>
                        <a:rPr sz="1050" b="1" u="sng">
                          <a:uFill>
                            <a:solidFill>
                              <a:srgbClr val="000000"/>
                            </a:solidFill>
                          </a:uFill>
                          <a:latin typeface="Calibri"/>
                          <a:cs typeface="Calibri"/>
                        </a:rPr>
                        <a:t>Germany:</a:t>
                      </a:r>
                      <a:r>
                        <a:rPr sz="1050" b="1" spc="-30">
                          <a:latin typeface="Calibri"/>
                          <a:cs typeface="Calibri"/>
                        </a:rPr>
                        <a:t> </a:t>
                      </a:r>
                      <a:r>
                        <a:rPr sz="1050">
                          <a:latin typeface="Calibri"/>
                          <a:cs typeface="Calibri"/>
                        </a:rPr>
                        <a:t>The</a:t>
                      </a:r>
                      <a:r>
                        <a:rPr sz="1050" spc="-10">
                          <a:latin typeface="Calibri"/>
                          <a:cs typeface="Calibri"/>
                        </a:rPr>
                        <a:t> </a:t>
                      </a:r>
                      <a:r>
                        <a:rPr sz="1050">
                          <a:latin typeface="Calibri"/>
                          <a:cs typeface="Calibri"/>
                        </a:rPr>
                        <a:t>Golden</a:t>
                      </a:r>
                      <a:r>
                        <a:rPr sz="1050" spc="-30">
                          <a:latin typeface="Calibri"/>
                          <a:cs typeface="Calibri"/>
                        </a:rPr>
                        <a:t> </a:t>
                      </a:r>
                      <a:r>
                        <a:rPr sz="1050">
                          <a:latin typeface="Calibri"/>
                          <a:cs typeface="Calibri"/>
                        </a:rPr>
                        <a:t>Age</a:t>
                      </a:r>
                      <a:r>
                        <a:rPr sz="1050" spc="10">
                          <a:latin typeface="Calibri"/>
                          <a:cs typeface="Calibri"/>
                        </a:rPr>
                        <a:t> </a:t>
                      </a:r>
                      <a:r>
                        <a:rPr sz="1050">
                          <a:latin typeface="Calibri"/>
                          <a:cs typeface="Calibri"/>
                        </a:rPr>
                        <a:t>of</a:t>
                      </a:r>
                      <a:r>
                        <a:rPr sz="1050" spc="-15">
                          <a:latin typeface="Calibri"/>
                          <a:cs typeface="Calibri"/>
                        </a:rPr>
                        <a:t> </a:t>
                      </a:r>
                      <a:r>
                        <a:rPr sz="1050" spc="-10">
                          <a:latin typeface="Calibri"/>
                          <a:cs typeface="Calibri"/>
                        </a:rPr>
                        <a:t>Weimar 1924-</a:t>
                      </a:r>
                      <a:r>
                        <a:rPr sz="1050" spc="-20">
                          <a:latin typeface="Calibri"/>
                          <a:cs typeface="Calibri"/>
                        </a:rPr>
                        <a:t>1929</a:t>
                      </a:r>
                      <a:endParaRPr sz="1050">
                        <a:latin typeface="Calibri"/>
                        <a:cs typeface="Calibri"/>
                      </a:endParaRPr>
                    </a:p>
                    <a:p>
                      <a:pPr>
                        <a:lnSpc>
                          <a:spcPct val="100000"/>
                        </a:lnSpc>
                        <a:spcBef>
                          <a:spcPts val="50"/>
                        </a:spcBef>
                      </a:pPr>
                      <a:endParaRPr sz="1050">
                        <a:latin typeface="Times New Roman"/>
                        <a:cs typeface="Times New Roman"/>
                      </a:endParaRPr>
                    </a:p>
                    <a:p>
                      <a:pPr marL="92075" marR="605790">
                        <a:lnSpc>
                          <a:spcPct val="100000"/>
                        </a:lnSpc>
                        <a:spcBef>
                          <a:spcPts val="5"/>
                        </a:spcBef>
                      </a:pPr>
                      <a:r>
                        <a:rPr sz="1050" b="1" u="sng">
                          <a:uFill>
                            <a:solidFill>
                              <a:srgbClr val="000000"/>
                            </a:solidFill>
                          </a:uFill>
                          <a:latin typeface="Calibri"/>
                          <a:cs typeface="Calibri"/>
                        </a:rPr>
                        <a:t>NC</a:t>
                      </a:r>
                      <a:r>
                        <a:rPr sz="1050" b="1" u="sng" spc="-25">
                          <a:uFill>
                            <a:solidFill>
                              <a:srgbClr val="000000"/>
                            </a:solidFill>
                          </a:uFill>
                          <a:latin typeface="Calibri"/>
                          <a:cs typeface="Calibri"/>
                        </a:rPr>
                        <a:t> </a:t>
                      </a:r>
                      <a:r>
                        <a:rPr sz="1050" b="1" u="sng">
                          <a:uFill>
                            <a:solidFill>
                              <a:srgbClr val="000000"/>
                            </a:solidFill>
                          </a:uFill>
                          <a:latin typeface="Calibri"/>
                          <a:cs typeface="Calibri"/>
                        </a:rPr>
                        <a:t>links</a:t>
                      </a:r>
                      <a:r>
                        <a:rPr sz="1050" u="sng">
                          <a:uFill>
                            <a:solidFill>
                              <a:srgbClr val="000000"/>
                            </a:solidFill>
                          </a:uFill>
                          <a:latin typeface="Calibri"/>
                          <a:cs typeface="Calibri"/>
                        </a:rPr>
                        <a:t>:</a:t>
                      </a:r>
                      <a:r>
                        <a:rPr sz="1050" spc="-25">
                          <a:latin typeface="Calibri"/>
                          <a:cs typeface="Calibri"/>
                        </a:rPr>
                        <a:t> </a:t>
                      </a:r>
                      <a:r>
                        <a:rPr lang="en-US" sz="1100" b="0" i="0" u="none" strike="noStrike" spc="-25" noProof="0">
                          <a:solidFill>
                            <a:srgbClr val="000000"/>
                          </a:solidFill>
                          <a:latin typeface="Calibri"/>
                        </a:rPr>
                        <a:t>the development of Church, state and society in Medieval Britain 1066-1500; the development of Church, state and society in Britain 1509-1745; Challenges for Britain, Europe and the wider world 1901 – present day;  study of a significant  issue in world history and its interconnections with other world developments</a:t>
                      </a:r>
                      <a:endParaRPr sz="1050">
                        <a:latin typeface="Calibri"/>
                        <a:cs typeface="Calibri"/>
                      </a:endParaRPr>
                    </a:p>
                    <a:p>
                      <a:pPr marL="92075">
                        <a:lnSpc>
                          <a:spcPct val="100000"/>
                        </a:lnSpc>
                      </a:pPr>
                      <a:endParaRPr sz="1050">
                        <a:latin typeface="Calibri"/>
                        <a:cs typeface="Calibri"/>
                      </a:endParaRPr>
                    </a:p>
                    <a:p>
                      <a:pPr>
                        <a:lnSpc>
                          <a:spcPct val="100000"/>
                        </a:lnSpc>
                        <a:spcBef>
                          <a:spcPts val="50"/>
                        </a:spcBef>
                      </a:pPr>
                      <a:endParaRPr sz="1050">
                        <a:latin typeface="Times New Roman"/>
                        <a:cs typeface="Times New Roman"/>
                      </a:endParaRPr>
                    </a:p>
                    <a:p>
                      <a:pPr marL="92075">
                        <a:lnSpc>
                          <a:spcPct val="100000"/>
                        </a:lnSpc>
                      </a:pPr>
                      <a:r>
                        <a:rPr sz="1050" b="1" u="sng">
                          <a:uFill>
                            <a:solidFill>
                              <a:srgbClr val="000000"/>
                            </a:solidFill>
                          </a:uFill>
                          <a:latin typeface="Calibri"/>
                          <a:cs typeface="Calibri"/>
                        </a:rPr>
                        <a:t>GCSE</a:t>
                      </a:r>
                      <a:r>
                        <a:rPr sz="1050" b="1" u="sng" spc="-35">
                          <a:uFill>
                            <a:solidFill>
                              <a:srgbClr val="000000"/>
                            </a:solidFill>
                          </a:uFill>
                          <a:latin typeface="Calibri"/>
                          <a:cs typeface="Calibri"/>
                        </a:rPr>
                        <a:t> </a:t>
                      </a:r>
                      <a:r>
                        <a:rPr sz="1050" b="1" u="sng" spc="-10">
                          <a:uFill>
                            <a:solidFill>
                              <a:srgbClr val="000000"/>
                            </a:solidFill>
                          </a:uFill>
                          <a:latin typeface="Calibri"/>
                          <a:cs typeface="Calibri"/>
                        </a:rPr>
                        <a:t>Links</a:t>
                      </a:r>
                      <a:r>
                        <a:rPr sz="1050" u="sng" spc="-10">
                          <a:uFill>
                            <a:solidFill>
                              <a:srgbClr val="000000"/>
                            </a:solidFill>
                          </a:uFill>
                          <a:latin typeface="Calibri"/>
                          <a:cs typeface="Calibri"/>
                        </a:rPr>
                        <a:t>:</a:t>
                      </a:r>
                      <a:r>
                        <a:rPr sz="1050" spc="-10">
                          <a:latin typeface="Calibri"/>
                          <a:cs typeface="Calibri"/>
                        </a:rPr>
                        <a:t>AO1/AO2/AO3/AO4</a:t>
                      </a:r>
                      <a:endParaRPr sz="1050">
                        <a:latin typeface="Calibri"/>
                        <a:cs typeface="Calibri"/>
                      </a:endParaRPr>
                    </a:p>
                  </a:txBody>
                  <a:tcPr marL="0" marR="0" marT="38100" marB="0">
                    <a:lnL w="12700">
                      <a:solidFill>
                        <a:srgbClr val="4471C4"/>
                      </a:solidFill>
                      <a:prstDash val="solid"/>
                    </a:lnL>
                    <a:lnR w="12700">
                      <a:solidFill>
                        <a:srgbClr val="4471C4"/>
                      </a:solidFill>
                      <a:prstDash val="solid"/>
                    </a:lnR>
                    <a:lnT w="12700">
                      <a:solidFill>
                        <a:srgbClr val="4471C4"/>
                      </a:solidFill>
                      <a:prstDash val="solid"/>
                    </a:lnT>
                    <a:lnB w="12700">
                      <a:solidFill>
                        <a:srgbClr val="4471C4"/>
                      </a:solidFill>
                      <a:prstDash val="solid"/>
                    </a:lnB>
                  </a:tcPr>
                </a:tc>
                <a:tc>
                  <a:txBody>
                    <a:bodyPr/>
                    <a:lstStyle/>
                    <a:p>
                      <a:pPr marL="92075" marR="598170">
                        <a:lnSpc>
                          <a:spcPct val="100000"/>
                        </a:lnSpc>
                        <a:spcBef>
                          <a:spcPts val="300"/>
                        </a:spcBef>
                      </a:pPr>
                      <a:r>
                        <a:rPr sz="1050" b="1">
                          <a:latin typeface="Calibri"/>
                          <a:cs typeface="Calibri"/>
                        </a:rPr>
                        <a:t>Topic</a:t>
                      </a:r>
                      <a:r>
                        <a:rPr sz="1050" b="1" spc="-20">
                          <a:latin typeface="Calibri"/>
                          <a:cs typeface="Calibri"/>
                        </a:rPr>
                        <a:t> </a:t>
                      </a:r>
                      <a:r>
                        <a:rPr sz="1050" b="1">
                          <a:latin typeface="Calibri"/>
                          <a:cs typeface="Calibri"/>
                        </a:rPr>
                        <a:t>Overview</a:t>
                      </a:r>
                      <a:r>
                        <a:rPr sz="1050" b="1" spc="-40">
                          <a:latin typeface="Calibri"/>
                          <a:cs typeface="Calibri"/>
                        </a:rPr>
                        <a:t> </a:t>
                      </a:r>
                      <a:r>
                        <a:rPr sz="1050" b="1">
                          <a:latin typeface="Calibri"/>
                          <a:cs typeface="Calibri"/>
                        </a:rPr>
                        <a:t>(from</a:t>
                      </a:r>
                      <a:r>
                        <a:rPr sz="1050" b="1" spc="-20">
                          <a:latin typeface="Calibri"/>
                          <a:cs typeface="Calibri"/>
                        </a:rPr>
                        <a:t> </a:t>
                      </a:r>
                      <a:r>
                        <a:rPr sz="1050" b="1">
                          <a:latin typeface="Calibri"/>
                          <a:cs typeface="Calibri"/>
                        </a:rPr>
                        <a:t>Co</a:t>
                      </a:r>
                      <a:r>
                        <a:rPr sz="1050" b="1" spc="-25">
                          <a:latin typeface="Calibri"/>
                          <a:cs typeface="Calibri"/>
                        </a:rPr>
                        <a:t> </a:t>
                      </a:r>
                      <a:r>
                        <a:rPr sz="1050" b="1">
                          <a:latin typeface="Calibri"/>
                          <a:cs typeface="Calibri"/>
                        </a:rPr>
                        <a:t>Design</a:t>
                      </a:r>
                      <a:r>
                        <a:rPr sz="1050" b="1" spc="-25">
                          <a:latin typeface="Calibri"/>
                          <a:cs typeface="Calibri"/>
                        </a:rPr>
                        <a:t> </a:t>
                      </a:r>
                      <a:r>
                        <a:rPr sz="1050" b="1">
                          <a:latin typeface="Calibri"/>
                          <a:cs typeface="Calibri"/>
                        </a:rPr>
                        <a:t>Theme):</a:t>
                      </a:r>
                      <a:r>
                        <a:rPr sz="1050" b="1" spc="-35">
                          <a:latin typeface="Calibri"/>
                          <a:cs typeface="Calibri"/>
                        </a:rPr>
                        <a:t> </a:t>
                      </a:r>
                      <a:r>
                        <a:rPr sz="1050" b="1">
                          <a:latin typeface="Calibri"/>
                          <a:cs typeface="Calibri"/>
                        </a:rPr>
                        <a:t>A</a:t>
                      </a:r>
                      <a:r>
                        <a:rPr sz="1050" b="1" spc="-15">
                          <a:latin typeface="Calibri"/>
                          <a:cs typeface="Calibri"/>
                        </a:rPr>
                        <a:t> </a:t>
                      </a:r>
                      <a:r>
                        <a:rPr sz="1050" b="1">
                          <a:latin typeface="Calibri"/>
                          <a:cs typeface="Calibri"/>
                        </a:rPr>
                        <a:t>Level</a:t>
                      </a:r>
                      <a:r>
                        <a:rPr sz="1050" b="1" spc="-20">
                          <a:latin typeface="Calibri"/>
                          <a:cs typeface="Calibri"/>
                        </a:rPr>
                        <a:t> </a:t>
                      </a:r>
                      <a:r>
                        <a:rPr sz="1050" b="1">
                          <a:latin typeface="Calibri"/>
                          <a:cs typeface="Calibri"/>
                        </a:rPr>
                        <a:t>as</a:t>
                      </a:r>
                      <a:r>
                        <a:rPr sz="1050" b="1" spc="-10">
                          <a:latin typeface="Calibri"/>
                          <a:cs typeface="Calibri"/>
                        </a:rPr>
                        <a:t> </a:t>
                      </a:r>
                      <a:r>
                        <a:rPr sz="1050" b="1" spc="-25">
                          <a:latin typeface="Calibri"/>
                          <a:cs typeface="Calibri"/>
                        </a:rPr>
                        <a:t>per </a:t>
                      </a:r>
                      <a:r>
                        <a:rPr sz="1050" b="1" spc="-10">
                          <a:latin typeface="Calibri"/>
                          <a:cs typeface="Calibri"/>
                        </a:rPr>
                        <a:t>individual</a:t>
                      </a:r>
                      <a:r>
                        <a:rPr sz="1050" b="1" spc="35">
                          <a:latin typeface="Calibri"/>
                          <a:cs typeface="Calibri"/>
                        </a:rPr>
                        <a:t> </a:t>
                      </a:r>
                      <a:r>
                        <a:rPr sz="1050" b="1" spc="-10">
                          <a:latin typeface="Calibri"/>
                          <a:cs typeface="Calibri"/>
                        </a:rPr>
                        <a:t>school</a:t>
                      </a:r>
                      <a:endParaRPr sz="1050">
                        <a:latin typeface="Calibri"/>
                        <a:cs typeface="Calibri"/>
                      </a:endParaRPr>
                    </a:p>
                    <a:p>
                      <a:pPr marL="92075" marR="598170" lvl="0">
                        <a:lnSpc>
                          <a:spcPct val="100000"/>
                        </a:lnSpc>
                        <a:spcBef>
                          <a:spcPts val="300"/>
                        </a:spcBef>
                        <a:buNone/>
                      </a:pPr>
                      <a:endParaRPr lang="en-US" sz="1050" b="1" spc="-10">
                        <a:latin typeface="Calibri"/>
                        <a:cs typeface="Calibri"/>
                      </a:endParaRPr>
                    </a:p>
                    <a:p>
                      <a:pPr marL="92075" marR="168910" lvl="0">
                        <a:lnSpc>
                          <a:spcPct val="100000"/>
                        </a:lnSpc>
                        <a:buNone/>
                      </a:pPr>
                      <a:r>
                        <a:rPr lang="en-US" sz="1100" b="1" i="0" u="sng" strike="noStrike" spc="-10" noProof="0">
                          <a:solidFill>
                            <a:srgbClr val="000000"/>
                          </a:solidFill>
                          <a:latin typeface="Calibri"/>
                        </a:rPr>
                        <a:t>1C: The Tudors: England, 1485–1603:</a:t>
                      </a:r>
                      <a:r>
                        <a:rPr lang="en-US" sz="1100" b="1" i="0" u="none" strike="noStrike" spc="-10" noProof="0">
                          <a:solidFill>
                            <a:srgbClr val="000000"/>
                          </a:solidFill>
                          <a:latin typeface="Calibri"/>
                        </a:rPr>
                        <a:t>  </a:t>
                      </a:r>
                      <a:r>
                        <a:rPr lang="en-US" sz="1100" b="0" i="0" u="none" strike="noStrike" spc="-10" noProof="0">
                          <a:solidFill>
                            <a:srgbClr val="000000"/>
                          </a:solidFill>
                          <a:latin typeface="Calibri"/>
                        </a:rPr>
                        <a:t>Consolidation of the Tudor Dynasty; Henry VIII 1509-1547 and England: turmoil and triumph, 1547–1603: 'the Mid-Tudor Crisis'</a:t>
                      </a:r>
                      <a:endParaRPr lang="en-US"/>
                    </a:p>
                    <a:p>
                      <a:pPr marL="92075" marR="168910" lvl="0">
                        <a:lnSpc>
                          <a:spcPct val="100000"/>
                        </a:lnSpc>
                        <a:buNone/>
                      </a:pPr>
                      <a:endParaRPr lang="en-US" sz="1100" b="0" i="0" u="none" strike="noStrike" spc="-10" noProof="0">
                        <a:solidFill>
                          <a:srgbClr val="000000"/>
                        </a:solidFill>
                        <a:latin typeface="Calibri"/>
                      </a:endParaRPr>
                    </a:p>
                    <a:p>
                      <a:pPr marL="92075" marR="260350">
                        <a:lnSpc>
                          <a:spcPct val="100000"/>
                        </a:lnSpc>
                      </a:pPr>
                      <a:r>
                        <a:rPr sz="1050" b="1" u="sng">
                          <a:uFill>
                            <a:solidFill>
                              <a:srgbClr val="000000"/>
                            </a:solidFill>
                          </a:uFill>
                          <a:latin typeface="Calibri"/>
                          <a:cs typeface="Calibri"/>
                        </a:rPr>
                        <a:t>2O:</a:t>
                      </a:r>
                      <a:r>
                        <a:rPr sz="1050" b="1" u="sng" spc="-20">
                          <a:uFill>
                            <a:solidFill>
                              <a:srgbClr val="000000"/>
                            </a:solidFill>
                          </a:uFill>
                          <a:latin typeface="Calibri"/>
                          <a:cs typeface="Calibri"/>
                        </a:rPr>
                        <a:t> </a:t>
                      </a:r>
                      <a:r>
                        <a:rPr sz="1050" b="1" u="sng">
                          <a:uFill>
                            <a:solidFill>
                              <a:srgbClr val="000000"/>
                            </a:solidFill>
                          </a:uFill>
                          <a:latin typeface="Calibri"/>
                          <a:cs typeface="Calibri"/>
                        </a:rPr>
                        <a:t>Democracy</a:t>
                      </a:r>
                      <a:r>
                        <a:rPr sz="1050" b="1" u="sng" spc="-35">
                          <a:uFill>
                            <a:solidFill>
                              <a:srgbClr val="000000"/>
                            </a:solidFill>
                          </a:uFill>
                          <a:latin typeface="Calibri"/>
                          <a:cs typeface="Calibri"/>
                        </a:rPr>
                        <a:t> </a:t>
                      </a:r>
                      <a:r>
                        <a:rPr sz="1050" b="1" u="sng">
                          <a:uFill>
                            <a:solidFill>
                              <a:srgbClr val="000000"/>
                            </a:solidFill>
                          </a:uFill>
                          <a:latin typeface="Calibri"/>
                          <a:cs typeface="Calibri"/>
                        </a:rPr>
                        <a:t>and</a:t>
                      </a:r>
                      <a:r>
                        <a:rPr sz="1050" b="1" u="sng" spc="-20">
                          <a:uFill>
                            <a:solidFill>
                              <a:srgbClr val="000000"/>
                            </a:solidFill>
                          </a:uFill>
                          <a:latin typeface="Calibri"/>
                          <a:cs typeface="Calibri"/>
                        </a:rPr>
                        <a:t> </a:t>
                      </a:r>
                      <a:r>
                        <a:rPr sz="1050" b="1" u="sng">
                          <a:uFill>
                            <a:solidFill>
                              <a:srgbClr val="000000"/>
                            </a:solidFill>
                          </a:uFill>
                          <a:latin typeface="Calibri"/>
                          <a:cs typeface="Calibri"/>
                        </a:rPr>
                        <a:t>Nazi</a:t>
                      </a:r>
                      <a:r>
                        <a:rPr sz="1050" b="1" u="sng" spc="-25">
                          <a:uFill>
                            <a:solidFill>
                              <a:srgbClr val="000000"/>
                            </a:solidFill>
                          </a:uFill>
                          <a:latin typeface="Calibri"/>
                          <a:cs typeface="Calibri"/>
                        </a:rPr>
                        <a:t> </a:t>
                      </a:r>
                      <a:r>
                        <a:rPr sz="1050" b="1" u="sng">
                          <a:uFill>
                            <a:solidFill>
                              <a:srgbClr val="000000"/>
                            </a:solidFill>
                          </a:uFill>
                          <a:latin typeface="Calibri"/>
                          <a:cs typeface="Calibri"/>
                        </a:rPr>
                        <a:t>Germany</a:t>
                      </a:r>
                      <a:r>
                        <a:rPr sz="1050">
                          <a:latin typeface="Calibri"/>
                          <a:cs typeface="Calibri"/>
                        </a:rPr>
                        <a:t>:</a:t>
                      </a:r>
                      <a:r>
                        <a:rPr sz="1050" spc="-30">
                          <a:latin typeface="Calibri"/>
                          <a:cs typeface="Calibri"/>
                        </a:rPr>
                        <a:t> </a:t>
                      </a:r>
                      <a:r>
                        <a:rPr sz="1050">
                          <a:latin typeface="Calibri"/>
                          <a:cs typeface="Calibri"/>
                        </a:rPr>
                        <a:t>The</a:t>
                      </a:r>
                      <a:r>
                        <a:rPr sz="1050" spc="-15">
                          <a:latin typeface="Calibri"/>
                          <a:cs typeface="Calibri"/>
                        </a:rPr>
                        <a:t> </a:t>
                      </a:r>
                      <a:r>
                        <a:rPr sz="1050">
                          <a:latin typeface="Calibri"/>
                          <a:cs typeface="Calibri"/>
                        </a:rPr>
                        <a:t>collapse of</a:t>
                      </a:r>
                      <a:r>
                        <a:rPr sz="1050" spc="-15">
                          <a:latin typeface="Calibri"/>
                          <a:cs typeface="Calibri"/>
                        </a:rPr>
                        <a:t> </a:t>
                      </a:r>
                      <a:r>
                        <a:rPr sz="1050" spc="-10">
                          <a:latin typeface="Calibri"/>
                          <a:cs typeface="Calibri"/>
                        </a:rPr>
                        <a:t>democracy </a:t>
                      </a:r>
                      <a:r>
                        <a:rPr sz="1050">
                          <a:latin typeface="Calibri"/>
                          <a:cs typeface="Calibri"/>
                        </a:rPr>
                        <a:t>and</a:t>
                      </a:r>
                      <a:r>
                        <a:rPr sz="1050" spc="-20">
                          <a:latin typeface="Calibri"/>
                          <a:cs typeface="Calibri"/>
                        </a:rPr>
                        <a:t> </a:t>
                      </a:r>
                      <a:r>
                        <a:rPr sz="1050">
                          <a:latin typeface="Calibri"/>
                          <a:cs typeface="Calibri"/>
                        </a:rPr>
                        <a:t>the</a:t>
                      </a:r>
                      <a:r>
                        <a:rPr sz="1050" spc="-10">
                          <a:latin typeface="Calibri"/>
                          <a:cs typeface="Calibri"/>
                        </a:rPr>
                        <a:t> </a:t>
                      </a:r>
                      <a:r>
                        <a:rPr sz="1050">
                          <a:latin typeface="Calibri"/>
                          <a:cs typeface="Calibri"/>
                        </a:rPr>
                        <a:t>rise</a:t>
                      </a:r>
                      <a:r>
                        <a:rPr sz="1050" spc="-15">
                          <a:latin typeface="Calibri"/>
                          <a:cs typeface="Calibri"/>
                        </a:rPr>
                        <a:t> </a:t>
                      </a:r>
                      <a:r>
                        <a:rPr sz="1050">
                          <a:latin typeface="Calibri"/>
                          <a:cs typeface="Calibri"/>
                        </a:rPr>
                        <a:t>of</a:t>
                      </a:r>
                      <a:r>
                        <a:rPr sz="1050" spc="-15">
                          <a:latin typeface="Calibri"/>
                          <a:cs typeface="Calibri"/>
                        </a:rPr>
                        <a:t> </a:t>
                      </a:r>
                      <a:r>
                        <a:rPr sz="1050" spc="-10">
                          <a:latin typeface="Calibri"/>
                          <a:cs typeface="Calibri"/>
                        </a:rPr>
                        <a:t>Nazism</a:t>
                      </a:r>
                      <a:endParaRPr sz="1050">
                        <a:latin typeface="Calibri"/>
                        <a:cs typeface="Calibri"/>
                      </a:endParaRPr>
                    </a:p>
                    <a:p>
                      <a:pPr marL="92075">
                        <a:lnSpc>
                          <a:spcPct val="100000"/>
                        </a:lnSpc>
                      </a:pPr>
                      <a:r>
                        <a:rPr sz="1050" b="1" u="sng">
                          <a:uFill>
                            <a:solidFill>
                              <a:srgbClr val="000000"/>
                            </a:solidFill>
                          </a:uFill>
                          <a:latin typeface="Calibri"/>
                          <a:cs typeface="Calibri"/>
                        </a:rPr>
                        <a:t>3C:</a:t>
                      </a:r>
                      <a:r>
                        <a:rPr sz="1050" b="1" u="sng" spc="-30">
                          <a:uFill>
                            <a:solidFill>
                              <a:srgbClr val="000000"/>
                            </a:solidFill>
                          </a:uFill>
                          <a:latin typeface="Calibri"/>
                          <a:cs typeface="Calibri"/>
                        </a:rPr>
                        <a:t> </a:t>
                      </a:r>
                      <a:r>
                        <a:rPr sz="1050" b="1" u="sng">
                          <a:uFill>
                            <a:solidFill>
                              <a:srgbClr val="000000"/>
                            </a:solidFill>
                          </a:uFill>
                          <a:latin typeface="Calibri"/>
                          <a:cs typeface="Calibri"/>
                        </a:rPr>
                        <a:t>NEA:</a:t>
                      </a:r>
                      <a:r>
                        <a:rPr sz="1050" b="1" spc="-20">
                          <a:latin typeface="Calibri"/>
                          <a:cs typeface="Calibri"/>
                        </a:rPr>
                        <a:t> </a:t>
                      </a:r>
                      <a:r>
                        <a:rPr lang="en-US" sz="1050" b="0" spc="-20">
                          <a:latin typeface="Calibri"/>
                          <a:cs typeface="Calibri"/>
                        </a:rPr>
                        <a:t>Imperial Russia</a:t>
                      </a:r>
                      <a:r>
                        <a:rPr sz="1050" b="0">
                          <a:latin typeface="Calibri"/>
                          <a:cs typeface="Calibri"/>
                        </a:rPr>
                        <a:t>–</a:t>
                      </a:r>
                      <a:r>
                        <a:rPr sz="1050" b="0" spc="-5">
                          <a:latin typeface="Calibri"/>
                          <a:cs typeface="Calibri"/>
                        </a:rPr>
                        <a:t> </a:t>
                      </a:r>
                      <a:r>
                        <a:rPr sz="1050" b="0">
                          <a:latin typeface="Calibri"/>
                          <a:cs typeface="Calibri"/>
                        </a:rPr>
                        <a:t>an</a:t>
                      </a:r>
                      <a:r>
                        <a:rPr sz="1050" b="0" spc="-15">
                          <a:latin typeface="Calibri"/>
                          <a:cs typeface="Calibri"/>
                        </a:rPr>
                        <a:t> </a:t>
                      </a:r>
                      <a:r>
                        <a:rPr sz="1050" b="0" spc="-10">
                          <a:latin typeface="Calibri"/>
                          <a:cs typeface="Calibri"/>
                        </a:rPr>
                        <a:t>overview</a:t>
                      </a:r>
                      <a:endParaRPr sz="1050" b="0">
                        <a:latin typeface="Calibri"/>
                        <a:cs typeface="Calibri"/>
                      </a:endParaRPr>
                    </a:p>
                    <a:p>
                      <a:pPr>
                        <a:lnSpc>
                          <a:spcPct val="100000"/>
                        </a:lnSpc>
                        <a:spcBef>
                          <a:spcPts val="50"/>
                        </a:spcBef>
                      </a:pPr>
                      <a:endParaRPr sz="1050">
                        <a:latin typeface="Times New Roman"/>
                        <a:cs typeface="Times New Roman"/>
                      </a:endParaRPr>
                    </a:p>
                    <a:p>
                      <a:pPr marL="92075" marR="462915">
                        <a:lnSpc>
                          <a:spcPct val="100000"/>
                        </a:lnSpc>
                        <a:spcBef>
                          <a:spcPts val="5"/>
                        </a:spcBef>
                      </a:pPr>
                      <a:r>
                        <a:rPr sz="1050" b="1" u="sng">
                          <a:uFill>
                            <a:solidFill>
                              <a:srgbClr val="000000"/>
                            </a:solidFill>
                          </a:uFill>
                          <a:latin typeface="Calibri"/>
                          <a:cs typeface="Calibri"/>
                        </a:rPr>
                        <a:t>NC</a:t>
                      </a:r>
                      <a:r>
                        <a:rPr sz="1050" b="1" u="sng" spc="-25">
                          <a:uFill>
                            <a:solidFill>
                              <a:srgbClr val="000000"/>
                            </a:solidFill>
                          </a:uFill>
                          <a:latin typeface="Calibri"/>
                          <a:cs typeface="Calibri"/>
                        </a:rPr>
                        <a:t> </a:t>
                      </a:r>
                      <a:r>
                        <a:rPr sz="1050" b="1" u="sng">
                          <a:uFill>
                            <a:solidFill>
                              <a:srgbClr val="000000"/>
                            </a:solidFill>
                          </a:uFill>
                          <a:latin typeface="Calibri"/>
                          <a:cs typeface="Calibri"/>
                        </a:rPr>
                        <a:t>links:</a:t>
                      </a:r>
                      <a:r>
                        <a:rPr sz="1050" b="1" spc="-25">
                          <a:latin typeface="Calibri"/>
                          <a:cs typeface="Calibri"/>
                        </a:rPr>
                        <a:t> </a:t>
                      </a:r>
                      <a:r>
                        <a:rPr lang="en-US" sz="1100" b="0" i="0" u="none" strike="noStrike" spc="-25" noProof="0">
                          <a:solidFill>
                            <a:srgbClr val="000000"/>
                          </a:solidFill>
                          <a:latin typeface="Calibri"/>
                        </a:rPr>
                        <a:t>the development of Church, state and society in Medieval Britain 1066-1500; the development of Church, state and society in Britain 1509-1745; Challenges for Britain, Europe and the wider world 1901 – present day;  study of a significant  issue in world history and its interconnections with other world developments</a:t>
                      </a:r>
                      <a:endParaRPr sz="1050">
                        <a:latin typeface="Calibri"/>
                        <a:cs typeface="Calibri"/>
                      </a:endParaRPr>
                    </a:p>
                    <a:p>
                      <a:pPr marL="92075">
                        <a:lnSpc>
                          <a:spcPct val="100000"/>
                        </a:lnSpc>
                      </a:pPr>
                      <a:endParaRPr sz="1050">
                        <a:latin typeface="Calibri"/>
                        <a:cs typeface="Calibri"/>
                      </a:endParaRPr>
                    </a:p>
                    <a:p>
                      <a:pPr>
                        <a:lnSpc>
                          <a:spcPct val="100000"/>
                        </a:lnSpc>
                        <a:spcBef>
                          <a:spcPts val="50"/>
                        </a:spcBef>
                      </a:pPr>
                      <a:endParaRPr sz="1050">
                        <a:latin typeface="Times New Roman"/>
                        <a:cs typeface="Times New Roman"/>
                      </a:endParaRPr>
                    </a:p>
                    <a:p>
                      <a:pPr marL="92075">
                        <a:lnSpc>
                          <a:spcPct val="100000"/>
                        </a:lnSpc>
                      </a:pPr>
                      <a:r>
                        <a:rPr sz="1050" b="1" u="sng">
                          <a:uFill>
                            <a:solidFill>
                              <a:srgbClr val="000000"/>
                            </a:solidFill>
                          </a:uFill>
                          <a:latin typeface="Calibri"/>
                          <a:cs typeface="Calibri"/>
                        </a:rPr>
                        <a:t>GCSE</a:t>
                      </a:r>
                      <a:r>
                        <a:rPr sz="1050" b="1" u="sng" spc="-35">
                          <a:uFill>
                            <a:solidFill>
                              <a:srgbClr val="000000"/>
                            </a:solidFill>
                          </a:uFill>
                          <a:latin typeface="Calibri"/>
                          <a:cs typeface="Calibri"/>
                        </a:rPr>
                        <a:t> </a:t>
                      </a:r>
                      <a:r>
                        <a:rPr sz="1050" b="1" u="sng" spc="-10">
                          <a:uFill>
                            <a:solidFill>
                              <a:srgbClr val="000000"/>
                            </a:solidFill>
                          </a:uFill>
                          <a:latin typeface="Calibri"/>
                          <a:cs typeface="Calibri"/>
                        </a:rPr>
                        <a:t>Links:</a:t>
                      </a:r>
                      <a:r>
                        <a:rPr sz="1050" spc="-10">
                          <a:latin typeface="Calibri"/>
                          <a:cs typeface="Calibri"/>
                        </a:rPr>
                        <a:t>AO1/AO2/AO3/AO4</a:t>
                      </a:r>
                      <a:endParaRPr sz="1050">
                        <a:latin typeface="Calibri"/>
                        <a:cs typeface="Calibri"/>
                      </a:endParaRPr>
                    </a:p>
                  </a:txBody>
                  <a:tcPr marL="0" marR="0" marT="38100" marB="0">
                    <a:lnL w="12700">
                      <a:solidFill>
                        <a:srgbClr val="4471C4"/>
                      </a:solidFill>
                      <a:prstDash val="solid"/>
                    </a:lnL>
                    <a:lnR w="12700">
                      <a:solidFill>
                        <a:srgbClr val="4471C4"/>
                      </a:solidFill>
                      <a:prstDash val="solid"/>
                    </a:lnR>
                    <a:lnT w="12700">
                      <a:solidFill>
                        <a:srgbClr val="4471C4"/>
                      </a:solidFill>
                      <a:prstDash val="solid"/>
                    </a:lnT>
                    <a:lnB w="12700">
                      <a:solidFill>
                        <a:srgbClr val="4471C4"/>
                      </a:solidFill>
                      <a:prstDash val="soli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845262045"/>
                  </a:ext>
                </a:extLst>
              </a:tr>
              <a:tr h="3141671">
                <a:tc>
                  <a:txBody>
                    <a:bodyPr/>
                    <a:lstStyle/>
                    <a:p>
                      <a:pPr marL="200660">
                        <a:lnSpc>
                          <a:spcPct val="100000"/>
                        </a:lnSpc>
                        <a:spcBef>
                          <a:spcPts val="4100"/>
                        </a:spcBef>
                      </a:pPr>
                      <a:r>
                        <a:rPr sz="3600" b="1" spc="-25">
                          <a:latin typeface="Calibri"/>
                          <a:cs typeface="Calibri"/>
                        </a:rPr>
                        <a:t>13</a:t>
                      </a:r>
                      <a:endParaRPr sz="3600">
                        <a:latin typeface="Calibri"/>
                        <a:cs typeface="Calibri"/>
                      </a:endParaRPr>
                    </a:p>
                    <a:p>
                      <a:pPr marL="147320" marR="140970" indent="2540">
                        <a:lnSpc>
                          <a:spcPct val="100000"/>
                        </a:lnSpc>
                        <a:spcBef>
                          <a:spcPts val="155"/>
                        </a:spcBef>
                      </a:pPr>
                      <a:r>
                        <a:rPr lang="en-GB" sz="1200" spc="-5">
                          <a:latin typeface="Calibri"/>
                          <a:cs typeface="Calibri"/>
                        </a:rPr>
                        <a:t>4</a:t>
                      </a:r>
                      <a:r>
                        <a:rPr sz="1200" spc="-5">
                          <a:latin typeface="Calibri"/>
                          <a:cs typeface="Calibri"/>
                        </a:rPr>
                        <a:t> </a:t>
                      </a:r>
                      <a:r>
                        <a:rPr sz="1200" spc="-10">
                          <a:latin typeface="Calibri"/>
                          <a:cs typeface="Calibri"/>
                        </a:rPr>
                        <a:t>lessons </a:t>
                      </a:r>
                      <a:r>
                        <a:rPr sz="1200">
                          <a:latin typeface="Calibri"/>
                          <a:cs typeface="Calibri"/>
                        </a:rPr>
                        <a:t>per</a:t>
                      </a:r>
                      <a:r>
                        <a:rPr sz="1200" spc="-20">
                          <a:latin typeface="Calibri"/>
                          <a:cs typeface="Calibri"/>
                        </a:rPr>
                        <a:t> week</a:t>
                      </a:r>
                      <a:endParaRPr sz="1200">
                        <a:latin typeface="Calibri"/>
                        <a:cs typeface="Calibri"/>
                      </a:endParaRPr>
                    </a:p>
                  </a:txBody>
                  <a:tcPr marL="0" marR="0" marT="520700" marB="0">
                    <a:lnL w="12700">
                      <a:solidFill>
                        <a:srgbClr val="4471C4"/>
                      </a:solidFill>
                      <a:prstDash val="solid"/>
                    </a:lnL>
                    <a:lnR w="12700">
                      <a:solidFill>
                        <a:srgbClr val="4471C4"/>
                      </a:solidFill>
                      <a:prstDash val="solid"/>
                    </a:lnR>
                    <a:lnT w="12700">
                      <a:solidFill>
                        <a:srgbClr val="4471C4"/>
                      </a:solidFill>
                      <a:prstDash val="solid"/>
                    </a:lnT>
                    <a:lnB w="12700">
                      <a:solidFill>
                        <a:srgbClr val="4471C4"/>
                      </a:solidFill>
                      <a:prstDash val="solid"/>
                    </a:lnB>
                    <a:solidFill>
                      <a:srgbClr val="4471C4">
                        <a:alpha val="19999"/>
                      </a:srgbClr>
                    </a:solidFill>
                  </a:tcPr>
                </a:tc>
                <a:tc>
                  <a:txBody>
                    <a:bodyPr/>
                    <a:lstStyle/>
                    <a:p>
                      <a:pPr marL="91440">
                        <a:lnSpc>
                          <a:spcPct val="100000"/>
                        </a:lnSpc>
                        <a:spcBef>
                          <a:spcPts val="300"/>
                        </a:spcBef>
                      </a:pPr>
                      <a:r>
                        <a:rPr sz="1050" b="1">
                          <a:latin typeface="Calibri"/>
                          <a:cs typeface="Calibri"/>
                        </a:rPr>
                        <a:t>Topic</a:t>
                      </a:r>
                      <a:r>
                        <a:rPr sz="1050" b="1" spc="-20">
                          <a:latin typeface="Calibri"/>
                          <a:cs typeface="Calibri"/>
                        </a:rPr>
                        <a:t> </a:t>
                      </a:r>
                      <a:r>
                        <a:rPr sz="1050" b="1">
                          <a:latin typeface="Calibri"/>
                          <a:cs typeface="Calibri"/>
                        </a:rPr>
                        <a:t>Overview</a:t>
                      </a:r>
                      <a:r>
                        <a:rPr sz="1050" b="1" spc="-45">
                          <a:latin typeface="Calibri"/>
                          <a:cs typeface="Calibri"/>
                        </a:rPr>
                        <a:t> </a:t>
                      </a:r>
                      <a:r>
                        <a:rPr sz="1050" b="1">
                          <a:latin typeface="Calibri"/>
                          <a:cs typeface="Calibri"/>
                        </a:rPr>
                        <a:t>(from</a:t>
                      </a:r>
                      <a:r>
                        <a:rPr sz="1050" b="1" spc="-15">
                          <a:latin typeface="Calibri"/>
                          <a:cs typeface="Calibri"/>
                        </a:rPr>
                        <a:t> </a:t>
                      </a:r>
                      <a:r>
                        <a:rPr sz="1050" b="1">
                          <a:latin typeface="Calibri"/>
                          <a:cs typeface="Calibri"/>
                        </a:rPr>
                        <a:t>Co</a:t>
                      </a:r>
                      <a:r>
                        <a:rPr sz="1050" b="1" spc="-25">
                          <a:latin typeface="Calibri"/>
                          <a:cs typeface="Calibri"/>
                        </a:rPr>
                        <a:t> </a:t>
                      </a:r>
                      <a:r>
                        <a:rPr sz="1050" b="1">
                          <a:latin typeface="Calibri"/>
                          <a:cs typeface="Calibri"/>
                        </a:rPr>
                        <a:t>Design</a:t>
                      </a:r>
                      <a:r>
                        <a:rPr sz="1050" b="1" spc="-25">
                          <a:latin typeface="Calibri"/>
                          <a:cs typeface="Calibri"/>
                        </a:rPr>
                        <a:t> </a:t>
                      </a:r>
                      <a:r>
                        <a:rPr sz="1050" b="1">
                          <a:latin typeface="Calibri"/>
                          <a:cs typeface="Calibri"/>
                        </a:rPr>
                        <a:t>Theme):</a:t>
                      </a:r>
                      <a:r>
                        <a:rPr sz="1050" b="1" spc="-35">
                          <a:latin typeface="Calibri"/>
                          <a:cs typeface="Calibri"/>
                        </a:rPr>
                        <a:t> </a:t>
                      </a:r>
                      <a:r>
                        <a:rPr sz="1050" b="1">
                          <a:latin typeface="Calibri"/>
                          <a:cs typeface="Calibri"/>
                        </a:rPr>
                        <a:t>A</a:t>
                      </a:r>
                      <a:r>
                        <a:rPr sz="1050" b="1" spc="-15">
                          <a:latin typeface="Calibri"/>
                          <a:cs typeface="Calibri"/>
                        </a:rPr>
                        <a:t> </a:t>
                      </a:r>
                      <a:r>
                        <a:rPr sz="1050" b="1">
                          <a:latin typeface="Calibri"/>
                          <a:cs typeface="Calibri"/>
                        </a:rPr>
                        <a:t>Level</a:t>
                      </a:r>
                      <a:r>
                        <a:rPr sz="1050" b="1" spc="-20">
                          <a:latin typeface="Calibri"/>
                          <a:cs typeface="Calibri"/>
                        </a:rPr>
                        <a:t> </a:t>
                      </a:r>
                      <a:r>
                        <a:rPr sz="1050" b="1">
                          <a:latin typeface="Calibri"/>
                          <a:cs typeface="Calibri"/>
                        </a:rPr>
                        <a:t>as</a:t>
                      </a:r>
                      <a:r>
                        <a:rPr sz="1050" b="1" spc="-10">
                          <a:latin typeface="Calibri"/>
                          <a:cs typeface="Calibri"/>
                        </a:rPr>
                        <a:t> </a:t>
                      </a:r>
                      <a:r>
                        <a:rPr sz="1050" b="1" spc="-25">
                          <a:latin typeface="Calibri"/>
                          <a:cs typeface="Calibri"/>
                        </a:rPr>
                        <a:t>per</a:t>
                      </a:r>
                      <a:endParaRPr sz="1050">
                        <a:latin typeface="Calibri"/>
                        <a:cs typeface="Calibri"/>
                      </a:endParaRPr>
                    </a:p>
                    <a:p>
                      <a:pPr marL="91440">
                        <a:lnSpc>
                          <a:spcPct val="100000"/>
                        </a:lnSpc>
                        <a:spcBef>
                          <a:spcPts val="5"/>
                        </a:spcBef>
                      </a:pPr>
                      <a:r>
                        <a:rPr sz="1050" b="1" spc="-10">
                          <a:latin typeface="Calibri"/>
                          <a:cs typeface="Calibri"/>
                        </a:rPr>
                        <a:t>individual</a:t>
                      </a:r>
                      <a:r>
                        <a:rPr sz="1050" b="1" spc="35">
                          <a:latin typeface="Calibri"/>
                          <a:cs typeface="Calibri"/>
                        </a:rPr>
                        <a:t> </a:t>
                      </a:r>
                      <a:r>
                        <a:rPr sz="1050" b="1" spc="-10">
                          <a:latin typeface="Calibri"/>
                          <a:cs typeface="Calibri"/>
                        </a:rPr>
                        <a:t>school</a:t>
                      </a:r>
                      <a:endParaRPr sz="1050">
                        <a:latin typeface="Calibri"/>
                        <a:cs typeface="Calibri"/>
                      </a:endParaRPr>
                    </a:p>
                    <a:p>
                      <a:pPr>
                        <a:lnSpc>
                          <a:spcPct val="100000"/>
                        </a:lnSpc>
                        <a:spcBef>
                          <a:spcPts val="50"/>
                        </a:spcBef>
                      </a:pPr>
                      <a:endParaRPr sz="1050">
                        <a:latin typeface="Times New Roman"/>
                        <a:cs typeface="Times New Roman"/>
                      </a:endParaRPr>
                    </a:p>
                    <a:p>
                      <a:pPr marL="91440" lvl="0">
                        <a:lnSpc>
                          <a:spcPct val="100000"/>
                        </a:lnSpc>
                        <a:buNone/>
                      </a:pPr>
                      <a:r>
                        <a:rPr lang="en-US" sz="1050" b="1" i="0" u="sng" strike="noStrike" spc="-20" baseline="0" noProof="0">
                          <a:solidFill>
                            <a:srgbClr val="000000"/>
                          </a:solidFill>
                          <a:latin typeface="Calibri"/>
                        </a:rPr>
                        <a:t>1C: The Tudors: England, 1485–1603</a:t>
                      </a:r>
                      <a:r>
                        <a:rPr lang="en-US" sz="1050" b="0" i="0" u="sng" strike="noStrike" spc="-20" baseline="0" noProof="0">
                          <a:solidFill>
                            <a:srgbClr val="000000"/>
                          </a:solidFill>
                          <a:latin typeface="Calibri"/>
                        </a:rPr>
                        <a:t>:</a:t>
                      </a:r>
                      <a:r>
                        <a:rPr lang="en-US" sz="1050" b="0" i="0" u="none" strike="noStrike" spc="-20" baseline="0" noProof="0">
                          <a:solidFill>
                            <a:srgbClr val="000000"/>
                          </a:solidFill>
                          <a:latin typeface="Calibri"/>
                        </a:rPr>
                        <a:t> England: turmoil and triumph, 1547–1603: 'the Mid-Tudor Crisis' and The triumph of Elizabeth, 1563–1603 </a:t>
                      </a:r>
                      <a:endParaRPr lang="en-US"/>
                    </a:p>
                    <a:p>
                      <a:pPr marL="91440" lvl="0">
                        <a:lnSpc>
                          <a:spcPct val="100000"/>
                        </a:lnSpc>
                        <a:buNone/>
                      </a:pPr>
                      <a:endParaRPr lang="en-US" sz="1050" b="0" i="0" u="none" strike="noStrike" spc="-20" baseline="0" noProof="0">
                        <a:solidFill>
                          <a:srgbClr val="000000"/>
                        </a:solidFill>
                        <a:latin typeface="Calibri"/>
                      </a:endParaRPr>
                    </a:p>
                    <a:p>
                      <a:pPr marL="91440">
                        <a:lnSpc>
                          <a:spcPct val="100000"/>
                        </a:lnSpc>
                      </a:pPr>
                      <a:r>
                        <a:rPr sz="1050" b="1" u="sng">
                          <a:uFill>
                            <a:solidFill>
                              <a:srgbClr val="000000"/>
                            </a:solidFill>
                          </a:uFill>
                          <a:latin typeface="Calibri"/>
                          <a:cs typeface="Calibri"/>
                        </a:rPr>
                        <a:t>2O:</a:t>
                      </a:r>
                      <a:r>
                        <a:rPr sz="1050" b="1" u="sng" spc="-20">
                          <a:uFill>
                            <a:solidFill>
                              <a:srgbClr val="000000"/>
                            </a:solidFill>
                          </a:uFill>
                          <a:latin typeface="Calibri"/>
                          <a:cs typeface="Calibri"/>
                        </a:rPr>
                        <a:t> </a:t>
                      </a:r>
                      <a:r>
                        <a:rPr sz="1050" b="1" u="sng">
                          <a:uFill>
                            <a:solidFill>
                              <a:srgbClr val="000000"/>
                            </a:solidFill>
                          </a:uFill>
                          <a:latin typeface="Calibri"/>
                          <a:cs typeface="Calibri"/>
                        </a:rPr>
                        <a:t>Democracy</a:t>
                      </a:r>
                      <a:r>
                        <a:rPr sz="1050" b="1" u="sng" spc="-30">
                          <a:uFill>
                            <a:solidFill>
                              <a:srgbClr val="000000"/>
                            </a:solidFill>
                          </a:uFill>
                          <a:latin typeface="Calibri"/>
                          <a:cs typeface="Calibri"/>
                        </a:rPr>
                        <a:t> </a:t>
                      </a:r>
                      <a:r>
                        <a:rPr sz="1050" b="1" u="sng">
                          <a:uFill>
                            <a:solidFill>
                              <a:srgbClr val="000000"/>
                            </a:solidFill>
                          </a:uFill>
                          <a:latin typeface="Calibri"/>
                          <a:cs typeface="Calibri"/>
                        </a:rPr>
                        <a:t>and</a:t>
                      </a:r>
                      <a:r>
                        <a:rPr sz="1050" b="1" u="sng" spc="-25">
                          <a:uFill>
                            <a:solidFill>
                              <a:srgbClr val="000000"/>
                            </a:solidFill>
                          </a:uFill>
                          <a:latin typeface="Calibri"/>
                          <a:cs typeface="Calibri"/>
                        </a:rPr>
                        <a:t> </a:t>
                      </a:r>
                      <a:r>
                        <a:rPr sz="1050" b="1" u="sng">
                          <a:uFill>
                            <a:solidFill>
                              <a:srgbClr val="000000"/>
                            </a:solidFill>
                          </a:uFill>
                          <a:latin typeface="Calibri"/>
                          <a:cs typeface="Calibri"/>
                        </a:rPr>
                        <a:t>Nazi</a:t>
                      </a:r>
                      <a:r>
                        <a:rPr sz="1050" b="1" u="sng" spc="-25">
                          <a:uFill>
                            <a:solidFill>
                              <a:srgbClr val="000000"/>
                            </a:solidFill>
                          </a:uFill>
                          <a:latin typeface="Calibri"/>
                          <a:cs typeface="Calibri"/>
                        </a:rPr>
                        <a:t> </a:t>
                      </a:r>
                      <a:r>
                        <a:rPr sz="1050" b="1" u="sng">
                          <a:uFill>
                            <a:solidFill>
                              <a:srgbClr val="000000"/>
                            </a:solidFill>
                          </a:uFill>
                          <a:latin typeface="Calibri"/>
                          <a:cs typeface="Calibri"/>
                        </a:rPr>
                        <a:t>Germany</a:t>
                      </a:r>
                      <a:r>
                        <a:rPr sz="1050">
                          <a:latin typeface="Calibri"/>
                          <a:cs typeface="Calibri"/>
                        </a:rPr>
                        <a:t>:</a:t>
                      </a:r>
                      <a:r>
                        <a:rPr sz="1050" spc="-30">
                          <a:latin typeface="Calibri"/>
                          <a:cs typeface="Calibri"/>
                        </a:rPr>
                        <a:t> </a:t>
                      </a:r>
                      <a:r>
                        <a:rPr sz="1050">
                          <a:latin typeface="Calibri"/>
                          <a:cs typeface="Calibri"/>
                        </a:rPr>
                        <a:t>The</a:t>
                      </a:r>
                      <a:r>
                        <a:rPr sz="1050" spc="-15">
                          <a:latin typeface="Calibri"/>
                          <a:cs typeface="Calibri"/>
                        </a:rPr>
                        <a:t> </a:t>
                      </a:r>
                      <a:r>
                        <a:rPr sz="1050">
                          <a:latin typeface="Calibri"/>
                          <a:cs typeface="Calibri"/>
                        </a:rPr>
                        <a:t>Nazi</a:t>
                      </a:r>
                      <a:r>
                        <a:rPr sz="1050" spc="-25">
                          <a:latin typeface="Calibri"/>
                          <a:cs typeface="Calibri"/>
                        </a:rPr>
                        <a:t> </a:t>
                      </a:r>
                      <a:r>
                        <a:rPr sz="1050">
                          <a:latin typeface="Calibri"/>
                          <a:cs typeface="Calibri"/>
                        </a:rPr>
                        <a:t>Dictatorship</a:t>
                      </a:r>
                      <a:r>
                        <a:rPr sz="1050" spc="-20">
                          <a:latin typeface="Calibri"/>
                          <a:cs typeface="Calibri"/>
                        </a:rPr>
                        <a:t> </a:t>
                      </a:r>
                      <a:r>
                        <a:rPr sz="1050">
                          <a:latin typeface="Calibri"/>
                          <a:cs typeface="Calibri"/>
                        </a:rPr>
                        <a:t>1933</a:t>
                      </a:r>
                      <a:r>
                        <a:rPr sz="1050" spc="-5">
                          <a:latin typeface="Calibri"/>
                          <a:cs typeface="Calibri"/>
                        </a:rPr>
                        <a:t> </a:t>
                      </a:r>
                      <a:r>
                        <a:rPr sz="1050">
                          <a:latin typeface="Calibri"/>
                          <a:cs typeface="Calibri"/>
                        </a:rPr>
                        <a:t>-</a:t>
                      </a:r>
                      <a:r>
                        <a:rPr sz="1050" spc="-5">
                          <a:latin typeface="Calibri"/>
                          <a:cs typeface="Calibri"/>
                        </a:rPr>
                        <a:t> </a:t>
                      </a:r>
                      <a:r>
                        <a:rPr sz="1050" spc="-25">
                          <a:latin typeface="Calibri"/>
                          <a:cs typeface="Calibri"/>
                        </a:rPr>
                        <a:t>39</a:t>
                      </a:r>
                      <a:endParaRPr sz="1050">
                        <a:latin typeface="Calibri"/>
                        <a:cs typeface="Calibri"/>
                      </a:endParaRPr>
                    </a:p>
                    <a:p>
                      <a:pPr marL="91440">
                        <a:lnSpc>
                          <a:spcPct val="100000"/>
                        </a:lnSpc>
                      </a:pPr>
                      <a:r>
                        <a:rPr sz="1050" b="1" u="sng">
                          <a:uFill>
                            <a:solidFill>
                              <a:srgbClr val="000000"/>
                            </a:solidFill>
                          </a:uFill>
                          <a:latin typeface="Calibri"/>
                          <a:cs typeface="Calibri"/>
                        </a:rPr>
                        <a:t>3C:</a:t>
                      </a:r>
                      <a:r>
                        <a:rPr sz="1050" b="1" u="sng" spc="-30">
                          <a:uFill>
                            <a:solidFill>
                              <a:srgbClr val="000000"/>
                            </a:solidFill>
                          </a:uFill>
                          <a:latin typeface="Calibri"/>
                          <a:cs typeface="Calibri"/>
                        </a:rPr>
                        <a:t> </a:t>
                      </a:r>
                      <a:r>
                        <a:rPr sz="1050" b="1" u="sng">
                          <a:uFill>
                            <a:solidFill>
                              <a:srgbClr val="000000"/>
                            </a:solidFill>
                          </a:uFill>
                          <a:latin typeface="Calibri"/>
                          <a:cs typeface="Calibri"/>
                        </a:rPr>
                        <a:t>NEA</a:t>
                      </a:r>
                      <a:r>
                        <a:rPr sz="1050">
                          <a:latin typeface="Calibri"/>
                          <a:cs typeface="Calibri"/>
                        </a:rPr>
                        <a:t>:</a:t>
                      </a:r>
                      <a:r>
                        <a:rPr sz="1050" spc="-25">
                          <a:latin typeface="Calibri"/>
                          <a:cs typeface="Calibri"/>
                        </a:rPr>
                        <a:t> </a:t>
                      </a:r>
                      <a:r>
                        <a:rPr sz="1050">
                          <a:latin typeface="Calibri"/>
                          <a:cs typeface="Calibri"/>
                        </a:rPr>
                        <a:t>Writing</a:t>
                      </a:r>
                      <a:r>
                        <a:rPr sz="1050" spc="-10">
                          <a:latin typeface="Calibri"/>
                          <a:cs typeface="Calibri"/>
                        </a:rPr>
                        <a:t> </a:t>
                      </a:r>
                      <a:r>
                        <a:rPr sz="1050">
                          <a:latin typeface="Calibri"/>
                          <a:cs typeface="Calibri"/>
                        </a:rPr>
                        <a:t>up</a:t>
                      </a:r>
                      <a:r>
                        <a:rPr sz="1050" spc="-20">
                          <a:latin typeface="Calibri"/>
                          <a:cs typeface="Calibri"/>
                        </a:rPr>
                        <a:t> </a:t>
                      </a:r>
                      <a:r>
                        <a:rPr sz="1050">
                          <a:latin typeface="Calibri"/>
                          <a:cs typeface="Calibri"/>
                        </a:rPr>
                        <a:t>of</a:t>
                      </a:r>
                      <a:r>
                        <a:rPr sz="1050" spc="-5">
                          <a:latin typeface="Calibri"/>
                          <a:cs typeface="Calibri"/>
                        </a:rPr>
                        <a:t> </a:t>
                      </a:r>
                      <a:r>
                        <a:rPr sz="1050" spc="-10">
                          <a:latin typeface="Calibri"/>
                          <a:cs typeface="Calibri"/>
                        </a:rPr>
                        <a:t>coursework</a:t>
                      </a:r>
                      <a:endParaRPr sz="1050">
                        <a:latin typeface="Calibri"/>
                        <a:cs typeface="Calibri"/>
                      </a:endParaRPr>
                    </a:p>
                    <a:p>
                      <a:pPr marL="91440" lvl="0">
                        <a:lnSpc>
                          <a:spcPct val="100000"/>
                        </a:lnSpc>
                        <a:buNone/>
                      </a:pPr>
                      <a:endParaRPr lang="en-US" sz="1050" spc="-10">
                        <a:latin typeface="Calibri"/>
                        <a:cs typeface="Calibri"/>
                      </a:endParaRPr>
                    </a:p>
                    <a:p>
                      <a:pPr lvl="0" algn="l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US" sz="1100" b="1" i="0" u="sng" strike="noStrike" noProof="0">
                          <a:solidFill>
                            <a:srgbClr val="000000"/>
                          </a:solidFill>
                          <a:latin typeface="Calibri"/>
                        </a:rPr>
                        <a:t>NC links:</a:t>
                      </a:r>
                      <a:r>
                        <a:rPr lang="en-US" sz="1100" b="1" i="0" u="none" strike="noStrike" noProof="0">
                          <a:solidFill>
                            <a:srgbClr val="000000"/>
                          </a:solidFill>
                          <a:latin typeface="Calibri"/>
                        </a:rPr>
                        <a:t> t</a:t>
                      </a:r>
                      <a:r>
                        <a:rPr lang="en-US" sz="1100" b="0" i="0" u="none" strike="noStrike" noProof="0">
                          <a:solidFill>
                            <a:srgbClr val="000000"/>
                          </a:solidFill>
                          <a:latin typeface="Calibri"/>
                        </a:rPr>
                        <a:t>he development of Church, state and society in Medieval Britain 1066-1500; the development of Church, state and society in Britain 1509-1745; Challenges for Britain, Europe and the wider world 1901 – present day;  study of a significant  issue in world history and its interconnections with other world developments</a:t>
                      </a:r>
                    </a:p>
                    <a:p>
                      <a:pPr lvl="0">
                        <a:lnSpc>
                          <a:spcPct val="100000"/>
                        </a:lnSpc>
                        <a:spcBef>
                          <a:spcPts val="55"/>
                        </a:spcBef>
                        <a:buNone/>
                      </a:pPr>
                      <a:endParaRPr lang="en-US" sz="1050">
                        <a:latin typeface="Times New Roman"/>
                        <a:cs typeface="Times New Roman"/>
                      </a:endParaRPr>
                    </a:p>
                    <a:p>
                      <a:pPr marL="91440" marR="381635" lvl="0">
                        <a:lnSpc>
                          <a:spcPct val="100000"/>
                        </a:lnSpc>
                        <a:buNone/>
                      </a:pPr>
                      <a:endParaRPr lang="en-US" sz="1050" u="sng">
                        <a:uFill>
                          <a:solidFill>
                            <a:srgbClr val="000000"/>
                          </a:solidFill>
                        </a:uFill>
                        <a:latin typeface="Calibri"/>
                        <a:cs typeface="Calibri"/>
                      </a:endParaRPr>
                    </a:p>
                    <a:p>
                      <a:pPr marL="91440" marR="381635" lvl="0">
                        <a:lnSpc>
                          <a:spcPct val="100000"/>
                        </a:lnSpc>
                        <a:buNone/>
                      </a:pPr>
                      <a:r>
                        <a:rPr sz="1050" b="1" u="sng">
                          <a:uFill>
                            <a:solidFill>
                              <a:srgbClr val="000000"/>
                            </a:solidFill>
                          </a:uFill>
                          <a:latin typeface="Calibri"/>
                          <a:cs typeface="Calibri"/>
                        </a:rPr>
                        <a:t>GCSE</a:t>
                      </a:r>
                      <a:r>
                        <a:rPr sz="1050" b="1" u="sng" spc="-35">
                          <a:uFill>
                            <a:solidFill>
                              <a:srgbClr val="000000"/>
                            </a:solidFill>
                          </a:uFill>
                          <a:latin typeface="Calibri"/>
                          <a:cs typeface="Calibri"/>
                        </a:rPr>
                        <a:t> </a:t>
                      </a:r>
                      <a:r>
                        <a:rPr sz="1050" b="1" u="sng" spc="-10">
                          <a:uFill>
                            <a:solidFill>
                              <a:srgbClr val="000000"/>
                            </a:solidFill>
                          </a:uFill>
                          <a:latin typeface="Calibri"/>
                          <a:cs typeface="Calibri"/>
                        </a:rPr>
                        <a:t>Links</a:t>
                      </a:r>
                      <a:r>
                        <a:rPr sz="1050" spc="-10">
                          <a:latin typeface="Calibri"/>
                          <a:cs typeface="Calibri"/>
                        </a:rPr>
                        <a:t>:AO1/AO2/AO3/AO4</a:t>
                      </a:r>
                      <a:endParaRPr sz="1050">
                        <a:latin typeface="Calibri"/>
                        <a:cs typeface="Calibri"/>
                      </a:endParaRPr>
                    </a:p>
                  </a:txBody>
                  <a:tcPr marL="0" marR="0" marT="38100" marB="0">
                    <a:lnL w="12700">
                      <a:solidFill>
                        <a:srgbClr val="4471C4"/>
                      </a:solidFill>
                      <a:prstDash val="solid"/>
                    </a:lnL>
                    <a:lnR w="12700">
                      <a:solidFill>
                        <a:srgbClr val="4471C4"/>
                      </a:solidFill>
                      <a:prstDash val="solid"/>
                    </a:lnR>
                    <a:lnT w="12700">
                      <a:solidFill>
                        <a:srgbClr val="4471C4"/>
                      </a:solidFill>
                      <a:prstDash val="solid"/>
                    </a:lnT>
                    <a:lnB w="12700">
                      <a:solidFill>
                        <a:srgbClr val="4471C4"/>
                      </a:solidFill>
                      <a:prstDash val="solid"/>
                    </a:lnB>
                    <a:solidFill>
                      <a:srgbClr val="4471C4">
                        <a:alpha val="19999"/>
                      </a:srgbClr>
                    </a:solidFill>
                  </a:tcPr>
                </a:tc>
                <a:tc>
                  <a:txBody>
                    <a:bodyPr/>
                    <a:lstStyle/>
                    <a:p>
                      <a:pPr marL="92075">
                        <a:lnSpc>
                          <a:spcPct val="100000"/>
                        </a:lnSpc>
                        <a:spcBef>
                          <a:spcPts val="300"/>
                        </a:spcBef>
                      </a:pPr>
                      <a:r>
                        <a:rPr sz="1050" b="1">
                          <a:latin typeface="Calibri"/>
                          <a:cs typeface="Calibri"/>
                        </a:rPr>
                        <a:t>Topic</a:t>
                      </a:r>
                      <a:r>
                        <a:rPr sz="1050" b="1" spc="-20">
                          <a:latin typeface="Calibri"/>
                          <a:cs typeface="Calibri"/>
                        </a:rPr>
                        <a:t> </a:t>
                      </a:r>
                      <a:r>
                        <a:rPr sz="1050" b="1">
                          <a:latin typeface="Calibri"/>
                          <a:cs typeface="Calibri"/>
                        </a:rPr>
                        <a:t>Overview</a:t>
                      </a:r>
                      <a:r>
                        <a:rPr sz="1050" b="1" spc="-45">
                          <a:latin typeface="Calibri"/>
                          <a:cs typeface="Calibri"/>
                        </a:rPr>
                        <a:t> </a:t>
                      </a:r>
                      <a:r>
                        <a:rPr sz="1050" b="1">
                          <a:latin typeface="Calibri"/>
                          <a:cs typeface="Calibri"/>
                        </a:rPr>
                        <a:t>(from</a:t>
                      </a:r>
                      <a:r>
                        <a:rPr sz="1050" b="1" spc="-15">
                          <a:latin typeface="Calibri"/>
                          <a:cs typeface="Calibri"/>
                        </a:rPr>
                        <a:t> </a:t>
                      </a:r>
                      <a:r>
                        <a:rPr sz="1050" b="1">
                          <a:latin typeface="Calibri"/>
                          <a:cs typeface="Calibri"/>
                        </a:rPr>
                        <a:t>Co</a:t>
                      </a:r>
                      <a:r>
                        <a:rPr sz="1050" b="1" spc="-25">
                          <a:latin typeface="Calibri"/>
                          <a:cs typeface="Calibri"/>
                        </a:rPr>
                        <a:t> </a:t>
                      </a:r>
                      <a:r>
                        <a:rPr sz="1050" b="1">
                          <a:latin typeface="Calibri"/>
                          <a:cs typeface="Calibri"/>
                        </a:rPr>
                        <a:t>Design</a:t>
                      </a:r>
                      <a:r>
                        <a:rPr sz="1050" b="1" spc="-25">
                          <a:latin typeface="Calibri"/>
                          <a:cs typeface="Calibri"/>
                        </a:rPr>
                        <a:t> </a:t>
                      </a:r>
                      <a:r>
                        <a:rPr sz="1050" b="1">
                          <a:latin typeface="Calibri"/>
                          <a:cs typeface="Calibri"/>
                        </a:rPr>
                        <a:t>Theme):</a:t>
                      </a:r>
                      <a:r>
                        <a:rPr sz="1050" b="1" spc="-35">
                          <a:latin typeface="Calibri"/>
                          <a:cs typeface="Calibri"/>
                        </a:rPr>
                        <a:t> </a:t>
                      </a:r>
                      <a:r>
                        <a:rPr sz="1050" b="1">
                          <a:latin typeface="Calibri"/>
                          <a:cs typeface="Calibri"/>
                        </a:rPr>
                        <a:t>A</a:t>
                      </a:r>
                      <a:r>
                        <a:rPr sz="1050" b="1" spc="-15">
                          <a:latin typeface="Calibri"/>
                          <a:cs typeface="Calibri"/>
                        </a:rPr>
                        <a:t> </a:t>
                      </a:r>
                      <a:r>
                        <a:rPr sz="1050" b="1">
                          <a:latin typeface="Calibri"/>
                          <a:cs typeface="Calibri"/>
                        </a:rPr>
                        <a:t>Level</a:t>
                      </a:r>
                      <a:r>
                        <a:rPr sz="1050" b="1" spc="-20">
                          <a:latin typeface="Calibri"/>
                          <a:cs typeface="Calibri"/>
                        </a:rPr>
                        <a:t> </a:t>
                      </a:r>
                      <a:r>
                        <a:rPr sz="1050" b="1">
                          <a:latin typeface="Calibri"/>
                          <a:cs typeface="Calibri"/>
                        </a:rPr>
                        <a:t>as</a:t>
                      </a:r>
                      <a:r>
                        <a:rPr sz="1050" b="1" spc="-10">
                          <a:latin typeface="Calibri"/>
                          <a:cs typeface="Calibri"/>
                        </a:rPr>
                        <a:t> </a:t>
                      </a:r>
                      <a:r>
                        <a:rPr sz="1050" b="1" spc="-25">
                          <a:latin typeface="Calibri"/>
                          <a:cs typeface="Calibri"/>
                        </a:rPr>
                        <a:t>per</a:t>
                      </a:r>
                      <a:endParaRPr sz="1050">
                        <a:latin typeface="Calibri"/>
                        <a:cs typeface="Calibri"/>
                      </a:endParaRPr>
                    </a:p>
                    <a:p>
                      <a:pPr marL="92075">
                        <a:lnSpc>
                          <a:spcPct val="100000"/>
                        </a:lnSpc>
                        <a:spcBef>
                          <a:spcPts val="5"/>
                        </a:spcBef>
                      </a:pPr>
                      <a:r>
                        <a:rPr sz="1050" b="1" spc="-10">
                          <a:latin typeface="Calibri"/>
                          <a:cs typeface="Calibri"/>
                        </a:rPr>
                        <a:t>individual</a:t>
                      </a:r>
                      <a:r>
                        <a:rPr sz="1050" b="1" spc="35">
                          <a:latin typeface="Calibri"/>
                          <a:cs typeface="Calibri"/>
                        </a:rPr>
                        <a:t> </a:t>
                      </a:r>
                      <a:r>
                        <a:rPr sz="1050" b="1" spc="-10">
                          <a:latin typeface="Calibri"/>
                          <a:cs typeface="Calibri"/>
                        </a:rPr>
                        <a:t>school</a:t>
                      </a:r>
                      <a:endParaRPr sz="1050">
                        <a:latin typeface="Calibri"/>
                        <a:cs typeface="Calibri"/>
                      </a:endParaRPr>
                    </a:p>
                    <a:p>
                      <a:pPr lvl="0">
                        <a:lnSpc>
                          <a:spcPct val="100000"/>
                        </a:lnSpc>
                        <a:spcBef>
                          <a:spcPts val="50"/>
                        </a:spcBef>
                        <a:buNone/>
                      </a:pPr>
                      <a:endParaRPr lang="en-US" sz="1050" b="1" i="0" u="sng" strike="noStrike" baseline="0" noProof="0">
                        <a:solidFill>
                          <a:srgbClr val="000000"/>
                        </a:solidFill>
                        <a:uFill>
                          <a:solidFill>
                            <a:srgbClr val="000000"/>
                          </a:solidFill>
                        </a:uFill>
                        <a:latin typeface="Calibri"/>
                      </a:endParaRPr>
                    </a:p>
                    <a:p>
                      <a:pPr lvl="0">
                        <a:lnSpc>
                          <a:spcPct val="100000"/>
                        </a:lnSpc>
                        <a:spcBef>
                          <a:spcPts val="50"/>
                        </a:spcBef>
                        <a:buNone/>
                      </a:pPr>
                      <a:r>
                        <a:rPr lang="en-US" sz="1050" b="1" i="0" u="sng" strike="noStrike" baseline="0" noProof="0">
                          <a:solidFill>
                            <a:srgbClr val="000000"/>
                          </a:solidFill>
                          <a:uFill>
                            <a:solidFill>
                              <a:srgbClr val="000000"/>
                            </a:solidFill>
                          </a:uFill>
                          <a:latin typeface="Calibri"/>
                        </a:rPr>
                        <a:t>1C: The Tudors: England, 1485–1603: </a:t>
                      </a:r>
                      <a:r>
                        <a:rPr lang="en-US" sz="1050" b="0" i="0" u="none" strike="noStrike" baseline="0" noProof="0">
                          <a:solidFill>
                            <a:srgbClr val="000000"/>
                          </a:solidFill>
                          <a:uFill>
                            <a:solidFill>
                              <a:srgbClr val="000000"/>
                            </a:solidFill>
                          </a:uFill>
                          <a:latin typeface="Calibri"/>
                        </a:rPr>
                        <a:t>England: turmoil and triumph, </a:t>
                      </a:r>
                      <a:endParaRPr lang="en-US" sz="1050" b="0" u="none">
                        <a:latin typeface="Calibri"/>
                        <a:cs typeface="Calibri"/>
                      </a:endParaRPr>
                    </a:p>
                    <a:p>
                      <a:pPr lvl="0">
                        <a:lnSpc>
                          <a:spcPct val="100000"/>
                        </a:lnSpc>
                        <a:spcBef>
                          <a:spcPts val="50"/>
                        </a:spcBef>
                        <a:buNone/>
                      </a:pPr>
                      <a:r>
                        <a:rPr lang="en-US" sz="1050" b="0" i="0" u="none" strike="noStrike" baseline="0" noProof="0">
                          <a:solidFill>
                            <a:srgbClr val="000000"/>
                          </a:solidFill>
                          <a:uFill>
                            <a:solidFill>
                              <a:srgbClr val="000000"/>
                            </a:solidFill>
                          </a:uFill>
                          <a:latin typeface="Calibri"/>
                        </a:rPr>
                        <a:t>1547–1603:  The triumph of Elizabeth, 1563–1603 </a:t>
                      </a:r>
                      <a:endParaRPr lang="en-US" sz="1050" b="0" u="none">
                        <a:latin typeface="Calibri"/>
                        <a:cs typeface="Calibri"/>
                      </a:endParaRPr>
                    </a:p>
                    <a:p>
                      <a:pPr lvl="0">
                        <a:lnSpc>
                          <a:spcPct val="100000"/>
                        </a:lnSpc>
                        <a:spcBef>
                          <a:spcPts val="50"/>
                        </a:spcBef>
                        <a:buNone/>
                      </a:pPr>
                      <a:endParaRPr lang="en-US" sz="1050" b="0" i="0" u="none" strike="noStrike" baseline="0" noProof="0">
                        <a:solidFill>
                          <a:srgbClr val="000000"/>
                        </a:solidFill>
                        <a:uFill>
                          <a:solidFill>
                            <a:srgbClr val="000000"/>
                          </a:solidFill>
                        </a:uFill>
                        <a:latin typeface="Calibri"/>
                      </a:endParaRPr>
                    </a:p>
                    <a:p>
                      <a:pPr marL="92075" marR="751205" lvl="0">
                        <a:lnSpc>
                          <a:spcPct val="100000"/>
                        </a:lnSpc>
                        <a:buNone/>
                      </a:pPr>
                      <a:r>
                        <a:rPr sz="1050" b="1" u="sng">
                          <a:uFill>
                            <a:solidFill>
                              <a:srgbClr val="000000"/>
                            </a:solidFill>
                          </a:uFill>
                          <a:latin typeface="Calibri"/>
                          <a:cs typeface="Calibri"/>
                        </a:rPr>
                        <a:t>2O:</a:t>
                      </a:r>
                      <a:r>
                        <a:rPr sz="1050" b="1" u="sng" spc="-20">
                          <a:uFill>
                            <a:solidFill>
                              <a:srgbClr val="000000"/>
                            </a:solidFill>
                          </a:uFill>
                          <a:latin typeface="Calibri"/>
                          <a:cs typeface="Calibri"/>
                        </a:rPr>
                        <a:t> </a:t>
                      </a:r>
                      <a:r>
                        <a:rPr sz="1050" b="1" u="sng">
                          <a:uFill>
                            <a:solidFill>
                              <a:srgbClr val="000000"/>
                            </a:solidFill>
                          </a:uFill>
                          <a:latin typeface="Calibri"/>
                          <a:cs typeface="Calibri"/>
                        </a:rPr>
                        <a:t>Democracy</a:t>
                      </a:r>
                      <a:r>
                        <a:rPr sz="1050" b="1" u="sng" spc="-30">
                          <a:uFill>
                            <a:solidFill>
                              <a:srgbClr val="000000"/>
                            </a:solidFill>
                          </a:uFill>
                          <a:latin typeface="Calibri"/>
                          <a:cs typeface="Calibri"/>
                        </a:rPr>
                        <a:t> </a:t>
                      </a:r>
                      <a:r>
                        <a:rPr sz="1050" b="1" u="sng">
                          <a:uFill>
                            <a:solidFill>
                              <a:srgbClr val="000000"/>
                            </a:solidFill>
                          </a:uFill>
                          <a:latin typeface="Calibri"/>
                          <a:cs typeface="Calibri"/>
                        </a:rPr>
                        <a:t>and</a:t>
                      </a:r>
                      <a:r>
                        <a:rPr sz="1050" b="1" u="sng" spc="-25">
                          <a:uFill>
                            <a:solidFill>
                              <a:srgbClr val="000000"/>
                            </a:solidFill>
                          </a:uFill>
                          <a:latin typeface="Calibri"/>
                          <a:cs typeface="Calibri"/>
                        </a:rPr>
                        <a:t> </a:t>
                      </a:r>
                      <a:r>
                        <a:rPr sz="1050" b="1" u="sng">
                          <a:uFill>
                            <a:solidFill>
                              <a:srgbClr val="000000"/>
                            </a:solidFill>
                          </a:uFill>
                          <a:latin typeface="Calibri"/>
                          <a:cs typeface="Calibri"/>
                        </a:rPr>
                        <a:t>Nazi</a:t>
                      </a:r>
                      <a:r>
                        <a:rPr sz="1050" b="1" u="sng" spc="-20">
                          <a:uFill>
                            <a:solidFill>
                              <a:srgbClr val="000000"/>
                            </a:solidFill>
                          </a:uFill>
                          <a:latin typeface="Calibri"/>
                          <a:cs typeface="Calibri"/>
                        </a:rPr>
                        <a:t> </a:t>
                      </a:r>
                      <a:r>
                        <a:rPr sz="1050" b="1" u="sng">
                          <a:uFill>
                            <a:solidFill>
                              <a:srgbClr val="000000"/>
                            </a:solidFill>
                          </a:uFill>
                          <a:latin typeface="Calibri"/>
                          <a:cs typeface="Calibri"/>
                        </a:rPr>
                        <a:t>Germany</a:t>
                      </a:r>
                      <a:r>
                        <a:rPr sz="1050">
                          <a:latin typeface="Calibri"/>
                          <a:cs typeface="Calibri"/>
                        </a:rPr>
                        <a:t>:</a:t>
                      </a:r>
                      <a:r>
                        <a:rPr sz="1050" spc="-35">
                          <a:latin typeface="Calibri"/>
                          <a:cs typeface="Calibri"/>
                        </a:rPr>
                        <a:t> </a:t>
                      </a:r>
                      <a:r>
                        <a:rPr sz="1050">
                          <a:latin typeface="Calibri"/>
                          <a:cs typeface="Calibri"/>
                        </a:rPr>
                        <a:t>The</a:t>
                      </a:r>
                      <a:r>
                        <a:rPr sz="1050" spc="-10">
                          <a:latin typeface="Calibri"/>
                          <a:cs typeface="Calibri"/>
                        </a:rPr>
                        <a:t> </a:t>
                      </a:r>
                      <a:r>
                        <a:rPr sz="1050">
                          <a:latin typeface="Calibri"/>
                          <a:cs typeface="Calibri"/>
                        </a:rPr>
                        <a:t>development</a:t>
                      </a:r>
                      <a:r>
                        <a:rPr sz="1050" spc="-35">
                          <a:latin typeface="Calibri"/>
                          <a:cs typeface="Calibri"/>
                        </a:rPr>
                        <a:t> </a:t>
                      </a:r>
                      <a:r>
                        <a:rPr sz="1050" spc="-25">
                          <a:latin typeface="Calibri"/>
                          <a:cs typeface="Calibri"/>
                        </a:rPr>
                        <a:t>of </a:t>
                      </a:r>
                      <a:r>
                        <a:rPr sz="1050">
                          <a:latin typeface="Calibri"/>
                          <a:cs typeface="Calibri"/>
                        </a:rPr>
                        <a:t>radicalisation</a:t>
                      </a:r>
                      <a:r>
                        <a:rPr sz="1050" spc="-20">
                          <a:latin typeface="Calibri"/>
                          <a:cs typeface="Calibri"/>
                        </a:rPr>
                        <a:t> </a:t>
                      </a:r>
                      <a:r>
                        <a:rPr sz="1050">
                          <a:latin typeface="Calibri"/>
                          <a:cs typeface="Calibri"/>
                        </a:rPr>
                        <a:t>and</a:t>
                      </a:r>
                      <a:r>
                        <a:rPr sz="1050" spc="-10">
                          <a:latin typeface="Calibri"/>
                          <a:cs typeface="Calibri"/>
                        </a:rPr>
                        <a:t> anti-Semitism</a:t>
                      </a:r>
                      <a:endParaRPr sz="1050">
                        <a:latin typeface="Calibri"/>
                        <a:cs typeface="Calibri"/>
                      </a:endParaRPr>
                    </a:p>
                    <a:p>
                      <a:pPr>
                        <a:lnSpc>
                          <a:spcPct val="100000"/>
                        </a:lnSpc>
                        <a:spcBef>
                          <a:spcPts val="55"/>
                        </a:spcBef>
                      </a:pPr>
                      <a:endParaRPr sz="1050">
                        <a:latin typeface="Times New Roman"/>
                        <a:cs typeface="Times New Roman"/>
                      </a:endParaRPr>
                    </a:p>
                    <a:p>
                      <a:pPr lvl="0" algn="l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US" sz="1100" b="1" i="0" u="sng" strike="noStrike" spc="-10" noProof="0">
                          <a:solidFill>
                            <a:srgbClr val="000000"/>
                          </a:solidFill>
                          <a:latin typeface="Calibri"/>
                        </a:rPr>
                        <a:t>NC links:</a:t>
                      </a:r>
                      <a:r>
                        <a:rPr lang="en-US" sz="1100" b="1" i="0" u="none" strike="noStrike" spc="-10" noProof="0">
                          <a:solidFill>
                            <a:srgbClr val="000000"/>
                          </a:solidFill>
                          <a:latin typeface="Calibri"/>
                        </a:rPr>
                        <a:t> t</a:t>
                      </a:r>
                      <a:r>
                        <a:rPr lang="en-US" sz="1100" b="0" i="0" u="none" strike="noStrike" spc="-10" noProof="0">
                          <a:solidFill>
                            <a:srgbClr val="000000"/>
                          </a:solidFill>
                          <a:latin typeface="Calibri"/>
                        </a:rPr>
                        <a:t>he development of Church, state and society in Medieval Britain 1066-1500; the development of Church, state and society in Britain 1509-1745; Challenges for Britain, Europe and the wider world 1901 – present day;  study of a significant  issue in world history and its interconnections with other world developments</a:t>
                      </a:r>
                    </a:p>
                    <a:p>
                      <a:pPr marL="92075" marR="605790" lvl="0">
                        <a:lnSpc>
                          <a:spcPct val="100000"/>
                        </a:lnSpc>
                        <a:buNone/>
                      </a:pPr>
                      <a:endParaRPr lang="en-US" sz="1050" spc="-10">
                        <a:latin typeface="Calibri"/>
                        <a:cs typeface="Calibri"/>
                      </a:endParaRPr>
                    </a:p>
                    <a:p>
                      <a:pPr marL="92075" marR="417195" lvl="0">
                        <a:lnSpc>
                          <a:spcPct val="100000"/>
                        </a:lnSpc>
                        <a:buNone/>
                      </a:pPr>
                      <a:endParaRPr lang="en-US" sz="1050" b="1" u="sng">
                        <a:uFill>
                          <a:solidFill>
                            <a:srgbClr val="000000"/>
                          </a:solidFill>
                        </a:uFill>
                        <a:latin typeface="Calibri"/>
                        <a:cs typeface="Calibri"/>
                      </a:endParaRPr>
                    </a:p>
                    <a:p>
                      <a:pPr marL="92075" marR="417195" lvl="0">
                        <a:lnSpc>
                          <a:spcPct val="100000"/>
                        </a:lnSpc>
                        <a:buNone/>
                      </a:pPr>
                      <a:r>
                        <a:rPr sz="1050" b="1" u="sng">
                          <a:uFill>
                            <a:solidFill>
                              <a:srgbClr val="000000"/>
                            </a:solidFill>
                          </a:uFill>
                          <a:latin typeface="Calibri"/>
                          <a:cs typeface="Calibri"/>
                        </a:rPr>
                        <a:t>GCSE</a:t>
                      </a:r>
                      <a:r>
                        <a:rPr sz="1050" b="1" u="sng" spc="-35">
                          <a:uFill>
                            <a:solidFill>
                              <a:srgbClr val="000000"/>
                            </a:solidFill>
                          </a:uFill>
                          <a:latin typeface="Calibri"/>
                          <a:cs typeface="Calibri"/>
                        </a:rPr>
                        <a:t> </a:t>
                      </a:r>
                      <a:r>
                        <a:rPr sz="1050" b="1" u="sng" spc="-10">
                          <a:uFill>
                            <a:solidFill>
                              <a:srgbClr val="000000"/>
                            </a:solidFill>
                          </a:uFill>
                          <a:latin typeface="Calibri"/>
                          <a:cs typeface="Calibri"/>
                        </a:rPr>
                        <a:t>Links</a:t>
                      </a:r>
                      <a:r>
                        <a:rPr sz="1050" spc="-10">
                          <a:latin typeface="Calibri"/>
                          <a:cs typeface="Calibri"/>
                        </a:rPr>
                        <a:t>:AO1/AO2/AO3/AO4</a:t>
                      </a:r>
                      <a:endParaRPr sz="1050">
                        <a:latin typeface="Calibri"/>
                        <a:cs typeface="Calibri"/>
                      </a:endParaRPr>
                    </a:p>
                  </a:txBody>
                  <a:tcPr marL="0" marR="0" marT="38100" marB="0">
                    <a:lnL w="12700">
                      <a:solidFill>
                        <a:srgbClr val="4471C4"/>
                      </a:solidFill>
                      <a:prstDash val="solid"/>
                    </a:lnL>
                    <a:lnR w="12700">
                      <a:solidFill>
                        <a:srgbClr val="4471C4"/>
                      </a:solidFill>
                      <a:prstDash val="solid"/>
                    </a:lnR>
                    <a:lnT w="12700">
                      <a:solidFill>
                        <a:srgbClr val="4471C4"/>
                      </a:solidFill>
                      <a:prstDash val="solid"/>
                    </a:lnT>
                    <a:lnB w="12700">
                      <a:solidFill>
                        <a:srgbClr val="4471C4"/>
                      </a:solidFill>
                      <a:prstDash val="solid"/>
                    </a:lnB>
                    <a:solidFill>
                      <a:srgbClr val="4471C4">
                        <a:alpha val="19999"/>
                      </a:srgbClr>
                    </a:solidFill>
                  </a:tcPr>
                </a:tc>
                <a:tc>
                  <a:txBody>
                    <a:bodyPr/>
                    <a:lstStyle/>
                    <a:p>
                      <a:pPr marL="92075">
                        <a:lnSpc>
                          <a:spcPct val="100000"/>
                        </a:lnSpc>
                        <a:spcBef>
                          <a:spcPts val="300"/>
                        </a:spcBef>
                      </a:pPr>
                      <a:r>
                        <a:rPr sz="1050" b="1">
                          <a:latin typeface="Calibri"/>
                          <a:cs typeface="Calibri"/>
                        </a:rPr>
                        <a:t>Topic</a:t>
                      </a:r>
                      <a:r>
                        <a:rPr sz="1050" b="1" spc="-20">
                          <a:latin typeface="Calibri"/>
                          <a:cs typeface="Calibri"/>
                        </a:rPr>
                        <a:t> </a:t>
                      </a:r>
                      <a:r>
                        <a:rPr sz="1050" b="1">
                          <a:latin typeface="Calibri"/>
                          <a:cs typeface="Calibri"/>
                        </a:rPr>
                        <a:t>Overview</a:t>
                      </a:r>
                      <a:r>
                        <a:rPr sz="1050" b="1" spc="-45">
                          <a:latin typeface="Calibri"/>
                          <a:cs typeface="Calibri"/>
                        </a:rPr>
                        <a:t> </a:t>
                      </a:r>
                      <a:r>
                        <a:rPr sz="1050" b="1">
                          <a:latin typeface="Calibri"/>
                          <a:cs typeface="Calibri"/>
                        </a:rPr>
                        <a:t>(from</a:t>
                      </a:r>
                      <a:r>
                        <a:rPr sz="1050" b="1" spc="-15">
                          <a:latin typeface="Calibri"/>
                          <a:cs typeface="Calibri"/>
                        </a:rPr>
                        <a:t> </a:t>
                      </a:r>
                      <a:r>
                        <a:rPr sz="1050" b="1">
                          <a:latin typeface="Calibri"/>
                          <a:cs typeface="Calibri"/>
                        </a:rPr>
                        <a:t>Co</a:t>
                      </a:r>
                      <a:r>
                        <a:rPr sz="1050" b="1" spc="-25">
                          <a:latin typeface="Calibri"/>
                          <a:cs typeface="Calibri"/>
                        </a:rPr>
                        <a:t> </a:t>
                      </a:r>
                      <a:r>
                        <a:rPr sz="1050" b="1">
                          <a:latin typeface="Calibri"/>
                          <a:cs typeface="Calibri"/>
                        </a:rPr>
                        <a:t>Design</a:t>
                      </a:r>
                      <a:r>
                        <a:rPr sz="1050" b="1" spc="-25">
                          <a:latin typeface="Calibri"/>
                          <a:cs typeface="Calibri"/>
                        </a:rPr>
                        <a:t> </a:t>
                      </a:r>
                      <a:r>
                        <a:rPr sz="1050" b="1">
                          <a:latin typeface="Calibri"/>
                          <a:cs typeface="Calibri"/>
                        </a:rPr>
                        <a:t>Theme):</a:t>
                      </a:r>
                      <a:r>
                        <a:rPr sz="1050" b="1" spc="-35">
                          <a:latin typeface="Calibri"/>
                          <a:cs typeface="Calibri"/>
                        </a:rPr>
                        <a:t> </a:t>
                      </a:r>
                      <a:r>
                        <a:rPr sz="1050" b="1">
                          <a:latin typeface="Calibri"/>
                          <a:cs typeface="Calibri"/>
                        </a:rPr>
                        <a:t>A</a:t>
                      </a:r>
                      <a:r>
                        <a:rPr sz="1050" b="1" spc="-15">
                          <a:latin typeface="Calibri"/>
                          <a:cs typeface="Calibri"/>
                        </a:rPr>
                        <a:t> </a:t>
                      </a:r>
                      <a:r>
                        <a:rPr sz="1050" b="1">
                          <a:latin typeface="Calibri"/>
                          <a:cs typeface="Calibri"/>
                        </a:rPr>
                        <a:t>Level</a:t>
                      </a:r>
                      <a:r>
                        <a:rPr sz="1050" b="1" spc="-20">
                          <a:latin typeface="Calibri"/>
                          <a:cs typeface="Calibri"/>
                        </a:rPr>
                        <a:t> </a:t>
                      </a:r>
                      <a:r>
                        <a:rPr sz="1050" b="1">
                          <a:latin typeface="Calibri"/>
                          <a:cs typeface="Calibri"/>
                        </a:rPr>
                        <a:t>as</a:t>
                      </a:r>
                      <a:r>
                        <a:rPr sz="1050" b="1" spc="-10">
                          <a:latin typeface="Calibri"/>
                          <a:cs typeface="Calibri"/>
                        </a:rPr>
                        <a:t> </a:t>
                      </a:r>
                      <a:r>
                        <a:rPr sz="1050" b="1" spc="-25">
                          <a:latin typeface="Calibri"/>
                          <a:cs typeface="Calibri"/>
                        </a:rPr>
                        <a:t>per</a:t>
                      </a:r>
                      <a:endParaRPr sz="1050">
                        <a:latin typeface="Calibri"/>
                        <a:cs typeface="Calibri"/>
                      </a:endParaRPr>
                    </a:p>
                    <a:p>
                      <a:pPr marL="92075">
                        <a:lnSpc>
                          <a:spcPct val="100000"/>
                        </a:lnSpc>
                        <a:spcBef>
                          <a:spcPts val="5"/>
                        </a:spcBef>
                      </a:pPr>
                      <a:r>
                        <a:rPr sz="1050" b="1" spc="-10">
                          <a:latin typeface="Calibri"/>
                          <a:cs typeface="Calibri"/>
                        </a:rPr>
                        <a:t>individual</a:t>
                      </a:r>
                      <a:r>
                        <a:rPr sz="1050" b="1" spc="35">
                          <a:latin typeface="Calibri"/>
                          <a:cs typeface="Calibri"/>
                        </a:rPr>
                        <a:t> </a:t>
                      </a:r>
                      <a:r>
                        <a:rPr sz="1050" b="1" spc="-10">
                          <a:latin typeface="Calibri"/>
                          <a:cs typeface="Calibri"/>
                        </a:rPr>
                        <a:t>school</a:t>
                      </a:r>
                      <a:endParaRPr sz="1050">
                        <a:latin typeface="Calibri"/>
                        <a:cs typeface="Calibri"/>
                      </a:endParaRPr>
                    </a:p>
                    <a:p>
                      <a:pPr>
                        <a:lnSpc>
                          <a:spcPct val="100000"/>
                        </a:lnSpc>
                        <a:spcBef>
                          <a:spcPts val="50"/>
                        </a:spcBef>
                      </a:pPr>
                      <a:endParaRPr sz="1050">
                        <a:latin typeface="Times New Roman"/>
                        <a:cs typeface="Times New Roman"/>
                      </a:endParaRPr>
                    </a:p>
                    <a:p>
                      <a:pPr marL="92075" marR="318770">
                        <a:lnSpc>
                          <a:spcPct val="100000"/>
                        </a:lnSpc>
                      </a:pPr>
                      <a:r>
                        <a:rPr sz="1050" b="1" u="sng">
                          <a:uFill>
                            <a:solidFill>
                              <a:srgbClr val="000000"/>
                            </a:solidFill>
                          </a:uFill>
                          <a:latin typeface="Calibri"/>
                          <a:cs typeface="Calibri"/>
                        </a:rPr>
                        <a:t>Revision,</a:t>
                      </a:r>
                      <a:r>
                        <a:rPr sz="1050" b="1" u="sng" spc="-15">
                          <a:uFill>
                            <a:solidFill>
                              <a:srgbClr val="000000"/>
                            </a:solidFill>
                          </a:uFill>
                          <a:latin typeface="Calibri"/>
                          <a:cs typeface="Calibri"/>
                        </a:rPr>
                        <a:t> </a:t>
                      </a:r>
                      <a:r>
                        <a:rPr sz="1050" b="1" u="sng" spc="-10">
                          <a:uFill>
                            <a:solidFill>
                              <a:srgbClr val="000000"/>
                            </a:solidFill>
                          </a:uFill>
                          <a:latin typeface="Calibri"/>
                          <a:cs typeface="Calibri"/>
                        </a:rPr>
                        <a:t>interventions,</a:t>
                      </a:r>
                      <a:r>
                        <a:rPr sz="1050" b="1" u="sng" spc="-30">
                          <a:uFill>
                            <a:solidFill>
                              <a:srgbClr val="000000"/>
                            </a:solidFill>
                          </a:uFill>
                          <a:latin typeface="Calibri"/>
                          <a:cs typeface="Calibri"/>
                        </a:rPr>
                        <a:t> </a:t>
                      </a:r>
                      <a:r>
                        <a:rPr sz="1050" b="1" u="sng">
                          <a:uFill>
                            <a:solidFill>
                              <a:srgbClr val="000000"/>
                            </a:solidFill>
                          </a:uFill>
                          <a:latin typeface="Calibri"/>
                          <a:cs typeface="Calibri"/>
                        </a:rPr>
                        <a:t>and</a:t>
                      </a:r>
                      <a:r>
                        <a:rPr sz="1050" b="1" u="sng" spc="5">
                          <a:uFill>
                            <a:solidFill>
                              <a:srgbClr val="000000"/>
                            </a:solidFill>
                          </a:uFill>
                          <a:latin typeface="Calibri"/>
                          <a:cs typeface="Calibri"/>
                        </a:rPr>
                        <a:t> </a:t>
                      </a:r>
                      <a:r>
                        <a:rPr sz="1050" b="1" u="sng">
                          <a:uFill>
                            <a:solidFill>
                              <a:srgbClr val="000000"/>
                            </a:solidFill>
                          </a:uFill>
                          <a:latin typeface="Calibri"/>
                          <a:cs typeface="Calibri"/>
                        </a:rPr>
                        <a:t>exam</a:t>
                      </a:r>
                      <a:r>
                        <a:rPr sz="1050" b="1" u="sng" spc="-5">
                          <a:uFill>
                            <a:solidFill>
                              <a:srgbClr val="000000"/>
                            </a:solidFill>
                          </a:uFill>
                          <a:latin typeface="Calibri"/>
                          <a:cs typeface="Calibri"/>
                        </a:rPr>
                        <a:t> </a:t>
                      </a:r>
                      <a:r>
                        <a:rPr sz="1050" b="1" u="sng">
                          <a:uFill>
                            <a:solidFill>
                              <a:srgbClr val="000000"/>
                            </a:solidFill>
                          </a:uFill>
                          <a:latin typeface="Calibri"/>
                          <a:cs typeface="Calibri"/>
                        </a:rPr>
                        <a:t>preparation</a:t>
                      </a:r>
                      <a:r>
                        <a:rPr sz="1050">
                          <a:latin typeface="Calibri"/>
                          <a:cs typeface="Calibri"/>
                        </a:rPr>
                        <a:t>.</a:t>
                      </a:r>
                      <a:r>
                        <a:rPr sz="1050" spc="-20">
                          <a:latin typeface="Calibri"/>
                          <a:cs typeface="Calibri"/>
                        </a:rPr>
                        <a:t> </a:t>
                      </a:r>
                      <a:r>
                        <a:rPr sz="1050">
                          <a:latin typeface="Calibri"/>
                          <a:cs typeface="Calibri"/>
                        </a:rPr>
                        <a:t>Focus</a:t>
                      </a:r>
                      <a:r>
                        <a:rPr sz="1050" spc="15">
                          <a:latin typeface="Calibri"/>
                          <a:cs typeface="Calibri"/>
                        </a:rPr>
                        <a:t> </a:t>
                      </a:r>
                      <a:r>
                        <a:rPr sz="1050" spc="-25">
                          <a:latin typeface="Calibri"/>
                          <a:cs typeface="Calibri"/>
                        </a:rPr>
                        <a:t>on </a:t>
                      </a:r>
                      <a:r>
                        <a:rPr sz="1050">
                          <a:latin typeface="Calibri"/>
                          <a:cs typeface="Calibri"/>
                        </a:rPr>
                        <a:t>applying</a:t>
                      </a:r>
                      <a:r>
                        <a:rPr sz="1050" spc="-30">
                          <a:latin typeface="Calibri"/>
                          <a:cs typeface="Calibri"/>
                        </a:rPr>
                        <a:t> </a:t>
                      </a:r>
                      <a:r>
                        <a:rPr sz="1050">
                          <a:latin typeface="Calibri"/>
                          <a:cs typeface="Calibri"/>
                        </a:rPr>
                        <a:t>and</a:t>
                      </a:r>
                      <a:r>
                        <a:rPr sz="1050" spc="-30">
                          <a:latin typeface="Calibri"/>
                          <a:cs typeface="Calibri"/>
                        </a:rPr>
                        <a:t> </a:t>
                      </a:r>
                      <a:r>
                        <a:rPr sz="1050">
                          <a:latin typeface="Calibri"/>
                          <a:cs typeface="Calibri"/>
                        </a:rPr>
                        <a:t>demonstrating</a:t>
                      </a:r>
                      <a:r>
                        <a:rPr sz="1050" spc="-30">
                          <a:latin typeface="Calibri"/>
                          <a:cs typeface="Calibri"/>
                        </a:rPr>
                        <a:t> </a:t>
                      </a:r>
                      <a:r>
                        <a:rPr sz="1050">
                          <a:latin typeface="Calibri"/>
                          <a:cs typeface="Calibri"/>
                        </a:rPr>
                        <a:t>knowledge</a:t>
                      </a:r>
                      <a:r>
                        <a:rPr sz="1050" spc="-30">
                          <a:latin typeface="Calibri"/>
                          <a:cs typeface="Calibri"/>
                        </a:rPr>
                        <a:t> </a:t>
                      </a:r>
                      <a:r>
                        <a:rPr sz="1050">
                          <a:latin typeface="Calibri"/>
                          <a:cs typeface="Calibri"/>
                        </a:rPr>
                        <a:t>and</a:t>
                      </a:r>
                      <a:r>
                        <a:rPr sz="1050" spc="-30">
                          <a:latin typeface="Calibri"/>
                          <a:cs typeface="Calibri"/>
                        </a:rPr>
                        <a:t> </a:t>
                      </a:r>
                      <a:r>
                        <a:rPr sz="1050">
                          <a:latin typeface="Calibri"/>
                          <a:cs typeface="Calibri"/>
                        </a:rPr>
                        <a:t>understanding</a:t>
                      </a:r>
                      <a:r>
                        <a:rPr sz="1050" spc="-35">
                          <a:latin typeface="Calibri"/>
                          <a:cs typeface="Calibri"/>
                        </a:rPr>
                        <a:t> </a:t>
                      </a:r>
                      <a:r>
                        <a:rPr sz="1050" spc="-25">
                          <a:latin typeface="Calibri"/>
                          <a:cs typeface="Calibri"/>
                        </a:rPr>
                        <a:t>to </a:t>
                      </a:r>
                      <a:r>
                        <a:rPr sz="1050">
                          <a:latin typeface="Calibri"/>
                          <a:cs typeface="Calibri"/>
                        </a:rPr>
                        <a:t>specific</a:t>
                      </a:r>
                      <a:r>
                        <a:rPr sz="1050" spc="-25">
                          <a:latin typeface="Calibri"/>
                          <a:cs typeface="Calibri"/>
                        </a:rPr>
                        <a:t> </a:t>
                      </a:r>
                      <a:r>
                        <a:rPr sz="1050">
                          <a:latin typeface="Calibri"/>
                          <a:cs typeface="Calibri"/>
                        </a:rPr>
                        <a:t>question</a:t>
                      </a:r>
                      <a:r>
                        <a:rPr sz="1050" spc="-20">
                          <a:latin typeface="Calibri"/>
                          <a:cs typeface="Calibri"/>
                        </a:rPr>
                        <a:t> </a:t>
                      </a:r>
                      <a:r>
                        <a:rPr sz="1050">
                          <a:latin typeface="Calibri"/>
                          <a:cs typeface="Calibri"/>
                        </a:rPr>
                        <a:t>stems</a:t>
                      </a:r>
                      <a:r>
                        <a:rPr sz="1050" spc="-30">
                          <a:latin typeface="Calibri"/>
                          <a:cs typeface="Calibri"/>
                        </a:rPr>
                        <a:t> </a:t>
                      </a:r>
                      <a:r>
                        <a:rPr sz="1050">
                          <a:latin typeface="Calibri"/>
                          <a:cs typeface="Calibri"/>
                        </a:rPr>
                        <a:t>in</a:t>
                      </a:r>
                      <a:r>
                        <a:rPr sz="1050" spc="-30">
                          <a:latin typeface="Calibri"/>
                          <a:cs typeface="Calibri"/>
                        </a:rPr>
                        <a:t> </a:t>
                      </a:r>
                      <a:r>
                        <a:rPr sz="1050">
                          <a:latin typeface="Calibri"/>
                          <a:cs typeface="Calibri"/>
                        </a:rPr>
                        <a:t>timed</a:t>
                      </a:r>
                      <a:r>
                        <a:rPr sz="1050" spc="-30">
                          <a:latin typeface="Calibri"/>
                          <a:cs typeface="Calibri"/>
                        </a:rPr>
                        <a:t> </a:t>
                      </a:r>
                      <a:r>
                        <a:rPr sz="1050" spc="-10">
                          <a:latin typeface="Calibri"/>
                          <a:cs typeface="Calibri"/>
                        </a:rPr>
                        <a:t>conditions.</a:t>
                      </a:r>
                      <a:endParaRPr sz="1050">
                        <a:latin typeface="Calibri"/>
                        <a:cs typeface="Calibri"/>
                      </a:endParaRPr>
                    </a:p>
                    <a:p>
                      <a:pPr>
                        <a:lnSpc>
                          <a:spcPct val="100000"/>
                        </a:lnSpc>
                        <a:spcBef>
                          <a:spcPts val="55"/>
                        </a:spcBef>
                      </a:pPr>
                      <a:endParaRPr sz="1050">
                        <a:latin typeface="Times New Roman"/>
                        <a:cs typeface="Times New Roman"/>
                      </a:endParaRPr>
                    </a:p>
                    <a:p>
                      <a:pPr marL="92075" marR="462915">
                        <a:lnSpc>
                          <a:spcPct val="100000"/>
                        </a:lnSpc>
                      </a:pPr>
                      <a:r>
                        <a:rPr sz="1050" b="1" u="sng">
                          <a:uFill>
                            <a:solidFill>
                              <a:srgbClr val="000000"/>
                            </a:solidFill>
                          </a:uFill>
                          <a:latin typeface="Calibri"/>
                          <a:cs typeface="Calibri"/>
                        </a:rPr>
                        <a:t>NC</a:t>
                      </a:r>
                      <a:r>
                        <a:rPr sz="1050" b="1" u="sng" spc="-25">
                          <a:uFill>
                            <a:solidFill>
                              <a:srgbClr val="000000"/>
                            </a:solidFill>
                          </a:uFill>
                          <a:latin typeface="Calibri"/>
                          <a:cs typeface="Calibri"/>
                        </a:rPr>
                        <a:t> </a:t>
                      </a:r>
                      <a:r>
                        <a:rPr sz="1050" b="1" u="sng">
                          <a:uFill>
                            <a:solidFill>
                              <a:srgbClr val="000000"/>
                            </a:solidFill>
                          </a:uFill>
                          <a:latin typeface="Calibri"/>
                          <a:cs typeface="Calibri"/>
                        </a:rPr>
                        <a:t>links</a:t>
                      </a:r>
                      <a:r>
                        <a:rPr sz="1050" u="sng">
                          <a:uFill>
                            <a:solidFill>
                              <a:srgbClr val="000000"/>
                            </a:solidFill>
                          </a:uFill>
                          <a:latin typeface="Calibri"/>
                          <a:cs typeface="Calibri"/>
                        </a:rPr>
                        <a:t>:</a:t>
                      </a:r>
                      <a:r>
                        <a:rPr sz="1050" spc="-25">
                          <a:latin typeface="Calibri"/>
                          <a:cs typeface="Calibri"/>
                        </a:rPr>
                        <a:t> </a:t>
                      </a:r>
                      <a:r>
                        <a:rPr lang="en-US" sz="1100" b="0" i="0" u="none" strike="noStrike" spc="-25" noProof="0">
                          <a:solidFill>
                            <a:srgbClr val="000000"/>
                          </a:solidFill>
                          <a:latin typeface="Calibri"/>
                        </a:rPr>
                        <a:t>the development of Church, state and society in Medieval Britain 1066-1500; the development of Church, state and society in Britain 1509-1745; Challenges for Britain, Europe and the wider world 1901 – present day;  study of a significant  issue in world history and its interconnections with other world developments</a:t>
                      </a:r>
                      <a:endParaRPr sz="1050">
                        <a:latin typeface="Calibri"/>
                        <a:cs typeface="Calibri"/>
                      </a:endParaRPr>
                    </a:p>
                    <a:p>
                      <a:pPr>
                        <a:lnSpc>
                          <a:spcPct val="100000"/>
                        </a:lnSpc>
                        <a:spcBef>
                          <a:spcPts val="50"/>
                        </a:spcBef>
                      </a:pPr>
                      <a:endParaRPr lang="en-US" sz="1050" b="1">
                        <a:latin typeface="Times New Roman"/>
                        <a:cs typeface="Times New Roman"/>
                      </a:endParaRPr>
                    </a:p>
                    <a:p>
                      <a:pPr marL="92075">
                        <a:lnSpc>
                          <a:spcPct val="100000"/>
                        </a:lnSpc>
                      </a:pPr>
                      <a:r>
                        <a:rPr sz="1050" b="1" u="sng">
                          <a:uFill>
                            <a:solidFill>
                              <a:srgbClr val="000000"/>
                            </a:solidFill>
                          </a:uFill>
                          <a:latin typeface="Calibri"/>
                          <a:cs typeface="Calibri"/>
                        </a:rPr>
                        <a:t>GCSE</a:t>
                      </a:r>
                      <a:r>
                        <a:rPr sz="1050" b="1" u="sng" spc="-35">
                          <a:uFill>
                            <a:solidFill>
                              <a:srgbClr val="000000"/>
                            </a:solidFill>
                          </a:uFill>
                          <a:latin typeface="Calibri"/>
                          <a:cs typeface="Calibri"/>
                        </a:rPr>
                        <a:t> </a:t>
                      </a:r>
                      <a:r>
                        <a:rPr sz="1050" b="1" u="sng" spc="-10">
                          <a:uFill>
                            <a:solidFill>
                              <a:srgbClr val="000000"/>
                            </a:solidFill>
                          </a:uFill>
                          <a:latin typeface="Calibri"/>
                          <a:cs typeface="Calibri"/>
                        </a:rPr>
                        <a:t>Links</a:t>
                      </a:r>
                      <a:r>
                        <a:rPr sz="1050" b="1" spc="-10">
                          <a:latin typeface="Calibri"/>
                          <a:cs typeface="Calibri"/>
                        </a:rPr>
                        <a:t>:</a:t>
                      </a:r>
                      <a:r>
                        <a:rPr sz="1050" spc="-10">
                          <a:latin typeface="Calibri"/>
                          <a:cs typeface="Calibri"/>
                        </a:rPr>
                        <a:t>AO1/AO2/AO3/AO4</a:t>
                      </a:r>
                      <a:endParaRPr sz="1050">
                        <a:latin typeface="Calibri"/>
                        <a:cs typeface="Calibri"/>
                      </a:endParaRPr>
                    </a:p>
                  </a:txBody>
                  <a:tcPr marL="0" marR="0" marT="38100" marB="0">
                    <a:lnL w="12700">
                      <a:solidFill>
                        <a:srgbClr val="4471C4"/>
                      </a:solidFill>
                      <a:prstDash val="solid"/>
                    </a:lnL>
                    <a:lnR w="12700">
                      <a:solidFill>
                        <a:srgbClr val="4471C4"/>
                      </a:solidFill>
                      <a:prstDash val="solid"/>
                    </a:lnR>
                    <a:lnT w="12700">
                      <a:solidFill>
                        <a:srgbClr val="4471C4"/>
                      </a:solidFill>
                      <a:prstDash val="solid"/>
                    </a:lnT>
                    <a:lnB w="12700">
                      <a:solidFill>
                        <a:srgbClr val="4471C4"/>
                      </a:solidFill>
                      <a:prstDash val="solid"/>
                    </a:lnB>
                    <a:solidFill>
                      <a:srgbClr val="4471C4">
                        <a:alpha val="19999"/>
                      </a:srgb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2920922841"/>
                  </a:ext>
                </a:extLst>
              </a:tr>
            </a:tbl>
          </a:graphicData>
        </a:graphic>
      </p:graphicFrame>
      <p:pic>
        <p:nvPicPr>
          <p:cNvPr id="3" name="Picture 2">
            <a:extLst>
              <a:ext uri="{FF2B5EF4-FFF2-40B4-BE49-F238E27FC236}">
                <a16:creationId xmlns:a16="http://schemas.microsoft.com/office/drawing/2014/main" id="{831A03C8-ED42-E2FA-C569-8C0525B3BAFF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9897065" y="228600"/>
            <a:ext cx="2694666" cy="713294"/>
          </a:xfrm>
          <a:prstGeom prst="rect">
            <a:avLst/>
          </a:prstGeom>
        </p:spPr>
      </p:pic>
      <p:pic>
        <p:nvPicPr>
          <p:cNvPr id="4" name="Picture 3">
            <a:extLst>
              <a:ext uri="{FF2B5EF4-FFF2-40B4-BE49-F238E27FC236}">
                <a16:creationId xmlns:a16="http://schemas.microsoft.com/office/drawing/2014/main" id="{04870549-E778-376B-E372-CFE58C181B3C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09868" y="356627"/>
            <a:ext cx="3401863" cy="585267"/>
          </a:xfrm>
          <a:prstGeom prst="rect">
            <a:avLst/>
          </a:prstGeom>
        </p:spPr>
      </p:pic>
      <p:sp>
        <p:nvSpPr>
          <p:cNvPr id="5" name="object 2">
            <a:extLst>
              <a:ext uri="{FF2B5EF4-FFF2-40B4-BE49-F238E27FC236}">
                <a16:creationId xmlns:a16="http://schemas.microsoft.com/office/drawing/2014/main" id="{2EC69398-FEA1-8DA2-9873-6D5AC6A1FF00}"/>
              </a:ext>
            </a:extLst>
          </p:cNvPr>
          <p:cNvSpPr txBox="1">
            <a:spLocks/>
          </p:cNvSpPr>
          <p:nvPr/>
        </p:nvSpPr>
        <p:spPr>
          <a:xfrm>
            <a:off x="4267200" y="187833"/>
            <a:ext cx="4572000" cy="566822"/>
          </a:xfrm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>
            <a:lvl1pPr>
              <a:defRPr>
                <a:latin typeface="+mj-lt"/>
                <a:ea typeface="+mj-ea"/>
                <a:cs typeface="+mj-cs"/>
              </a:defRPr>
            </a:lvl1pPr>
          </a:lstStyle>
          <a:p>
            <a:pPr marL="12700">
              <a:spcBef>
                <a:spcPts val="100"/>
              </a:spcBef>
            </a:pPr>
            <a:r>
              <a:rPr lang="en-GB" sz="3600" spc="-20"/>
              <a:t>Curriculum</a:t>
            </a:r>
            <a:r>
              <a:rPr lang="en-GB" sz="3600" spc="-165"/>
              <a:t> </a:t>
            </a:r>
            <a:r>
              <a:rPr lang="en-GB" sz="3600"/>
              <a:t>Map:</a:t>
            </a:r>
            <a:r>
              <a:rPr lang="en-GB" sz="3600" spc="-145"/>
              <a:t> </a:t>
            </a:r>
            <a:r>
              <a:rPr lang="en-GB" sz="3600" spc="-25"/>
              <a:t>History</a:t>
            </a:r>
          </a:p>
        </p:txBody>
      </p:sp>
    </p:spTree>
    <p:extLst>
      <p:ext uri="{BB962C8B-B14F-4D97-AF65-F5344CB8AC3E}">
        <p14:creationId xmlns:p14="http://schemas.microsoft.com/office/powerpoint/2010/main" val="3236021379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customXml/_rels/item1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1.xml"/></Relationships>
</file>

<file path=customXml/_rels/item2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2.xml"/></Relationships>
</file>

<file path=customXml/_rels/item3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3.xml"/></Relationships>
</file>

<file path=customXml/item1.xml><?xml version="1.0" encoding="utf-8"?>
<?mso-contentType ?>
<FormTemplates xmlns="http://schemas.microsoft.com/sharepoint/v3/contenttype/forms">
  <Display>DocumentLibraryForm</Display>
  <Edit>DocumentLibraryForm</Edit>
  <New>DocumentLibraryForm</New>
</FormTemplates>
</file>

<file path=customXml/item2.xml><?xml version="1.0" encoding="utf-8"?>
<p:properties xmlns:p="http://schemas.microsoft.com/office/2006/metadata/properties" xmlns:xsi="http://www.w3.org/2001/XMLSchema-instance" xmlns:pc="http://schemas.microsoft.com/office/infopath/2007/PartnerControls">
  <documentManagement>
    <TaxCatchAll xmlns="c6cb6c50-0ee8-4175-b8a3-e2bf00a19e54" xsi:nil="true"/>
    <lcf76f155ced4ddcb4097134ff3c332f xmlns="9e448069-79f3-4ad7-b9b3-409927b56bc4">
      <Terms xmlns="http://schemas.microsoft.com/office/infopath/2007/PartnerControls"/>
    </lcf76f155ced4ddcb4097134ff3c332f>
    <_Flow_SignoffStatus xmlns="9e448069-79f3-4ad7-b9b3-409927b56bc4" xsi:nil="true"/>
  </documentManagement>
</p:properties>
</file>

<file path=customXml/item3.xml><?xml version="1.0" encoding="utf-8"?>
<ct:contentTypeSchema xmlns:ct="http://schemas.microsoft.com/office/2006/metadata/contentType" xmlns:ma="http://schemas.microsoft.com/office/2006/metadata/properties/metaAttributes" ct:_="" ma:_="" ma:contentTypeName="Document" ma:contentTypeID="0x010100FFA7A8E2A7D7734395F8F461A3A862E7" ma:contentTypeVersion="19" ma:contentTypeDescription="Create a new document." ma:contentTypeScope="" ma:versionID="e309098578c280501f4820f57165d27d">
  <xsd:schema xmlns:xsd="http://www.w3.org/2001/XMLSchema" xmlns:xs="http://www.w3.org/2001/XMLSchema" xmlns:p="http://schemas.microsoft.com/office/2006/metadata/properties" xmlns:ns2="9e448069-79f3-4ad7-b9b3-409927b56bc4" xmlns:ns3="c6cb6c50-0ee8-4175-b8a3-e2bf00a19e54" targetNamespace="http://schemas.microsoft.com/office/2006/metadata/properties" ma:root="true" ma:fieldsID="d02fb2deba3afb26605fa25482e75d7f" ns2:_="" ns3:_="">
    <xsd:import namespace="9e448069-79f3-4ad7-b9b3-409927b56bc4"/>
    <xsd:import namespace="c6cb6c50-0ee8-4175-b8a3-e2bf00a19e54"/>
    <xsd:element name="properties">
      <xsd:complexType>
        <xsd:sequence>
          <xsd:element name="documentManagement">
            <xsd:complexType>
              <xsd:all>
                <xsd:element ref="ns2:MediaServiceMetadata" minOccurs="0"/>
                <xsd:element ref="ns2:MediaServiceFastMetadata" minOccurs="0"/>
                <xsd:element ref="ns2:MediaLengthInSeconds" minOccurs="0"/>
                <xsd:element ref="ns2:MediaServiceDateTaken" minOccurs="0"/>
                <xsd:element ref="ns2:MediaServiceAutoTags" minOccurs="0"/>
                <xsd:element ref="ns2:MediaServiceGenerationTime" minOccurs="0"/>
                <xsd:element ref="ns2:MediaServiceEventHashCode" minOccurs="0"/>
                <xsd:element ref="ns2:MediaServiceAutoKeyPoints" minOccurs="0"/>
                <xsd:element ref="ns2:MediaServiceKeyPoints" minOccurs="0"/>
                <xsd:element ref="ns2:MediaServiceOCR" minOccurs="0"/>
                <xsd:element ref="ns3:SharedWithUsers" minOccurs="0"/>
                <xsd:element ref="ns3:SharedWithDetails" minOccurs="0"/>
                <xsd:element ref="ns2:MediaServiceLocation" minOccurs="0"/>
                <xsd:element ref="ns2:_Flow_SignoffStatus" minOccurs="0"/>
                <xsd:element ref="ns2:lcf76f155ced4ddcb4097134ff3c332f" minOccurs="0"/>
                <xsd:element ref="ns3:TaxCatchAll" minOccurs="0"/>
                <xsd:element ref="ns2:MediaServiceObjectDetectorVersions" minOccurs="0"/>
                <xsd:element ref="ns2:MediaServiceSearchProperties" minOccurs="0"/>
              </xsd:all>
            </xsd:complexType>
          </xsd:element>
        </xsd:sequence>
      </xsd:complex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9e448069-79f3-4ad7-b9b3-409927b56bc4" elementFormDefault="qualified">
    <xsd:import namespace="http://schemas.microsoft.com/office/2006/documentManagement/types"/>
    <xsd:import namespace="http://schemas.microsoft.com/office/infopath/2007/PartnerControls"/>
    <xsd:element name="MediaServiceMetadata" ma:index="8" nillable="true" ma:displayName="MediaServiceMetadata" ma:hidden="true" ma:internalName="MediaServiceMetadata" ma:readOnly="true">
      <xsd:simpleType>
        <xsd:restriction base="dms:Note"/>
      </xsd:simpleType>
    </xsd:element>
    <xsd:element name="MediaServiceFastMetadata" ma:index="9" nillable="true" ma:displayName="MediaServiceFastMetadata" ma:hidden="true" ma:internalName="MediaServiceFastMetadata" ma:readOnly="true">
      <xsd:simpleType>
        <xsd:restriction base="dms:Note"/>
      </xsd:simpleType>
    </xsd:element>
    <xsd:element name="MediaLengthInSeconds" ma:index="10" nillable="true" ma:displayName="Length (seconds)" ma:internalName="MediaLengthInSeconds" ma:readOnly="true">
      <xsd:simpleType>
        <xsd:restriction base="dms:Unknown"/>
      </xsd:simpleType>
    </xsd:element>
    <xsd:element name="MediaServiceDateTaken" ma:index="11" nillable="true" ma:displayName="MediaServiceDateTaken" ma:hidden="true" ma:internalName="MediaServiceDateTaken" ma:readOnly="true">
      <xsd:simpleType>
        <xsd:restriction base="dms:Text"/>
      </xsd:simpleType>
    </xsd:element>
    <xsd:element name="MediaServiceAutoTags" ma:index="12" nillable="true" ma:displayName="Tags" ma:internalName="MediaServiceAutoTags" ma:readOnly="true">
      <xsd:simpleType>
        <xsd:restriction base="dms:Text"/>
      </xsd:simpleType>
    </xsd:element>
    <xsd:element name="MediaServiceGenerationTime" ma:index="13" nillable="true" ma:displayName="MediaServiceGenerationTime" ma:hidden="true" ma:internalName="MediaServiceGenerationTime" ma:readOnly="true">
      <xsd:simpleType>
        <xsd:restriction base="dms:Text"/>
      </xsd:simpleType>
    </xsd:element>
    <xsd:element name="MediaServiceEventHashCode" ma:index="14" nillable="true" ma:displayName="MediaServiceEventHashCode" ma:hidden="true" ma:internalName="MediaServiceEventHashCode" ma:readOnly="true">
      <xsd:simpleType>
        <xsd:restriction base="dms:Text"/>
      </xsd:simpleType>
    </xsd:element>
    <xsd:element name="MediaServiceAutoKeyPoints" ma:index="15" nillable="true" ma:displayName="MediaServiceAutoKeyPoints" ma:hidden="true" ma:internalName="MediaServiceAutoKeyPoints" ma:readOnly="true">
      <xsd:simpleType>
        <xsd:restriction base="dms:Note"/>
      </xsd:simpleType>
    </xsd:element>
    <xsd:element name="MediaServiceKeyPoints" ma:index="16" nillable="true" ma:displayName="KeyPoints" ma:internalName="MediaServiceKeyPoints" ma:readOnly="true">
      <xsd:simpleType>
        <xsd:restriction base="dms:Note">
          <xsd:maxLength value="255"/>
        </xsd:restriction>
      </xsd:simpleType>
    </xsd:element>
    <xsd:element name="MediaServiceOCR" ma:index="17" nillable="true" ma:displayName="Extracted Text" ma:internalName="MediaServiceOCR" ma:readOnly="true">
      <xsd:simpleType>
        <xsd:restriction base="dms:Note">
          <xsd:maxLength value="255"/>
        </xsd:restriction>
      </xsd:simpleType>
    </xsd:element>
    <xsd:element name="MediaServiceLocation" ma:index="20" nillable="true" ma:displayName="Location" ma:internalName="MediaServiceLocation" ma:readOnly="true">
      <xsd:simpleType>
        <xsd:restriction base="dms:Text"/>
      </xsd:simpleType>
    </xsd:element>
    <xsd:element name="_Flow_SignoffStatus" ma:index="21" nillable="true" ma:displayName="Sign-off status" ma:internalName="Sign_x002d_off_x0020_status">
      <xsd:simpleType>
        <xsd:restriction base="dms:Text"/>
      </xsd:simpleType>
    </xsd:element>
    <xsd:element name="lcf76f155ced4ddcb4097134ff3c332f" ma:index="23" nillable="true" ma:taxonomy="true" ma:internalName="lcf76f155ced4ddcb4097134ff3c332f" ma:taxonomyFieldName="MediaServiceImageTags" ma:displayName="Image Tags" ma:readOnly="false" ma:fieldId="{5cf76f15-5ced-4ddc-b409-7134ff3c332f}" ma:taxonomyMulti="true" ma:sspId="0784a15f-d5a9-4bb3-b950-509b928a4668" ma:termSetId="09814cd3-568e-fe90-9814-8d621ff8fb84" ma:anchorId="fba54fb3-c3e1-fe81-a776-ca4b69148c4d" ma:open="true" ma:isKeyword="false">
      <xsd:complexType>
        <xsd:sequence>
          <xsd:element ref="pc:Terms" minOccurs="0" maxOccurs="1"/>
        </xsd:sequence>
      </xsd:complexType>
    </xsd:element>
    <xsd:element name="MediaServiceObjectDetectorVersions" ma:index="25" nillable="true" ma:displayName="MediaServiceObjectDetectorVersions" ma:description="" ma:hidden="true" ma:indexed="true" ma:internalName="MediaServiceObjectDetectorVersions" ma:readOnly="true">
      <xsd:simpleType>
        <xsd:restriction base="dms:Text"/>
      </xsd:simpleType>
    </xsd:element>
    <xsd:element name="MediaServiceSearchProperties" ma:index="26" nillable="true" ma:displayName="MediaServiceSearchProperties" ma:hidden="true" ma:internalName="MediaServiceSearchProperties" ma:readOnly="true">
      <xsd:simpleType>
        <xsd:restriction base="dms:Note"/>
      </xsd:simple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c6cb6c50-0ee8-4175-b8a3-e2bf00a19e54" elementFormDefault="qualified">
    <xsd:import namespace="http://schemas.microsoft.com/office/2006/documentManagement/types"/>
    <xsd:import namespace="http://schemas.microsoft.com/office/infopath/2007/PartnerControls"/>
    <xsd:element name="SharedWithUsers" ma:index="18" nillable="true" ma:displayName="Shared With" ma:internalName="SharedWithUsers" ma:readOnly="true">
      <xsd:complexType>
        <xsd:complexContent>
          <xsd:extension base="dms:UserMulti">
            <xsd:sequence>
              <xsd:element name="UserInfo" minOccurs="0" maxOccurs="unbounded">
                <xsd:complexType>
                  <xsd:sequence>
                    <xsd:element name="DisplayName" type="xsd:string" minOccurs="0"/>
                    <xsd:element name="AccountId" type="dms:UserId" minOccurs="0" nillable="true"/>
                    <xsd:element name="AccountType" type="xsd:string" minOccurs="0"/>
                  </xsd:sequence>
                </xsd:complexType>
              </xsd:element>
            </xsd:sequence>
          </xsd:extension>
        </xsd:complexContent>
      </xsd:complexType>
    </xsd:element>
    <xsd:element name="SharedWithDetails" ma:index="19" nillable="true" ma:displayName="Shared With Details" ma:internalName="SharedWithDetails" ma:readOnly="true">
      <xsd:simpleType>
        <xsd:restriction base="dms:Note">
          <xsd:maxLength value="255"/>
        </xsd:restriction>
      </xsd:simpleType>
    </xsd:element>
    <xsd:element name="TaxCatchAll" ma:index="24" nillable="true" ma:displayName="Taxonomy Catch All Column" ma:hidden="true" ma:list="{82de4c7a-574d-49b8-bfdf-dd95e5852508}" ma:internalName="TaxCatchAll" ma:showField="CatchAllData" ma:web="c6cb6c50-0ee8-4175-b8a3-e2bf00a19e54">
      <xsd:complexType>
        <xsd:complexContent>
          <xsd:extension base="dms:MultiChoiceLookup">
            <xsd:sequence>
              <xsd:element name="Value" type="dms:Lookup" maxOccurs="unbounded" minOccurs="0" nillable="true"/>
            </xsd:sequence>
          </xsd:extension>
        </xsd:complexContent>
      </xsd:complexType>
    </xsd:element>
  </xsd:schema>
  <xsd:schema xmlns="http://schemas.openxmlformats.org/package/2006/metadata/core-properties" xmlns:xsd="http://www.w3.org/2001/XMLSchema" xmlns:xsi="http://www.w3.org/2001/XMLSchema-instance" xmlns:dc="http://purl.org/dc/elements/1.1/" xmlns:dcterms="http://purl.org/dc/terms/" xmlns:odoc="http://schemas.microsoft.com/internal/obd" targetNamespace="http://schemas.openxmlformats.org/package/2006/metadata/core-properties" elementFormDefault="qualified" attributeFormDefault="unqualified" blockDefault="#all">
    <xsd:import namespace="http://purl.org/dc/elements/1.1/" schemaLocation="http://dublincore.org/schemas/xmls/qdc/2003/04/02/dc.xsd"/>
    <xsd:import namespace="http://purl.org/dc/terms/" schemaLocation="http://dublincore.org/schemas/xmls/qdc/2003/04/02/dcterms.xsd"/>
    <xsd:element name="coreProperties" type="CT_coreProperties"/>
    <xsd:complexType name="CT_coreProperties">
      <xsd:all>
        <xsd:element ref="dc:creator" minOccurs="0" maxOccurs="1"/>
        <xsd:element ref="dcterms:created" minOccurs="0" maxOccurs="1"/>
        <xsd:element ref="dc:identifier" minOccurs="0" maxOccurs="1"/>
        <xsd:element name="contentType" minOccurs="0" maxOccurs="1" type="xsd:string" ma:index="0" ma:displayName="Content Type"/>
        <xsd:element ref="dc:title" minOccurs="0" maxOccurs="1" ma:index="4" ma:displayName="Title"/>
        <xsd:element ref="dc:subject" minOccurs="0" maxOccurs="1"/>
        <xsd:element ref="dc:description" minOccurs="0" maxOccurs="1"/>
        <xsd:element name="keywords" minOccurs="0" maxOccurs="1" type="xsd:string"/>
        <xsd:element ref="dc:language" minOccurs="0" maxOccurs="1"/>
        <xsd:element name="category" minOccurs="0" maxOccurs="1" type="xsd:string"/>
        <xsd:element name="version" minOccurs="0" maxOccurs="1" type="xsd:string"/>
        <xsd:element name="revision" minOccurs="0" maxOccurs="1" type="xsd:string">
          <xsd:annotation>
            <xsd:documentation>
                        This value indicates the number of saves or revisions. The application is responsible for updating this value after each revision.
                    </xsd:documentation>
          </xsd:annotation>
        </xsd:element>
        <xsd:element name="lastModifiedBy" minOccurs="0" maxOccurs="1" type="xsd:string"/>
        <xsd:element ref="dcterms:modified" minOccurs="0" maxOccurs="1"/>
        <xsd:element name="contentStatus" minOccurs="0" maxOccurs="1" type="xsd:string"/>
      </xsd:all>
    </xsd:complexType>
  </xsd:schema>
  <xs:schema xmlns:pc="http://schemas.microsoft.com/office/infopath/2007/PartnerControls" xmlns:xs="http://www.w3.org/2001/XMLSchema" targetNamespace="http://schemas.microsoft.com/office/infopath/2007/PartnerControls" elementFormDefault="qualified" attributeFormDefault="unqualified">
    <xs:element name="Person">
      <xs:complexType>
        <xs:sequence>
          <xs:element ref="pc:DisplayName" minOccurs="0"/>
          <xs:element ref="pc:AccountId" minOccurs="0"/>
          <xs:element ref="pc:AccountType" minOccurs="0"/>
        </xs:sequence>
      </xs:complexType>
    </xs:element>
    <xs:element name="DisplayName" type="xs:string"/>
    <xs:element name="AccountId" type="xs:string"/>
    <xs:element name="AccountType" type="xs:string"/>
    <xs:element name="BDCAssociatedEntity">
      <xs:complexType>
        <xs:sequence>
          <xs:element ref="pc:BDCEntity" minOccurs="0" maxOccurs="unbounded"/>
        </xs:sequence>
        <xs:attribute ref="pc:EntityNamespace"/>
        <xs:attribute ref="pc:EntityName"/>
        <xs:attribute ref="pc:SystemInstanceName"/>
        <xs:attribute ref="pc:AssociationName"/>
      </xs:complexType>
    </xs:element>
    <xs:attribute name="EntityNamespace" type="xs:string"/>
    <xs:attribute name="EntityName" type="xs:string"/>
    <xs:attribute name="SystemInstanceName" type="xs:string"/>
    <xs:attribute name="AssociationName" type="xs:string"/>
    <xs:element name="BDCEntity">
      <xs:complexType>
        <xs:sequence>
          <xs:element ref="pc:EntityDisplayName" minOccurs="0"/>
          <xs:element ref="pc:EntityInstanceReference" minOccurs="0"/>
          <xs:element ref="pc:EntityId1" minOccurs="0"/>
          <xs:element ref="pc:EntityId2" minOccurs="0"/>
          <xs:element ref="pc:EntityId3" minOccurs="0"/>
          <xs:element ref="pc:EntityId4" minOccurs="0"/>
          <xs:element ref="pc:EntityId5" minOccurs="0"/>
        </xs:sequence>
      </xs:complexType>
    </xs:element>
    <xs:element name="EntityDisplayName" type="xs:string"/>
    <xs:element name="EntityInstanceReference" type="xs:string"/>
    <xs:element name="EntityId1" type="xs:string"/>
    <xs:element name="EntityId2" type="xs:string"/>
    <xs:element name="EntityId3" type="xs:string"/>
    <xs:element name="EntityId4" type="xs:string"/>
    <xs:element name="EntityId5" type="xs:string"/>
    <xs:element name="Terms">
      <xs:complexType>
        <xs:sequence>
          <xs:element ref="pc:TermInfo" minOccurs="0" maxOccurs="unbounded"/>
        </xs:sequence>
      </xs:complexType>
    </xs:element>
    <xs:element name="TermInfo">
      <xs:complexType>
        <xs:sequence>
          <xs:element ref="pc:TermName" minOccurs="0"/>
          <xs:element ref="pc:TermId" minOccurs="0"/>
        </xs:sequence>
      </xs:complexType>
    </xs:element>
    <xs:element name="TermName" type="xs:string"/>
    <xs:element name="TermId" type="xs:string"/>
  </xs:schema>
</ct:contentTypeSchema>
</file>

<file path=customXml/itemProps1.xml><?xml version="1.0" encoding="utf-8"?>
<ds:datastoreItem xmlns:ds="http://schemas.openxmlformats.org/officeDocument/2006/customXml" ds:itemID="{AB4BD442-A793-4AE8-A9B0-2781C97761C6}">
  <ds:schemaRefs>
    <ds:schemaRef ds:uri="http://schemas.microsoft.com/sharepoint/v3/contenttype/forms"/>
  </ds:schemaRefs>
</ds:datastoreItem>
</file>

<file path=customXml/itemProps2.xml><?xml version="1.0" encoding="utf-8"?>
<ds:datastoreItem xmlns:ds="http://schemas.openxmlformats.org/officeDocument/2006/customXml" ds:itemID="{B68A4C9D-E0CC-4F05-8AB5-9AA82AA54092}">
  <ds:schemaRefs>
    <ds:schemaRef ds:uri="9e448069-79f3-4ad7-b9b3-409927b56bc4"/>
    <ds:schemaRef ds:uri="c6cb6c50-0ee8-4175-b8a3-e2bf00a19e54"/>
    <ds:schemaRef ds:uri="http://purl.org/dc/dcmitype/"/>
    <ds:schemaRef ds:uri="http://purl.org/dc/elements/1.1/"/>
    <ds:schemaRef ds:uri="http://purl.org/dc/terms/"/>
    <ds:schemaRef ds:uri="http://schemas.microsoft.com/office/2006/documentManagement/types"/>
    <ds:schemaRef ds:uri="http://schemas.microsoft.com/office/2006/metadata/properties"/>
    <ds:schemaRef ds:uri="http://schemas.microsoft.com/office/infopath/2007/PartnerControls"/>
    <ds:schemaRef ds:uri="http://schemas.openxmlformats.org/package/2006/metadata/core-properties"/>
    <ds:schemaRef ds:uri="http://www.w3.org/XML/1998/namespace"/>
  </ds:schemaRefs>
</ds:datastoreItem>
</file>

<file path=customXml/itemProps3.xml><?xml version="1.0" encoding="utf-8"?>
<ds:datastoreItem xmlns:ds="http://schemas.openxmlformats.org/officeDocument/2006/customXml" ds:itemID="{C1D2B9CC-DF9B-4421-942E-D00E2B246D05}">
  <ds:schemaRefs>
    <ds:schemaRef ds:uri="9e448069-79f3-4ad7-b9b3-409927b56bc4"/>
    <ds:schemaRef ds:uri="c6cb6c50-0ee8-4175-b8a3-e2bf00a19e54"/>
    <ds:schemaRef ds:uri="http://purl.org/dc/elements/1.1/"/>
    <ds:schemaRef ds:uri="http://purl.org/dc/terms/"/>
    <ds:schemaRef ds:uri="http://schemas.microsoft.com/internal/obd"/>
    <ds:schemaRef ds:uri="http://schemas.microsoft.com/office/2006/documentManagement/types"/>
    <ds:schemaRef ds:uri="http://schemas.microsoft.com/office/2006/metadata/contentType"/>
    <ds:schemaRef ds:uri="http://schemas.microsoft.com/office/2006/metadata/properties"/>
    <ds:schemaRef ds:uri="http://schemas.microsoft.com/office/2006/metadata/properties/metaAttributes"/>
    <ds:schemaRef ds:uri="http://schemas.microsoft.com/office/infopath/2007/PartnerControls"/>
    <ds:schemaRef ds:uri="http://schemas.openxmlformats.org/package/2006/metadata/core-properties"/>
    <ds:schemaRef ds:uri="http://www.w3.org/2001/XMLSchema"/>
  </ds:schemaRefs>
</ds:datastoreItem>
</file>

<file path=docMetadata/LabelInfo.xml><?xml version="1.0" encoding="utf-8"?>
<clbl:labelList xmlns:clbl="http://schemas.microsoft.com/office/2020/mipLabelMetadata">
  <clbl:label id="{ef873751-8807-448e-b698-ee031b2a5792}" enabled="0" method="" siteId="{ef873751-8807-448e-b698-ee031b2a5792}" removed="1"/>
</clbl:labelList>
</file>

<file path=docProps/app.xml><?xml version="1.0" encoding="utf-8"?>
<Properties xmlns="http://schemas.openxmlformats.org/officeDocument/2006/extended-properties" xmlns:vt="http://schemas.openxmlformats.org/officeDocument/2006/docPropsVTypes">
  <Template/>
  <Application>Microsoft Office PowerPoint</Application>
  <PresentationFormat>A3 Paper (297x420 mm)</PresentationFormat>
  <Slides>3</Slides>
  <Notes>1</Notes>
  <HiddenSlides>0</HiddenSlides>
  <ScaleCrop>false</ScaleCrop>
  <HeadingPairs>
    <vt:vector size="4" baseType="variant">
      <vt:variant>
        <vt:lpstr>Theme</vt:lpstr>
      </vt:variant>
      <vt:variant>
        <vt:i4>1</vt:i4>
      </vt:variant>
      <vt:variant>
        <vt:lpstr>Slide Titles</vt:lpstr>
      </vt:variant>
      <vt:variant>
        <vt:i4>3</vt:i4>
      </vt:variant>
    </vt:vector>
  </HeadingPairs>
  <TitlesOfParts>
    <vt:vector size="4" baseType="lpstr">
      <vt:lpstr>Office Theme</vt:lpstr>
      <vt:lpstr>Curriculum Map: History</vt:lpstr>
      <vt:lpstr>PowerPoint Presentation</vt:lpstr>
      <vt:lpstr>PowerPoint Presentation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Assessment Cycle Overview</dc:title>
  <dc:creator>D Belshaw Staff 8304169</dc:creator>
  <cp:revision>2</cp:revision>
  <cp:lastPrinted>2024-08-29T10:16:56Z</cp:lastPrinted>
  <dcterms:created xsi:type="dcterms:W3CDTF">2024-02-23T11:56:17Z</dcterms:created>
  <dcterms:modified xsi:type="dcterms:W3CDTF">2024-10-07T11:18:01Z</dcterms:modified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Created">
    <vt:filetime>2023-07-18T00:00:00Z</vt:filetime>
  </property>
  <property fmtid="{D5CDD505-2E9C-101B-9397-08002B2CF9AE}" pid="3" name="Creator">
    <vt:lpwstr>Microsoft® PowerPoint® for Microsoft 365</vt:lpwstr>
  </property>
  <property fmtid="{D5CDD505-2E9C-101B-9397-08002B2CF9AE}" pid="4" name="LastSaved">
    <vt:filetime>2024-02-23T00:00:00Z</vt:filetime>
  </property>
  <property fmtid="{D5CDD505-2E9C-101B-9397-08002B2CF9AE}" pid="5" name="Producer">
    <vt:lpwstr>Microsoft® PowerPoint® for Microsoft 365</vt:lpwstr>
  </property>
  <property fmtid="{D5CDD505-2E9C-101B-9397-08002B2CF9AE}" pid="6" name="ContentTypeId">
    <vt:lpwstr>0x010100FFA7A8E2A7D7734395F8F461A3A862E7</vt:lpwstr>
  </property>
  <property fmtid="{D5CDD505-2E9C-101B-9397-08002B2CF9AE}" pid="7" name="MediaServiceImageTags">
    <vt:lpwstr/>
  </property>
</Properties>
</file>