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2" r:id="rId6"/>
    <p:sldId id="259" r:id="rId7"/>
    <p:sldId id="260" r:id="rId8"/>
    <p:sldId id="261" r:id="rId9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2D7330-2A42-87C5-7611-883FF52F365C}" v="9" dt="2026-07-07T09:01:21.542"/>
    <p1510:client id="{7751D0FE-DEDF-AB85-F91D-966DE8455C87}" v="979" dt="2026-07-05T09:10:43.9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Science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620543"/>
              </p:ext>
            </p:extLst>
          </p:nvPr>
        </p:nvGraphicFramePr>
        <p:xfrm>
          <a:off x="120316" y="1084592"/>
          <a:ext cx="12380495" cy="751843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6394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Term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Term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Term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r>
                        <a:rPr lang="en-GB" sz="1050" baseline="0" dirty="0"/>
                        <a:t>Introduction to Science</a:t>
                      </a:r>
                    </a:p>
                    <a:p>
                      <a:r>
                        <a:rPr lang="en-GB" sz="1050" baseline="0" dirty="0"/>
                        <a:t>Particle model</a:t>
                      </a:r>
                    </a:p>
                    <a:p>
                      <a:r>
                        <a:rPr lang="en-GB" sz="1050" baseline="0" dirty="0"/>
                        <a:t>Cells</a:t>
                      </a:r>
                    </a:p>
                    <a:p>
                      <a:r>
                        <a:rPr lang="en-GB" sz="1050" baseline="0" dirty="0"/>
                        <a:t>Forces</a:t>
                      </a:r>
                    </a:p>
                    <a:p>
                      <a:pPr lvl="0">
                        <a:buNone/>
                      </a:pPr>
                      <a:r>
                        <a:rPr lang="en-GB" sz="1050" baseline="0" dirty="0"/>
                        <a:t>Separation</a:t>
                      </a:r>
                    </a:p>
                    <a:p>
                      <a:endParaRPr lang="en-GB" sz="1050" baseline="0"/>
                    </a:p>
                    <a:p>
                      <a:r>
                        <a:rPr lang="en-GB" sz="1050" b="1" baseline="0" dirty="0"/>
                        <a:t>NC links</a:t>
                      </a:r>
                      <a:r>
                        <a:rPr lang="en-GB" sz="1050" baseline="0" dirty="0"/>
                        <a:t>: Experimental skills and investigation, cells and organisation, Pure and impure substances, The particulate nature of matter, </a:t>
                      </a:r>
                      <a:r>
                        <a:rPr lang="en-GB" sz="1050" b="0" i="0" u="none" strike="noStrike" baseline="0" noProof="0" dirty="0">
                          <a:latin typeface="Calibri"/>
                          <a:ea typeface="Calibri"/>
                          <a:cs typeface="Calibri"/>
                        </a:rPr>
                        <a:t>differences between atoms, elements and compounds,  m</a:t>
                      </a:r>
                      <a:r>
                        <a:rPr lang="en-GB" sz="1050" b="0" i="0" u="none" strike="noStrike" baseline="0" noProof="0" dirty="0"/>
                        <a:t>ixtures, including dissolving, </a:t>
                      </a:r>
                      <a:r>
                        <a:rPr lang="en-GB" sz="1050" b="0" i="0" u="none" strike="noStrike" baseline="0" noProof="0" dirty="0">
                          <a:latin typeface="Calibri"/>
                          <a:ea typeface="Calibri"/>
                          <a:cs typeface="Calibri"/>
                        </a:rPr>
                        <a:t>forces measured in newtons,</a:t>
                      </a:r>
                    </a:p>
                    <a:p>
                      <a:endParaRPr lang="en-GB" sz="1050" baseline="0"/>
                    </a:p>
                    <a:p>
                      <a:r>
                        <a:rPr lang="en-GB" sz="1050" b="1" baseline="0" dirty="0"/>
                        <a:t>GCSE Links</a:t>
                      </a:r>
                      <a:r>
                        <a:rPr lang="en-GB" sz="1050" baseline="0" dirty="0"/>
                        <a:t>: C1 Atomic structure, C2 Structure and bonding, P3 Particle model of matter, B1 Cell Biology, C8 Chemical analysis, P5 Forces, Required practical's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Magnetism</a:t>
                      </a:r>
                      <a:endParaRPr lang="en-GB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Chemical Reactions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Space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Acids &amp; Alkalis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Digestions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comparing energy values of different foods,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forces between magnets,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Earth’s magnetism, compass and navigation,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defining acids and alkalis,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the importance of bacteria in the human digestive system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C4 Chemical changes, P2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Electricity,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B2 Organisation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P7 Magnets, P8 Space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Gas Exchange 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Speed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Reproduction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Waves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the structure and functions of the gas exchange system in humans,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the impact of exercise, asthma and smoking on the human gas exchange system,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reproduction in humans and plants,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speed and the quantitative relationship,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the representation of a journey on a distance-time graph</a:t>
                      </a:r>
                      <a:endParaRPr kumimoji="0" lang="en-GB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/>
                          <a:cs typeface="Calibri"/>
                        </a:rPr>
                        <a:t>B2 Organisation, P5 Forces, B6 Inheritance, P6 Waves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144533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8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Elements and the periodic table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Sound and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Human Body</a:t>
                      </a:r>
                      <a:endParaRPr lang="en-GB" dirty="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Metals and Non -metals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Reproduction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Health,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Sound waves, Light waves, Atoms, elements and compounds, The periodic table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Nutrition and digestion,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B1 Cell Biology, B2 Organisation, B5 Homeostasis and response, C1 Atomic structure, C2 Structure and bonding, P6 Waves,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B6 Inheritance, variation and response,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Work and energy transfer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Photosynthesis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Separating mixtures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Materials, Energy changes and transfers, Changes in systems,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photosntheis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Pure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and impure substances, Calculation of fuel uses and costs in the domestic context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C4 Chemical changes, C1 Atomic structure,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P1 Energy, P5 Forces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B4 Bioenergetics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Breathing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Electricity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Magnetism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Current electricity, Static Electricity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Gas exchange symptoms,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P2 Electricity, B2 Organisation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Respiration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Heating &amp; Cooling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Earth &amp; atmosphere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Engineering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aerobic and anaerobic respiration in living organisms, fermentation,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energy changes on changes of state (qualitative),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the varying physical and chemical properties of different elements,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the composition and structure of the Earth, 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fuels and energy resources,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work done and energy changes on deformation</a:t>
                      </a:r>
                      <a:endParaRPr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B4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Bioenergetics, 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C9 Chemistry of the atmosphere, C10 Using resources,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P2 Energy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Cells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Atoms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Particle Model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Energy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</a:t>
                      </a:r>
                      <a:r>
                        <a:rPr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differences between species,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natural selection,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extinction,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chemical reactions as the rearrangement of atoms.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B1 Cell Biology, C1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Atomic structure, C2 Bonding, structure and properties of matter,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P3 Particle model, P2 Energy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Topic</a:t>
                      </a:r>
                      <a:r>
                        <a:rPr lang="en-GB" sz="1050" b="1" baseline="0" dirty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Cell Transport</a:t>
                      </a: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Bonding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Digestive systems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Transport in organisms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the tissues and organs of the human digestive system, including adaptations to function and how the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digestive system digests food, 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chemical reactions as the rearrangement of atoms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B6 Inheritance, variation and response, P6 Waves, P1 Energy, B1 Cells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550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Science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965458"/>
              </p:ext>
            </p:extLst>
          </p:nvPr>
        </p:nvGraphicFramePr>
        <p:xfrm>
          <a:off x="119578" y="1084592"/>
          <a:ext cx="12381233" cy="585727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 :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B2 Organisation</a:t>
                      </a:r>
                      <a:endParaRPr kumimoji="0"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C2 Bonding, structure and properties of matter</a:t>
                      </a:r>
                      <a:endParaRPr kumimoji="0"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P1 Energy</a:t>
                      </a:r>
                      <a:endParaRPr kumimoji="0"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C4 Chemical changes</a:t>
                      </a:r>
                      <a:endParaRPr kumimoji="0" lang="en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Changes in systems, Atoms, elements and compounds, Pure and impure substances, Chemical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reactions, Current electricity, Static electricity, Cells and organisation, Nutrition and digestion, Gas exchange systems,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B2 Organisation, B6 Inheritance, variation and response, C7 Organic chemistry, C6 Rate and extent of reactions, P4 Atomic structure, P2 Electricity</a:t>
                      </a: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.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B3 Infection and response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P2 Electricity 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C5 Energy changes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B4 Bioenergetics </a:t>
                      </a:r>
                      <a:endParaRPr kumimoji="0" lang="en-GB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Current electricity, Static electricity, Cells and organisation, Nutrition and digestion, Gas exchange systems, Atoms, elements and compounds, Particle model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C1 Atomic structure, B1 Cell Biology, B4 Bioenergetics, B3 Infection and response,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 :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P4 Atomic structure</a:t>
                      </a: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– radiation review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C3 Quantitative chemistry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B5 Homeostasis</a:t>
                      </a:r>
                      <a:endParaRPr kumimoji="0"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C6 Rate and extent of reactions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P6 Waves</a:t>
                      </a:r>
                      <a:endParaRPr lang="en-GB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Cells and organisation, Nutrition and digestion, Health, Photosynthesis, Cellular respiration, Atoms, elements and compounds, Chemical reactions, The Periodic Table, Relationships in an ecosystem, Particle model,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endParaRPr kumimoji="0" lang="en-GB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B1 Cell Biology, B2 Organisation, P1 Energy, C1 Atomic structure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 :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B7 Ecology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P5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Forces</a:t>
                      </a:r>
                      <a:endParaRPr kumimoji="0" lang="en-GB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B5 Homeostasis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C6 Rate and extent of chemical change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C7 Organic Chemistry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C8 Chemical analysis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P6 Waves</a:t>
                      </a:r>
                      <a:endParaRPr kumimoji="0" lang="en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Describing motion, Forces, Balanced forces, Force and motion, Reproduction, Cells and organisation, Earth and atmosphere, Materials, Atoms, elements and compounds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P1 Energy, B2 Organisation, C1 Atomic structure, C2 Bonding, structure and properties of matter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 :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/>
                          <a:cs typeface="Calibri"/>
                        </a:rPr>
                        <a:t>B6 Inheritance variation and response</a:t>
                      </a:r>
                      <a:endParaRPr lang="en-GB"/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P7 Magnets and electromagnets</a:t>
                      </a:r>
                      <a:endParaRPr kumimoji="0" lang="en-GB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P8 Space Physics (Triple only)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C9 Chemistry of atmosphere*</a:t>
                      </a:r>
                      <a:endParaRPr lang="en-US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C10 Using resources*</a:t>
                      </a:r>
                      <a:endParaRPr lang="en-US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 Magnetism, Inheritance, chromosomes, DNA and genes, Chemical reactions, Observed waves, Light waves, Sound waves, Energy and waves, Chemical reactions, The particulate nature of matter.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 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B1 Cell Biology, P1 Energy, P3 Particle model of matter, C4 Chemical changes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050" baseline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59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Science: Biology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975047"/>
              </p:ext>
            </p:extLst>
          </p:nvPr>
        </p:nvGraphicFramePr>
        <p:xfrm>
          <a:off x="119578" y="1084592"/>
          <a:ext cx="12381233" cy="637543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100" b="1"/>
                        <a:t>Topic</a:t>
                      </a:r>
                      <a:r>
                        <a:rPr lang="en-GB" sz="1100" b="1" baseline="0"/>
                        <a:t> Overview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Methods of studying cells</a:t>
                      </a:r>
                      <a:endParaRPr lang="en-US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Cell Structure</a:t>
                      </a: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Biological Molecules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Lipids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Proteins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Enzymes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Cell cycle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Transport across membranes</a:t>
                      </a:r>
                      <a:endParaRPr kumimoji="0"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10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</a:t>
                      </a:r>
                      <a:r>
                        <a:rPr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C1 Atomic Structure,  C2 Bonding, </a:t>
                      </a: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B1 Cells</a:t>
                      </a: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, B2 Organisation,  B3 Infection and response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Maths skills – calculating size, standard form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Cell recognition and the immune system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Nucleic Acids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DNA, genes and protein synthesis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Genetic diversity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Meiosis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Types of selection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Evolution and Selection (A Level)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Investigating Populations (A level)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Investigating diversity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Gas exchange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 B2 organisation, B6 Inheritance, B7 Ecology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AS Links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Nucleic acids, Cells</a:t>
                      </a:r>
                      <a:endParaRPr kumimoji="0"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10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Mass transport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Species and taxonomy</a:t>
                      </a:r>
                      <a:endParaRPr lang="en-GB" sz="110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Photosynthesis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Energy in ecosystems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 B2 Organisation, B7 Ecology, B4 Bioenergetics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1" baseline="0"/>
                        <a:t>AS Links </a:t>
                      </a:r>
                      <a:r>
                        <a:rPr lang="en-GB" sz="1100" b="0" baseline="0"/>
                        <a:t>Biological molecules, transport across membranes</a:t>
                      </a:r>
                      <a:endParaRPr kumimoji="0" lang="en-GB" sz="1100" b="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Respiration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Populations in Ecosystems 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Energy in Ecosystems  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Mutations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Regulation of transcription and translation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Inherited change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Epistasis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Population genetics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 B4 Bioenergetics, B5 homeostasis and response, B6 Inheritance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AS links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Biological molecules, Cell structure</a:t>
                      </a:r>
                      <a:endParaRPr kumimoji="0" lang="en-GB" sz="1100" b="0" i="0" u="none" strike="noStrike" baseline="0" noProof="0" err="1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10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Response to stimuli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Plant responses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ReceptorsNervous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coordination </a:t>
                      </a:r>
                      <a:endParaRPr lang="en-GB" dirty="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Muscle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Gene expression</a:t>
                      </a:r>
                      <a:endParaRPr lang="en-GB" sz="110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Recombinant DNA technology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B5 homeostasis and response, B6 Inheritance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AS Links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DNA, genes and protein synthesis, Transport across membranes</a:t>
                      </a:r>
                      <a:endParaRPr kumimoji="0"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10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Homeostasis – principles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Control of Blood glucose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Control of blood water potential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Exam technique  - synoptic essay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AS Links </a:t>
                      </a: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10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36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Science: Chemistry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30349"/>
              </p:ext>
            </p:extLst>
          </p:nvPr>
        </p:nvGraphicFramePr>
        <p:xfrm>
          <a:off x="119578" y="1084592"/>
          <a:ext cx="12381233" cy="587251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67132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86187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30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2400"/>
                        <a:t>Term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 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Atomic Structure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Amount of Substance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Bonding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Introduction to Organic Chemistry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Alkanes</a:t>
                      </a: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</a:t>
                      </a:r>
                      <a:r>
                        <a:rPr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C1 Atomic Structure,  C2 Bonding, C3 Quantitative chemistry,  C7 Organic Chemistry, </a:t>
                      </a: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C8 Chemical analysis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Halogenoalkanes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Alkenes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Oxidation &amp; reduction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Group 2 &amp; 7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Energetics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Kinetics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 C3 Quantitative chemistry,  C4 Chemical changes, C5 Energy Changes, C6  Rate and extent of reactions, C7 Organic Chemistry</a:t>
                      </a:r>
                      <a:endParaRPr kumimoji="0"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Equilibrium constant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/>
                        <a:t>Alcohols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Organic Analysis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Periodicity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Thermodynamics (A level)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 C3 Quantitative chemistry,  C4 Chemical changes, C5 Energy Changes, C6  Rate and extent of reactions, C7 Organic Chemistry</a:t>
                      </a:r>
                    </a:p>
                    <a:p>
                      <a:pPr lvl="0"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Year 1 A level links: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Energetics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Rate Equation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Optical Isomerism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Aldehydes and ketones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Carboxylic acids &amp; derivatives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Equilibrium constant </a:t>
                      </a:r>
                      <a:r>
                        <a:rPr lang="en-GB" sz="1100" b="0" i="0" u="none" strike="noStrike" baseline="0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Kp</a:t>
                      </a:r>
                      <a:endParaRPr lang="en-GB" dirty="0" err="1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C2 Bonding,   C7 Organic Chemistry, C8 Chemical analysis</a:t>
                      </a:r>
                    </a:p>
                    <a:p>
                      <a:pPr lvl="0"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Year 1 A level links: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Kinetics, Introduction to organic chemistry, organic analysis, equilibrium constant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Acids &amp; Bases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Aromatic Chemistry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Amines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Polymers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Amino acids, proteins &amp; DNA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Electrode potentials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Transition metals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C2 Bonding, C3 Quantitative chemistry,  C4 Chemical changes, C7 Organic Chemistry, C8 Chemical analysis</a:t>
                      </a:r>
                    </a:p>
                    <a:p>
                      <a:pPr lvl="0"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Year 1 A level links: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Introduction to organic chemistry, bonding, amount of substance, oxidation &amp; reduction</a:t>
                      </a:r>
                    </a:p>
                    <a:p>
                      <a:pPr lvl="0"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Properties of Period 3 elements &amp; their oxides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NMR Spectroscopy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Chromatography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Organic Synthesis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C4 Chemical changes, C7 Organic Chemistry, C8 Chemical analysis, C9 Chemistry of atmosphere</a:t>
                      </a:r>
                      <a:endParaRPr lang="en-GB"/>
                    </a:p>
                    <a:p>
                      <a:pPr lvl="0"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Year 1 A level links: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Organic analysis, atomic structure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362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07088" y="-135825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/>
              <a:t>Achievement Cycle Overview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467904" y="527859"/>
            <a:ext cx="7780564" cy="357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/>
              <a:t>Curriculum: Science: Physics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390944"/>
              </p:ext>
            </p:extLst>
          </p:nvPr>
        </p:nvGraphicFramePr>
        <p:xfrm>
          <a:off x="119578" y="1084592"/>
          <a:ext cx="12381231" cy="518671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51021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3577982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897629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54599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492795">
                <a:tc>
                  <a:txBody>
                    <a:bodyPr/>
                    <a:lstStyle/>
                    <a:p>
                      <a:pPr algn="ctr"/>
                      <a:r>
                        <a:rPr lang="en-GB" sz="200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/>
                        <a:t>Topic</a:t>
                      </a:r>
                      <a:r>
                        <a:rPr lang="en-GB" sz="1050" b="1" baseline="0"/>
                        <a:t> Overview 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Foundations of Physics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Motion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Forces in Action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Work, Energy, and Power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Materials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50" b="1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</a:t>
                      </a:r>
                      <a:r>
                        <a:rPr kumimoji="0"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:</a:t>
                      </a:r>
                      <a:r>
                        <a:rPr lang="en-GB" sz="105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100" b="0" i="0" u="none" strike="noStrike" kern="1200" cap="none" spc="0" normalizeH="0" baseline="0" noProof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P2 Forces, P7 Energy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50" b="0" i="0" u="none" strike="noStrike" kern="1200" cap="none" spc="0" normalizeH="0" baseline="0" noProof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100" b="1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Laws of Motion and Momentum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Charge and Current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Energy, Power, and Resistance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Electrical Circuits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 </a:t>
                      </a:r>
                      <a:r>
                        <a:rPr lang="en-GB" sz="1100" b="0" i="0" u="none" strike="noStrike" baseline="0" noProof="0">
                          <a:latin typeface="Calibri"/>
                        </a:rPr>
                        <a:t>P2 Forces, P3 Electricity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GB" sz="105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Waves 1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Waves 2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Quantum Physics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Thermal Physics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 </a:t>
                      </a:r>
                      <a:r>
                        <a:rPr lang="en-GB" sz="1100" b="0" i="0" u="none" strike="noStrike" baseline="0" noProof="0">
                          <a:latin typeface="Calibri"/>
                        </a:rPr>
                        <a:t>P5 Waves in Matter, P7 Energy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GB" sz="1050" b="1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3402"/>
                  </a:ext>
                </a:extLst>
              </a:tr>
              <a:tr h="1585428">
                <a:tc>
                  <a:txBody>
                    <a:bodyPr/>
                    <a:lstStyle/>
                    <a:p>
                      <a:pPr algn="ctr"/>
                      <a:r>
                        <a:rPr lang="en-GB" sz="3600" b="1"/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Ideal Gases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Circular Motion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Oscillations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Gravitational Fields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Stars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latin typeface="Calibri"/>
                        </a:rPr>
                        <a:t>: P2 Forces, P7 Energy, P8 Global Challenges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05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Cosmology (the Big Bang)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Capacitance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Electric Fields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Magnetic Fields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Particle Physics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latin typeface="Calibri"/>
                        </a:rPr>
                        <a:t>: P8 Global Challenges, P3 Electricity, P4 Magnetism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GB" sz="1050" b="1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Topic Overview </a:t>
                      </a: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Radioactivity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Nuclear Physics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baseline="0" noProof="0">
                          <a:latin typeface="Calibri"/>
                        </a:rPr>
                        <a:t>Medical Imaging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baseline="0" noProof="0">
                          <a:latin typeface="Calibri"/>
                        </a:rPr>
                        <a:t>GCSE Links</a:t>
                      </a:r>
                      <a:r>
                        <a:rPr lang="en-GB" sz="1100" b="0" i="0" u="none" strike="noStrike" baseline="0" noProof="0">
                          <a:latin typeface="Calibri"/>
                        </a:rPr>
                        <a:t>: P6 Radioactivity, P5 Waves in Matter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GB" sz="1050" baseline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02854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491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  <SharedWithUsers xmlns="c6cb6c50-0ee8-4175-b8a3-e2bf00a19e54">
      <UserInfo>
        <DisplayName>HAYHURST, Mrs H (hhayhurst)</DisplayName>
        <AccountId>1389</AccountId>
        <AccountType/>
      </UserInfo>
      <UserInfo>
        <DisplayName>SHEPHERD, Mrs J (jshepherd)</DisplayName>
        <AccountId>218</AccountId>
        <AccountType/>
      </UserInfo>
      <UserInfo>
        <DisplayName>RYDE, Mr N (nryde)</DisplayName>
        <AccountId>240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20" ma:contentTypeDescription="Create a new document." ma:contentTypeScope="" ma:versionID="748ce85cd89aaa67d9d039eb5fd66b27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1fbb2f27bdafd31ece96866bc9ceaafc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7D538-6841-4F84-8282-8B9AF7999CDE}">
  <ds:schemaRefs>
    <ds:schemaRef ds:uri="9e448069-79f3-4ad7-b9b3-409927b56bc4"/>
    <ds:schemaRef ds:uri="c6cb6c50-0ee8-4175-b8a3-e2bf00a19e5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B61108-36B4-4573-9766-79195F07E3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A3 Paper (297x420 mm)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Achievement Cycle Overview</vt:lpstr>
      <vt:lpstr>Achievement Cycle Overview</vt:lpstr>
      <vt:lpstr>Achievement Cycle Overview</vt:lpstr>
      <vt:lpstr>Achievement Cycle Overview</vt:lpstr>
      <vt:lpstr>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revision>162</cp:revision>
  <dcterms:created xsi:type="dcterms:W3CDTF">2020-04-23T15:20:05Z</dcterms:created>
  <dcterms:modified xsi:type="dcterms:W3CDTF">2026-07-07T09:01:23Z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