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</p:sldIdLst>
  <p:sldSz cx="12801600" cy="9601200" type="A3"/>
  <p:notesSz cx="9144000" cy="6858000"/>
  <p:defaultTextStyle>
    <a:defPPr>
      <a:defRPr lang="en-US"/>
    </a:defPPr>
    <a:lvl1pPr marL="0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3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07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10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140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17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21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24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28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95945CA-3B58-7A30-014A-B5FEF48C38BC}" v="262" dt="2024-07-03T11:30:47.71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68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93" indent="0" algn="ctr">
              <a:buNone/>
              <a:defRPr sz="2800"/>
            </a:lvl2pPr>
            <a:lvl3pPr marL="1280185" indent="0" algn="ctr">
              <a:buNone/>
              <a:defRPr sz="2520"/>
            </a:lvl3pPr>
            <a:lvl4pPr marL="1920278" indent="0" algn="ctr">
              <a:buNone/>
              <a:defRPr sz="2240"/>
            </a:lvl4pPr>
            <a:lvl5pPr marL="2560372" indent="0" algn="ctr">
              <a:buNone/>
              <a:defRPr sz="2240"/>
            </a:lvl5pPr>
            <a:lvl6pPr marL="3200464" indent="0" algn="ctr">
              <a:buNone/>
              <a:defRPr sz="2240"/>
            </a:lvl6pPr>
            <a:lvl7pPr marL="3840557" indent="0" algn="ctr">
              <a:buNone/>
              <a:defRPr sz="2240"/>
            </a:lvl7pPr>
            <a:lvl8pPr marL="4480650" indent="0" algn="ctr">
              <a:buNone/>
              <a:defRPr sz="2240"/>
            </a:lvl8pPr>
            <a:lvl9pPr marL="5120742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08/07/2024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64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08/07/2024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219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4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4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93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85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78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7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64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557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65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74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08/07/2024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008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08/07/2024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228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93" indent="0">
              <a:buNone/>
              <a:defRPr sz="2800" b="1"/>
            </a:lvl2pPr>
            <a:lvl3pPr marL="1280185" indent="0">
              <a:buNone/>
              <a:defRPr sz="2520" b="1"/>
            </a:lvl3pPr>
            <a:lvl4pPr marL="1920278" indent="0">
              <a:buNone/>
              <a:defRPr sz="2240" b="1"/>
            </a:lvl4pPr>
            <a:lvl5pPr marL="2560372" indent="0">
              <a:buNone/>
              <a:defRPr sz="2240" b="1"/>
            </a:lvl5pPr>
            <a:lvl6pPr marL="3200464" indent="0">
              <a:buNone/>
              <a:defRPr sz="2240" b="1"/>
            </a:lvl6pPr>
            <a:lvl7pPr marL="3840557" indent="0">
              <a:buNone/>
              <a:defRPr sz="2240" b="1"/>
            </a:lvl7pPr>
            <a:lvl8pPr marL="4480650" indent="0">
              <a:buNone/>
              <a:defRPr sz="2240" b="1"/>
            </a:lvl8pPr>
            <a:lvl9pPr marL="5120742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2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93" indent="0">
              <a:buNone/>
              <a:defRPr sz="2800" b="1"/>
            </a:lvl2pPr>
            <a:lvl3pPr marL="1280185" indent="0">
              <a:buNone/>
              <a:defRPr sz="2520" b="1"/>
            </a:lvl3pPr>
            <a:lvl4pPr marL="1920278" indent="0">
              <a:buNone/>
              <a:defRPr sz="2240" b="1"/>
            </a:lvl4pPr>
            <a:lvl5pPr marL="2560372" indent="0">
              <a:buNone/>
              <a:defRPr sz="2240" b="1"/>
            </a:lvl5pPr>
            <a:lvl6pPr marL="3200464" indent="0">
              <a:buNone/>
              <a:defRPr sz="2240" b="1"/>
            </a:lvl6pPr>
            <a:lvl7pPr marL="3840557" indent="0">
              <a:buNone/>
              <a:defRPr sz="2240" b="1"/>
            </a:lvl7pPr>
            <a:lvl8pPr marL="4480650" indent="0">
              <a:buNone/>
              <a:defRPr sz="2240" b="1"/>
            </a:lvl8pPr>
            <a:lvl9pPr marL="5120742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2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08/07/2024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257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08/07/2024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945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08/07/2024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82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80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9" y="1382400"/>
            <a:ext cx="6480811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80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93" indent="0">
              <a:buNone/>
              <a:defRPr sz="1960"/>
            </a:lvl2pPr>
            <a:lvl3pPr marL="1280185" indent="0">
              <a:buNone/>
              <a:defRPr sz="1680"/>
            </a:lvl3pPr>
            <a:lvl4pPr marL="1920278" indent="0">
              <a:buNone/>
              <a:defRPr sz="1400"/>
            </a:lvl4pPr>
            <a:lvl5pPr marL="2560372" indent="0">
              <a:buNone/>
              <a:defRPr sz="1400"/>
            </a:lvl5pPr>
            <a:lvl6pPr marL="3200464" indent="0">
              <a:buNone/>
              <a:defRPr sz="1400"/>
            </a:lvl6pPr>
            <a:lvl7pPr marL="3840557" indent="0">
              <a:buNone/>
              <a:defRPr sz="1400"/>
            </a:lvl7pPr>
            <a:lvl8pPr marL="4480650" indent="0">
              <a:buNone/>
              <a:defRPr sz="1400"/>
            </a:lvl8pPr>
            <a:lvl9pPr marL="5120742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08/07/2024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734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80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9" y="1382400"/>
            <a:ext cx="6480811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93" indent="0">
              <a:buNone/>
              <a:defRPr sz="3920"/>
            </a:lvl2pPr>
            <a:lvl3pPr marL="1280185" indent="0">
              <a:buNone/>
              <a:defRPr sz="3360"/>
            </a:lvl3pPr>
            <a:lvl4pPr marL="1920278" indent="0">
              <a:buNone/>
              <a:defRPr sz="2800"/>
            </a:lvl4pPr>
            <a:lvl5pPr marL="2560372" indent="0">
              <a:buNone/>
              <a:defRPr sz="2800"/>
            </a:lvl5pPr>
            <a:lvl6pPr marL="3200464" indent="0">
              <a:buNone/>
              <a:defRPr sz="2800"/>
            </a:lvl6pPr>
            <a:lvl7pPr marL="3840557" indent="0">
              <a:buNone/>
              <a:defRPr sz="2800"/>
            </a:lvl7pPr>
            <a:lvl8pPr marL="4480650" indent="0">
              <a:buNone/>
              <a:defRPr sz="2800"/>
            </a:lvl8pPr>
            <a:lvl9pPr marL="5120742" indent="0">
              <a:buNone/>
              <a:defRPr sz="28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80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93" indent="0">
              <a:buNone/>
              <a:defRPr sz="1960"/>
            </a:lvl2pPr>
            <a:lvl3pPr marL="1280185" indent="0">
              <a:buNone/>
              <a:defRPr sz="1680"/>
            </a:lvl3pPr>
            <a:lvl4pPr marL="1920278" indent="0">
              <a:buNone/>
              <a:defRPr sz="1400"/>
            </a:lvl4pPr>
            <a:lvl5pPr marL="2560372" indent="0">
              <a:buNone/>
              <a:defRPr sz="1400"/>
            </a:lvl5pPr>
            <a:lvl6pPr marL="3200464" indent="0">
              <a:buNone/>
              <a:defRPr sz="1400"/>
            </a:lvl6pPr>
            <a:lvl7pPr marL="3840557" indent="0">
              <a:buNone/>
              <a:defRPr sz="1400"/>
            </a:lvl7pPr>
            <a:lvl8pPr marL="4480650" indent="0">
              <a:buNone/>
              <a:defRPr sz="1400"/>
            </a:lvl8pPr>
            <a:lvl9pPr marL="5120742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08/07/2024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30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08/07/2024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15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9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4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08/07/2024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424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1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1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1" y="8898895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8B8BA-C95C-4102-8607-22BF4B04E138}" type="datetimeFigureOut">
              <a:rPr lang="en-GB" smtClean="0"/>
              <a:t>08/07/2024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1" y="8898895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1" y="8898895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230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85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7" indent="-320047" algn="l" defTabSz="1280185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40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32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325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417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510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603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97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789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93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85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78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72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64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557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650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742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07088" y="-135825"/>
            <a:ext cx="11041380" cy="821234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/>
              <a:t>Achievement Cycle Overview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467904" y="527859"/>
            <a:ext cx="7780564" cy="357141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b="1" dirty="0"/>
              <a:t>Curriculum: RPE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8067330"/>
              </p:ext>
            </p:extLst>
          </p:nvPr>
        </p:nvGraphicFramePr>
        <p:xfrm>
          <a:off x="119578" y="826495"/>
          <a:ext cx="12381233" cy="973836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867132">
                  <a:extLst>
                    <a:ext uri="{9D8B030D-6E8A-4147-A177-3AD203B41FA5}">
                      <a16:colId xmlns:a16="http://schemas.microsoft.com/office/drawing/2014/main" val="1234613420"/>
                    </a:ext>
                  </a:extLst>
                </a:gridCol>
                <a:gridCol w="3861872">
                  <a:extLst>
                    <a:ext uri="{9D8B030D-6E8A-4147-A177-3AD203B41FA5}">
                      <a16:colId xmlns:a16="http://schemas.microsoft.com/office/drawing/2014/main" val="252381314"/>
                    </a:ext>
                  </a:extLst>
                </a:gridCol>
                <a:gridCol w="3897630">
                  <a:extLst>
                    <a:ext uri="{9D8B030D-6E8A-4147-A177-3AD203B41FA5}">
                      <a16:colId xmlns:a16="http://schemas.microsoft.com/office/drawing/2014/main" val="3243530804"/>
                    </a:ext>
                  </a:extLst>
                </a:gridCol>
                <a:gridCol w="3754599">
                  <a:extLst>
                    <a:ext uri="{9D8B030D-6E8A-4147-A177-3AD203B41FA5}">
                      <a16:colId xmlns:a16="http://schemas.microsoft.com/office/drawing/2014/main" val="2834096157"/>
                    </a:ext>
                  </a:extLst>
                </a:gridCol>
              </a:tblGrid>
              <a:tr h="204224">
                <a:tc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Year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AC1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AC2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AC3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54645317"/>
                  </a:ext>
                </a:extLst>
              </a:tr>
              <a:tr h="1307040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Topic</a:t>
                      </a:r>
                      <a:r>
                        <a:rPr lang="en-GB" sz="900" baseline="0" dirty="0"/>
                        <a:t> Overview (from Co Design Theme):</a:t>
                      </a:r>
                    </a:p>
                    <a:p>
                      <a:endParaRPr lang="en-GB" sz="900" b="1" u="sng" baseline="0" dirty="0"/>
                    </a:p>
                    <a:p>
                      <a:r>
                        <a:rPr lang="en-GB" sz="900" b="1" u="sng" baseline="0" dirty="0"/>
                        <a:t>THE SIX WORLD FAITHS</a:t>
                      </a:r>
                    </a:p>
                    <a:p>
                      <a:pPr lvl="0">
                        <a:buNone/>
                      </a:pPr>
                      <a:r>
                        <a:rPr lang="en-GB" sz="900" baseline="0" dirty="0"/>
                        <a:t>FAITH TIMELINE</a:t>
                      </a:r>
                    </a:p>
                    <a:p>
                      <a:r>
                        <a:rPr lang="en-GB" sz="900" baseline="0" dirty="0"/>
                        <a:t>HINDUISM – TEACHINGS, BELIEFS, PRACTICES</a:t>
                      </a:r>
                    </a:p>
                    <a:p>
                      <a:r>
                        <a:rPr lang="en-GB" sz="900" baseline="0" dirty="0"/>
                        <a:t>JUDAISM – TEACHINGS, BELIEFS, PRACTICES</a:t>
                      </a:r>
                    </a:p>
                    <a:p>
                      <a:endParaRPr lang="en-GB" sz="900" baseline="0" dirty="0"/>
                    </a:p>
                    <a:p>
                      <a:r>
                        <a:rPr lang="en-GB" sz="900" baseline="0" dirty="0"/>
                        <a:t>NC links: World faiths,</a:t>
                      </a:r>
                    </a:p>
                    <a:p>
                      <a:endParaRPr lang="en-GB" sz="900" baseline="0" dirty="0"/>
                    </a:p>
                    <a:p>
                      <a:r>
                        <a:rPr lang="en-GB" sz="900" baseline="0" dirty="0"/>
                        <a:t>GCSE Links: Beliefs, practices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Topic</a:t>
                      </a:r>
                      <a:r>
                        <a:rPr lang="en-GB" sz="900" baseline="0" dirty="0"/>
                        <a:t> Overview (from Co Design Theme):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1" i="0" u="sng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THE SIX WORLD FAITHS</a:t>
                      </a:r>
                    </a:p>
                    <a:p>
                      <a:pPr lvl="0"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BUDDHISM – TEACHINGS, BELIEFS, PRACTICES</a:t>
                      </a:r>
                      <a:endParaRPr lang="en-US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lvl="0"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CHRISTIANITY – TEACHINGS, BELIEFS, PRACTICES</a:t>
                      </a:r>
                      <a:endParaRPr lang="en-US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lvl="0"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ISLAM – TEACHINGS, BELIEFS, PRACTICES</a:t>
                      </a:r>
                      <a:endParaRPr lang="en-US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 World faiths,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 Beliefs, practices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Topic</a:t>
                      </a:r>
                      <a:r>
                        <a:rPr lang="en-GB" sz="900" baseline="0" dirty="0"/>
                        <a:t> Overview (from Co Design Theme):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1" i="0" u="sng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FAITH &amp; BELIEF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BELIEFS AND TEACHINGS FOR;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PAGANISM, SCIENTOLOGY, RASTAFARIANISM, HUMANISM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 World religions,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 Faith, belief, opinion, practices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393781"/>
                  </a:ext>
                </a:extLst>
              </a:tr>
              <a:tr h="1429576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Topic</a:t>
                      </a:r>
                      <a:r>
                        <a:rPr lang="en-GB" sz="900" baseline="0" dirty="0"/>
                        <a:t> Overview (from Co Design Theme):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1" i="0" u="sng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1" i="0" u="sng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GREEK PHILOSOPHY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THE ARGUMENTS OF – SOCRATES, PLATO, ARISTOTLE, EPICTETUS, DIOGENES, EPICURUS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 Perspectives, philosophy, deep thinking, exploration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 Perspective, arguments,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Topic</a:t>
                      </a:r>
                      <a:r>
                        <a:rPr lang="en-GB" sz="900" baseline="0" dirty="0"/>
                        <a:t> Overview (from Co Design Theme):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1" i="0" u="sng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1" i="0" u="sng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BELIEF IN GOD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– ARGUMENTS FOR GOD – TELEOLOGICAL, COSMOLOGICAL, MORAL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+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1" i="0" u="sng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WHY DO WE SUFFER?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- TYPES OF EVIL, EVIL IN THE WORLD, HOW CAN GOD AND EVIL COEXIST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 God in the world, suffering, belief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 Arguments, belief,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Topic</a:t>
                      </a:r>
                      <a:r>
                        <a:rPr lang="en-GB" sz="900" baseline="0" dirty="0"/>
                        <a:t> Overview (from Co Design Theme):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1" i="0" u="sng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WHAT IS WRONG IN THE WORLD?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- EXPLORING HOW CHRISTIANS, BUDDHISTS, MUSLIMS AND HUMANISTS TRY AND CHANGE THE WORLD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+</a:t>
                      </a:r>
                      <a:endParaRPr kumimoji="0" lang="en-GB" sz="900" b="0" i="0" u="sng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1" i="0" u="sng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PEACE &amp; JUSTICE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– CAPITAL PUNISHMENT, CAUSES OF WAR, JUST WAR THEORY, SOCIAL INJUSTICE, PACIFISM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 The world we live in, importance of God,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 Importance of God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7389280"/>
                  </a:ext>
                </a:extLst>
              </a:tr>
              <a:tr h="1307040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Topic</a:t>
                      </a:r>
                      <a:r>
                        <a:rPr lang="en-GB" sz="900" baseline="0" dirty="0"/>
                        <a:t> Overview (from Co Design Theme):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1" i="0" u="sng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1" i="0" u="sng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MEDICAL ETHICS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THE ARGUMENTS FOR AND AGAINST ABORTION, EUTHANASIA, FERTILITY TREATMENT, CLONING, GENETIC ENGINEERING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 Moral understanding, ethics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 Abortion,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euthanasia,</a:t>
                      </a: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ethics, opinions, arguments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Topic</a:t>
                      </a:r>
                      <a:r>
                        <a:rPr lang="en-GB" sz="900" baseline="0" dirty="0"/>
                        <a:t> Overview (from Co Design Theme):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1" i="0" u="sng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MEDICAL ETHICS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THE ARGUMENTS FOR AND AGAINST GENETIC ENGINEERING, TRANSPLANTS, ANIMAL RIGHTS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 Moral understanding, ethics,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 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Ethics</a:t>
                      </a: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, opinions, differences,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Topic</a:t>
                      </a:r>
                      <a:r>
                        <a:rPr lang="en-GB" sz="900" baseline="0" dirty="0"/>
                        <a:t> Overview (from Co Design Theme):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1" i="0" u="sng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FAITH IN ACTION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EXPLORING THE IMPACT OF RELIGION ON KEY FIGURES; MALALA, GANDHI, MLK, MALCOM X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 Changing the world, importance of faith,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 Key figures, faith in action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4015701"/>
                  </a:ext>
                </a:extLst>
              </a:tr>
              <a:tr h="2164779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Topic Overview (from Co Design Theme):</a:t>
                      </a:r>
                      <a:endParaRPr lang="en-US" sz="9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i="0" u="sng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CHRISTIANITY</a:t>
                      </a:r>
                      <a:r>
                        <a:rPr lang="en-GB" sz="9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– BELIEFS &amp; TEACHINGS</a:t>
                      </a:r>
                      <a:endParaRPr lang="en-US" sz="9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           - PRACTICES</a:t>
                      </a:r>
                      <a:endParaRPr lang="en-US" sz="9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NC links: World religions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GCSE Links: CHRISTIANITY</a:t>
                      </a:r>
                      <a:endParaRPr kumimoji="0"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Topic Overview (from Co Design Theme):</a:t>
                      </a:r>
                      <a:endParaRPr lang="en-US" sz="9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i="0" u="sng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CHRISTIANITY</a:t>
                      </a:r>
                      <a:r>
                        <a:rPr lang="en-GB" sz="9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– BELIEFS &amp; TEACHINGS</a:t>
                      </a:r>
                      <a:endParaRPr lang="en-US" sz="9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           - PRACTICES</a:t>
                      </a:r>
                      <a:endParaRPr lang="en-US" sz="9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NC links: World religions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GCSE Links: CHRISTIANITY</a:t>
                      </a:r>
                      <a:endParaRPr kumimoji="0" lang="en-GB" sz="900" dirty="0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kumimoji="0" lang="en-GB" sz="9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9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Topic Overview (from Co Design Theme):</a:t>
                      </a:r>
                      <a:endParaRPr lang="en-US" sz="9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i="0" u="sng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ISLAM</a:t>
                      </a:r>
                      <a:r>
                        <a:rPr lang="en-GB" sz="9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– BELIEFS &amp; TEACHINGS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                         - PRACTICES</a:t>
                      </a:r>
                      <a:endParaRPr lang="en-US" sz="9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NC links: World religions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GCSE Links: </a:t>
                      </a:r>
                      <a:endParaRPr lang="en-US" sz="9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ISLAM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Topic</a:t>
                      </a:r>
                      <a:r>
                        <a:rPr lang="en-GB" sz="900" baseline="0" dirty="0"/>
                        <a:t> Overview (from Co Design Theme):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i="0" u="sng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ISLAM</a:t>
                      </a: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– BELIEFS &amp; TEACHINGS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                        </a:t>
                      </a: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- PRACTICES</a:t>
                      </a:r>
                    </a:p>
                    <a:p>
                      <a:pPr marL="0" marR="0" lvl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PHILOSOPHY &amp; ETHICS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  - Relationships, Good and Evil</a:t>
                      </a:r>
                      <a:endParaRPr lang="en-GB" sz="900" dirty="0"/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World religions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GCSE Links: 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ISLAM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2173402"/>
                  </a:ext>
                </a:extLst>
              </a:tr>
              <a:tr h="2287325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Topic</a:t>
                      </a:r>
                      <a:r>
                        <a:rPr lang="en-GB" sz="900" baseline="0" dirty="0"/>
                        <a:t> Overview (from Co Design Theme):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900" b="1" i="0" u="sng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PHILOSOPHY &amp; ETHICS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 - Life and Death, Human Rights</a:t>
                      </a:r>
                      <a:endParaRPr kumimoji="0" lang="en-GB" sz="900" b="1" i="0" u="sng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World religions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CHRISTIANITY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Topic Overview (from Co Design Theme):</a:t>
                      </a:r>
                      <a:endParaRPr lang="en-US" sz="900" b="0" i="0" u="none" strike="noStrike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i="0" u="sng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PHILOSOPHY &amp; ETHICS</a:t>
                      </a:r>
                      <a:r>
                        <a:rPr lang="en-GB" sz="9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  - Life and Death, Human Rights</a:t>
                      </a:r>
                      <a:endParaRPr lang="en-GB" sz="900" dirty="0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NC links: World religions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GCSE Links: CHRISTIANITY</a:t>
                      </a:r>
                      <a:endParaRPr lang="en-GB" sz="900" dirty="0"/>
                    </a:p>
                    <a:p>
                      <a:pPr lvl="0">
                        <a:buNone/>
                      </a:pPr>
                      <a:endParaRPr lang="en-GB" sz="900" dirty="0"/>
                    </a:p>
                    <a:p>
                      <a:pPr lvl="0">
                        <a:buNone/>
                      </a:pPr>
                      <a:endParaRPr lang="en-GB" sz="900" dirty="0"/>
                    </a:p>
                    <a:p>
                      <a:pPr lvl="0">
                        <a:buNone/>
                      </a:pPr>
                      <a:r>
                        <a:rPr lang="en-GB" sz="900" dirty="0"/>
                        <a:t>Topic</a:t>
                      </a:r>
                      <a:r>
                        <a:rPr lang="en-GB" sz="900" baseline="0" dirty="0"/>
                        <a:t> Overview (from Co Design Theme):</a:t>
                      </a:r>
                      <a:endParaRPr lang="en-GB" sz="900" dirty="0"/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1" i="0" u="sng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REVISION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– PHILOSOPHY &amp; ETHICS, CHRISTIANITY, ISLAM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Topic</a:t>
                      </a:r>
                      <a:r>
                        <a:rPr lang="en-GB" sz="900" baseline="0" dirty="0"/>
                        <a:t> Overview (from Co Design Theme):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i="0" u="sng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REVISION</a:t>
                      </a:r>
                      <a:endParaRPr kumimoji="0" lang="en-GB" sz="900" b="1" i="0" u="sng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1802854"/>
                  </a:ext>
                </a:extLst>
              </a:tr>
            </a:tbl>
          </a:graphicData>
        </a:graphic>
      </p:graphicFrame>
      <p:pic>
        <p:nvPicPr>
          <p:cNvPr id="3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F3BAF132-8FEB-4827-A854-09E534535A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8" y="96673"/>
            <a:ext cx="3424799" cy="588736"/>
          </a:xfrm>
          <a:prstGeom prst="rect">
            <a:avLst/>
          </a:prstGeom>
        </p:spPr>
      </p:pic>
      <p:pic>
        <p:nvPicPr>
          <p:cNvPr id="9" name="Picture 8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6D8DC7B0-5CC5-48C7-A23F-64752FD1AB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054" y="83820"/>
            <a:ext cx="2688967" cy="71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9233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6cb6c50-0ee8-4175-b8a3-e2bf00a19e54" xsi:nil="true"/>
    <lcf76f155ced4ddcb4097134ff3c332f xmlns="9e448069-79f3-4ad7-b9b3-409927b56bc4">
      <Terms xmlns="http://schemas.microsoft.com/office/infopath/2007/PartnerControls"/>
    </lcf76f155ced4ddcb4097134ff3c332f>
    <_Flow_SignoffStatus xmlns="9e448069-79f3-4ad7-b9b3-409927b56bc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A7A8E2A7D7734395F8F461A3A862E7" ma:contentTypeVersion="19" ma:contentTypeDescription="Create a new document." ma:contentTypeScope="" ma:versionID="e309098578c280501f4820f57165d27d">
  <xsd:schema xmlns:xsd="http://www.w3.org/2001/XMLSchema" xmlns:xs="http://www.w3.org/2001/XMLSchema" xmlns:p="http://schemas.microsoft.com/office/2006/metadata/properties" xmlns:ns2="9e448069-79f3-4ad7-b9b3-409927b56bc4" xmlns:ns3="c6cb6c50-0ee8-4175-b8a3-e2bf00a19e54" targetNamespace="http://schemas.microsoft.com/office/2006/metadata/properties" ma:root="true" ma:fieldsID="d02fb2deba3afb26605fa25482e75d7f" ns2:_="" ns3:_="">
    <xsd:import namespace="9e448069-79f3-4ad7-b9b3-409927b56bc4"/>
    <xsd:import namespace="c6cb6c50-0ee8-4175-b8a3-e2bf00a19e5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448069-79f3-4ad7-b9b3-409927b56bc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0784a15f-d5a9-4bb3-b950-509b928a466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cb6c50-0ee8-4175-b8a3-e2bf00a19e54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82de4c7a-574d-49b8-bfdf-dd95e5852508}" ma:internalName="TaxCatchAll" ma:showField="CatchAllData" ma:web="c6cb6c50-0ee8-4175-b8a3-e2bf00a19e5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D47D538-6841-4F84-8282-8B9AF7999CDE}">
  <ds:schemaRefs>
    <ds:schemaRef ds:uri="http://purl.org/dc/dcmitype/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9e448069-79f3-4ad7-b9b3-409927b56bc4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fopath/2007/PartnerControls"/>
    <ds:schemaRef ds:uri="c6cb6c50-0ee8-4175-b8a3-e2bf00a19e54"/>
  </ds:schemaRefs>
</ds:datastoreItem>
</file>

<file path=customXml/itemProps2.xml><?xml version="1.0" encoding="utf-8"?>
<ds:datastoreItem xmlns:ds="http://schemas.openxmlformats.org/officeDocument/2006/customXml" ds:itemID="{D37D29D8-F47B-4D1A-B34C-D891C68AC2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e448069-79f3-4ad7-b9b3-409927b56bc4"/>
    <ds:schemaRef ds:uri="c6cb6c50-0ee8-4175-b8a3-e2bf00a19e5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DDA49AF-F191-4AA1-8698-D4DF353DC6D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</TotalTime>
  <Words>389</Words>
  <Application>Microsoft Office PowerPoint</Application>
  <PresentationFormat>A3 Paper (297x420 mm)</PresentationFormat>
  <Paragraphs>143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Achievement Cycle Overview</vt:lpstr>
    </vt:vector>
  </TitlesOfParts>
  <Company>Torch Academy Gateway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 Cycle Overview</dc:title>
  <dc:creator>D Belshaw Staff 8304169</dc:creator>
  <cp:lastModifiedBy>Kate Billingham</cp:lastModifiedBy>
  <cp:revision>229</cp:revision>
  <dcterms:created xsi:type="dcterms:W3CDTF">2020-04-23T15:20:05Z</dcterms:created>
  <dcterms:modified xsi:type="dcterms:W3CDTF">2024-07-08T09:41:18Z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0x010100FFA7A8E2A7D7734395F8F461A3A862E7</vt:lpwstr>
  </property>
  <property fmtid="{D5CDD505-2E9C-101B-9397-08002B2CF9AE}" pid="3" name="MediaServiceImageTags">
    <vt:lpwstr/>
  </property>
</Properties>
</file>