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57" r:id="rId5"/>
    <p:sldId id="258" r:id="rId6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2C725B-C6B4-C5B7-5B31-940299E05372}" v="399" dt="2025-10-01T20:44:54.9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810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13F1A-B235-47B2-B284-DBD098C4F96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D7C388-C123-42F4-9A25-D5BBF48146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500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D7C388-C123-42F4-9A25-D5BBF48146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16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546394" y="-6662"/>
            <a:ext cx="6219254" cy="806882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KS3 Achievement Cycle Overview</a:t>
            </a:r>
            <a:endParaRPr lang="en-GB" sz="3200" b="1" dirty="0">
              <a:cs typeface="Calibri Light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947177" y="674782"/>
            <a:ext cx="3417687" cy="32843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3200" dirty="0"/>
              <a:t>Curriculum: </a:t>
            </a:r>
            <a:r>
              <a:rPr lang="en-GB" sz="3200" b="1" dirty="0"/>
              <a:t>MUSIC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287822"/>
              </p:ext>
            </p:extLst>
          </p:nvPr>
        </p:nvGraphicFramePr>
        <p:xfrm>
          <a:off x="150511" y="1223016"/>
          <a:ext cx="12500577" cy="8272094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654666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4119921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3935199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3790791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</a:tblGrid>
              <a:tr h="3984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AC1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AC2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AC3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2808022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b="1" i="0" u="sng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 Stomp – Rhythm and Pulse 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Exploring rhythm, rhythmic notation and the musical elements.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Composing &amp; performing.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Composition, Ensemble Performance, Area of Study 3 (Rhythms of the World)</a:t>
                      </a:r>
                      <a:endParaRPr lang="en-GB" sz="1000" dirty="0"/>
                    </a:p>
                    <a:p>
                      <a:pPr lvl="0">
                        <a:buNone/>
                      </a:pPr>
                      <a:endParaRPr lang="en-GB" sz="900" b="1" u="sng" dirty="0"/>
                    </a:p>
                    <a:p>
                      <a:pPr lvl="0">
                        <a:buNone/>
                      </a:pPr>
                      <a:r>
                        <a:rPr lang="en-GB" sz="900" b="1" u="sng" dirty="0"/>
                        <a:t>Topic</a:t>
                      </a:r>
                      <a:r>
                        <a:rPr lang="en-GB" sz="900" b="1" u="sng" baseline="0" dirty="0"/>
                        <a:t> Overview: The Power Of The Voice</a:t>
                      </a:r>
                      <a:endParaRPr lang="en-GB" sz="900" dirty="0"/>
                    </a:p>
                    <a:p>
                      <a:pPr lvl="0">
                        <a:buNone/>
                      </a:pPr>
                      <a:endParaRPr lang="en-GB" sz="900" baseline="0" dirty="0"/>
                    </a:p>
                    <a:p>
                      <a:pPr lvl="0">
                        <a:buNone/>
                      </a:pPr>
                      <a:r>
                        <a:rPr lang="en-GB" sz="900" baseline="0" dirty="0"/>
                        <a:t>Exploring the voice, how to warm up and look after it, experience of ensemble performance and awareness of pitch, sound, melody and harmony. Introduction to the musical elements.</a:t>
                      </a:r>
                    </a:p>
                    <a:p>
                      <a:pPr lvl="0">
                        <a:buNone/>
                      </a:pPr>
                      <a:endParaRPr lang="en-GB" sz="900" baseline="0" dirty="0"/>
                    </a:p>
                    <a:p>
                      <a:pPr lvl="0">
                        <a:buNone/>
                      </a:pPr>
                      <a:r>
                        <a:rPr lang="en-GB" sz="900" b="1" baseline="0" dirty="0"/>
                        <a:t>NC Links:</a:t>
                      </a:r>
                      <a:r>
                        <a:rPr lang="en-GB" sz="900" baseline="0" dirty="0"/>
                        <a:t> Performing, singing and improving vocal technique.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baseline="0" dirty="0"/>
                        <a:t>GCSE Links</a:t>
                      </a:r>
                      <a:r>
                        <a:rPr lang="en-GB" sz="900" baseline="0" dirty="0"/>
                        <a:t>: Ensemble Performance, Area of Study 1 (My Music) &amp; Area of Study 5 (Conventions of Pop)</a:t>
                      </a:r>
                    </a:p>
                    <a:p>
                      <a:pPr lvl="0">
                        <a:buNone/>
                      </a:pPr>
                      <a:endParaRPr lang="en-GB" sz="9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sng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 Overview: Ode To Joy -  Introducing Melody</a:t>
                      </a:r>
                      <a:endParaRPr lang="en-US" sz="1000" b="1" i="0" u="sng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Understand pitch in relation to the keyboard and notation.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Performing, listening, and the use of staff notation.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Solo Performance, Area of Study 1 &amp; 2 (The Concerto Through Time)</a:t>
                      </a:r>
                      <a:endParaRPr lang="en-GB" sz="1000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1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1" i="0" u="sng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sng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 Ground Bass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Build keyboard skills and understand about a Ground Bass structure and orchestral instruments.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: Using written notation, listening skills and analysing pieces of music using the musical elements. 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Solo Performance, Area of Study 1 &amp; 2</a:t>
                      </a:r>
                      <a:endParaRPr lang="en-GB" sz="1000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1" u="sng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/>
                        <a:t>Topic</a:t>
                      </a:r>
                      <a:r>
                        <a:rPr lang="en-GB" sz="900" b="1" u="sng" baseline="0" dirty="0"/>
                        <a:t> Overview: </a:t>
                      </a:r>
                      <a:r>
                        <a:rPr lang="en-GB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4 Chord Songs</a:t>
                      </a:r>
                      <a:r>
                        <a:rPr lang="en-US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- Ukulele Skills</a:t>
                      </a:r>
                      <a:endParaRPr lang="en-GB" sz="1000" b="1" i="0" u="sng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1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Understand what chords are using in relation to the ukulele and keyboard.</a:t>
                      </a:r>
                      <a:endParaRPr kumimoji="0"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kumimoji="0"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Performing, Composing, listening, and the use of 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staff notation</a:t>
                      </a:r>
                      <a:r>
                        <a:rPr kumimoji="0"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, singing and improving the use of voice whilst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performing on ukulele. </a:t>
                      </a:r>
                      <a:endParaRPr kumimoji="0"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kumimoji="0"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Ensemble Performance, Area of Study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2682619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Topic</a:t>
                      </a:r>
                      <a:r>
                        <a:rPr lang="en-GB" sz="900" b="1" u="sng" baseline="0" dirty="0"/>
                        <a:t> Overview: West African Drumming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Improving drum technique when using the djembe drums and learn a traditional West African (Guinea) drumming piece.</a:t>
                      </a:r>
                      <a:endParaRPr kumimoji="0" lang="en-GB" sz="1000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NC links: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 Composing, listening and appraising music especially from other cultures and traditions, improving keyboard technique.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GCSE Links:</a:t>
                      </a:r>
                      <a:r>
                        <a:rPr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 Composition, Ensemble Performance, Area of Study 1 &amp; 3</a:t>
                      </a:r>
                      <a:endParaRPr kumimoji="0" lang="en-GB" sz="1000"/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/>
                        </a:rPr>
                        <a:t>Topic Overview: Minimalism</a:t>
                      </a:r>
                      <a:endParaRPr kumimoji="0" lang="en-GB" sz="1000" u="sng"/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Composition unit to create a piece of music based around repeating ideas.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 Composing, listening and appraising music especially from other cultures and traditions, improving keyboard technique.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Free Composition, Area of Study 1 &amp; 2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Topic</a:t>
                      </a:r>
                      <a:r>
                        <a:rPr lang="en-GB" sz="900" b="1" u="sng" baseline="0" dirty="0"/>
                        <a:t> Overview: Film Music</a:t>
                      </a:r>
                    </a:p>
                    <a:p>
                      <a:pPr lvl="0" defTabSz="1280160">
                        <a:buNone/>
                        <a:tabLst/>
                        <a:defRPr/>
                      </a:pPr>
                      <a:endParaRPr kumimoji="0" lang="en-GB" sz="900" baseline="0" dirty="0"/>
                    </a:p>
                    <a:p>
                      <a:pPr lvl="0">
                        <a:buNone/>
                      </a:pPr>
                      <a:r>
                        <a:rPr lang="en-US" sz="900" b="0" i="0" u="none" strike="noStrike" baseline="0" noProof="0" dirty="0">
                          <a:latin typeface="Calibri"/>
                        </a:rPr>
                        <a:t>An introduction to the world of music used in film. How music conveys different emotions.</a:t>
                      </a:r>
                      <a:endParaRPr kumimoji="0" lang="en-US" sz="900" b="0" i="0" u="none" strike="noStrike" baseline="0" noProof="0" dirty="0"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kumimoji="0" lang="en-US" sz="900" b="0" i="0" u="none" strike="noStrike" baseline="0" noProof="0" dirty="0">
                        <a:latin typeface="Calibri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NC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</a:rPr>
                        <a:t> Performing, Composing, listening and exploring composer's intentions through musical devices.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GCSE Links:</a:t>
                      </a:r>
                      <a:r>
                        <a:rPr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 Composing to a Set Brief, Area of Study 4 (Film music)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1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900" b="1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 Overview: The Blues</a:t>
                      </a:r>
                      <a:endParaRPr lang="en-GB" sz="1000" b="0" i="0" u="sng" strike="noStrike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Studying this influential style of music and its key characteristics.</a:t>
                      </a:r>
                      <a:endParaRPr kumimoji="0"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endParaRPr kumimoji="0"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NC links: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Singing as part of a group, improvisation, performing, listening and appraising music especially from other cultures and traditions, improving keyboard technique.</a:t>
                      </a:r>
                      <a:endParaRPr kumimoji="0"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Solo &amp; Ensemble Performance, Area of Study 3 &amp; 5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 Reggae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1" i="0" u="sng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Studying this influential style of music and its key characteristics.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Singing as part of a group, improvisation, performing, listening and appraising music especially from other cultures and traditions, improving keyboard technique.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Solo &amp; Ensemble Performance, Area of Study 3 &amp; 5</a:t>
                      </a:r>
                      <a:endParaRPr lang="en-GB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  <a:tr h="2371639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sng" dirty="0"/>
                        <a:t>Topic</a:t>
                      </a:r>
                      <a:r>
                        <a:rPr lang="en-GB" sz="900" b="1" u="sng" baseline="0" dirty="0"/>
                        <a:t> Overview: </a:t>
                      </a:r>
                      <a:r>
                        <a:rPr lang="en-GB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 Hooks 'n' Riffs</a:t>
                      </a:r>
                      <a:r>
                        <a:rPr lang="en-US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en-GB" sz="1000" b="1" i="0" u="sng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Understanding how repeated ideas are used in popular music.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Performing, Composing, listening, and the use of staff notation,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Solo performance, Area of Study 5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 Overview: Variations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1" i="0" u="sng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Exploring how the techniques of variation are </a:t>
                      </a:r>
                      <a:r>
                        <a:rPr lang="en-US" sz="1000" b="0" i="0" u="none" strike="noStrike" baseline="0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utilised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Composing, listening, and the use of staff notation, </a:t>
                      </a: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GCSE Links: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Free and Set Brief Composition, Area of Study 2</a:t>
                      </a:r>
                      <a:endParaRPr lang="en-US" sz="1000" dirty="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sng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Topic Overview: Stimulus Composition</a:t>
                      </a:r>
                      <a:endParaRPr kumimoji="0" lang="en-GB" sz="1000" b="0" i="0" u="sng" strike="noStrike" baseline="0" noProof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1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Creating a composition from a given starting point.</a:t>
                      </a:r>
                      <a:endParaRPr lang="en-GB" sz="1000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NC links: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Performing, Composing, listening, and the use of staff notation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Composition to a Set Brief</a:t>
                      </a: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>
                        <a:buNone/>
                      </a:pPr>
                      <a:endParaRPr kumimoji="0" lang="en-GB" sz="900" b="1" i="0" u="none" strike="noStrike" baseline="0" noProof="0" dirty="0">
                        <a:latin typeface="Calibri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sng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Topic Overview: Arranging &amp; Song Writing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en-GB" sz="1000" b="1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b="1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Understanding the art of song and creating a well-structured song in an ensemble.</a:t>
                      </a:r>
                      <a:endParaRPr kumimoji="0"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00" b="0" i="0" u="none" strike="noStrike" baseline="0" noProof="0" dirty="0">
                        <a:solidFill>
                          <a:srgbClr val="000000"/>
                        </a:solidFill>
                        <a:latin typeface="Calibri" panose="020F0502020204030204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NC links: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</a:t>
                      </a:r>
                      <a:r>
                        <a:rPr lang="en-GB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Performing, Composing, listening, and the use of staff notation, singing and improving vocal technique 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GB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GCSE Links:</a:t>
                      </a:r>
                      <a:r>
                        <a:rPr lang="en-US" sz="1000" b="1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 </a:t>
                      </a:r>
                      <a:r>
                        <a:rPr lang="en-US" sz="1000" b="0" i="0" u="none" strike="noStrike" baseline="0" noProof="0" dirty="0">
                          <a:solidFill>
                            <a:srgbClr val="000000"/>
                          </a:solidFill>
                          <a:latin typeface="Calibri" panose="020F0502020204030204"/>
                        </a:rPr>
                        <a:t> Ensemble performance, Free Composition, Area of Study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015701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31686B71-04A2-F844-AA07-3E22F5BCE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sp>
        <p:nvSpPr>
          <p:cNvPr id="9" name="Title 5">
            <a:extLst>
              <a:ext uri="{FF2B5EF4-FFF2-40B4-BE49-F238E27FC236}">
                <a16:creationId xmlns:a16="http://schemas.microsoft.com/office/drawing/2014/main" id="{A895A4BE-4B8F-1C20-11A3-9C730685C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8066" y="93799"/>
            <a:ext cx="6735910" cy="735126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KS4 Achievement Cycle Overview</a:t>
            </a:r>
          </a:p>
        </p:txBody>
      </p:sp>
      <p:pic>
        <p:nvPicPr>
          <p:cNvPr id="11" name="Picture 10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8C763E72-7C2B-1295-2E89-A645B8C43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6DE79A7B-A8C3-D6C9-4E92-242D2BF10FF1}"/>
              </a:ext>
            </a:extLst>
          </p:cNvPr>
          <p:cNvSpPr txBox="1">
            <a:spLocks/>
          </p:cNvSpPr>
          <p:nvPr/>
        </p:nvSpPr>
        <p:spPr>
          <a:xfrm>
            <a:off x="5009642" y="694778"/>
            <a:ext cx="3518148" cy="6592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20047" indent="-320047" algn="l" defTabSz="1280185" rtl="0" eaLnBrk="1" latinLnBrk="0" hangingPunct="1">
              <a:lnSpc>
                <a:spcPct val="90000"/>
              </a:lnSpc>
              <a:spcBef>
                <a:spcPts val="1400"/>
              </a:spcBef>
              <a:buFont typeface="Arial" panose="020B0604020202020204" pitchFamily="34" charset="0"/>
              <a:buChar char="•"/>
              <a:defRPr sz="3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60140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33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0232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0325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80417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20510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60603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97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40789" indent="-320047" algn="l" defTabSz="1280185" rtl="0" eaLnBrk="1" latinLnBrk="0" hangingPunct="1">
              <a:lnSpc>
                <a:spcPct val="90000"/>
              </a:lnSpc>
              <a:spcBef>
                <a:spcPts val="700"/>
              </a:spcBef>
              <a:buFont typeface="Arial" panose="020B0604020202020204" pitchFamily="34" charset="0"/>
              <a:buChar char="•"/>
              <a:defRPr sz="25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dirty="0"/>
              <a:t>Curriculum:</a:t>
            </a:r>
            <a:r>
              <a:rPr lang="en-GB" sz="3200" b="1" dirty="0"/>
              <a:t> MUSIC</a:t>
            </a:r>
          </a:p>
        </p:txBody>
      </p:sp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64623358-5EF6-0C4E-D5C8-BD76336006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7074529"/>
              </p:ext>
            </p:extLst>
          </p:nvPr>
        </p:nvGraphicFramePr>
        <p:xfrm>
          <a:off x="630853" y="1398845"/>
          <a:ext cx="11539894" cy="656952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747571">
                  <a:extLst>
                    <a:ext uri="{9D8B030D-6E8A-4147-A177-3AD203B41FA5}">
                      <a16:colId xmlns:a16="http://schemas.microsoft.com/office/drawing/2014/main" val="1626908177"/>
                    </a:ext>
                  </a:extLst>
                </a:gridCol>
                <a:gridCol w="3464490">
                  <a:extLst>
                    <a:ext uri="{9D8B030D-6E8A-4147-A177-3AD203B41FA5}">
                      <a16:colId xmlns:a16="http://schemas.microsoft.com/office/drawing/2014/main" val="2912270991"/>
                    </a:ext>
                  </a:extLst>
                </a:gridCol>
                <a:gridCol w="3865867">
                  <a:extLst>
                    <a:ext uri="{9D8B030D-6E8A-4147-A177-3AD203B41FA5}">
                      <a16:colId xmlns:a16="http://schemas.microsoft.com/office/drawing/2014/main" val="723352078"/>
                    </a:ext>
                  </a:extLst>
                </a:gridCol>
                <a:gridCol w="3461966">
                  <a:extLst>
                    <a:ext uri="{9D8B030D-6E8A-4147-A177-3AD203B41FA5}">
                      <a16:colId xmlns:a16="http://schemas.microsoft.com/office/drawing/2014/main" val="2482274891"/>
                    </a:ext>
                  </a:extLst>
                </a:gridCol>
              </a:tblGrid>
              <a:tr h="3238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AC1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AC2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AC3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88222"/>
                  </a:ext>
                </a:extLst>
              </a:tr>
              <a:tr h="1819275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 Overview: The Musical Elements (HT1)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u="non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Exploring the musical elements and developing word rich skills in preparation for exploring the 4 AOS. 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non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Developing a compositional toolkit.</a:t>
                      </a: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Developing performance skills</a:t>
                      </a: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 Overview: AOS 5 – Conventions of Pop (HT2)</a:t>
                      </a: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050" b="0" i="0" u="non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Understanding the development of popular music from 1950 - present day, focusing on 50's/60's Rock 'n' Roll, Rock anthems of 70's/80's, Pop ballads of 70's/80's/90's and Solo Artists from 90's to present day.</a:t>
                      </a: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u="non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GB" sz="1050" b="0" i="0" u="non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Beginning Free Composition process.</a:t>
                      </a: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u="non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endParaRPr lang="en-GB" sz="1050" b="0" i="0" u="non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650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1" i="0" u="sng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 Overview: AOS 4 - Film Music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Understanding the role of music in film and video games. How to create emotive music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Free Composition coursework initial ideas development.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Solo and Ensemble Performance mock recitals. </a:t>
                      </a:r>
                      <a:endParaRPr lang="en-GB" dirty="0"/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100" b="1" i="0" u="sng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 Overview: AOS 2 - The Concerto Through Time</a:t>
                      </a: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Understanding the changes to the concerto through the Baroque, Classical, and Romantic eras.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Further developing Free Composition Ideas and first draft submission.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Solo Performance development and assessment. </a:t>
                      </a:r>
                      <a:endParaRPr lang="en-GB" dirty="0"/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491513"/>
                  </a:ext>
                </a:extLst>
              </a:tr>
              <a:tr h="21526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425"/>
                        </a:lnSpc>
                      </a:pPr>
                      <a:r>
                        <a:rPr lang="en-GB" sz="20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22422" marR="22422" marT="11211" marB="11211" anchor="ctr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 Overview: AOS 3 – Rhythms Of The World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u="non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Understanding the music and traditions of African Drumming music, Eastern European music, music of the Punjab and Bhangra and Calypso and Samba music.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Begin 2nd composition (composition to a set brief) released by OCR on 1st September.</a:t>
                      </a: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 Overview:  AOS Revision/Coursework completion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Recap Area of Study 2, 3 &amp; 5 and </a:t>
                      </a:r>
                      <a:r>
                        <a:rPr lang="en-GB" sz="1050" b="0" i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targetted</a:t>
                      </a: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revision including examination question prep.</a:t>
                      </a:r>
                      <a:endParaRPr lang="en-GB" dirty="0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Final draft of set brief composition due by Easter break. 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Performance recordings due February half term.</a:t>
                      </a: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1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050" b="1" i="0" u="sng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Topic Overview: AOS 2 - 5 Revision</a:t>
                      </a:r>
                      <a:endParaRPr lang="en-GB" sz="1050" b="0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050" b="1" i="0" u="sng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r>
                        <a:rPr lang="en-GB" sz="105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Final preparations for all areas of study in the listening and appraising exam.</a:t>
                      </a:r>
                    </a:p>
                    <a:p>
                      <a:pPr algn="l" fontAlgn="base">
                        <a:lnSpc>
                          <a:spcPts val="1425"/>
                        </a:lnSpc>
                      </a:pPr>
                      <a:endParaRPr lang="en-GB" sz="1050" b="0" i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2422" marR="22422" marT="11211" marB="11211">
                    <a:lnL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1102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6071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  <SharedWithUsers xmlns="c6cb6c50-0ee8-4175-b8a3-e2bf00a19e54">
      <UserInfo>
        <DisplayName/>
        <AccountId xsi:nil="true"/>
        <AccountType/>
      </UserInfo>
    </SharedWithUsers>
    <MediaLengthInSeconds xmlns="9e448069-79f3-4ad7-b9b3-409927b56bc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20" ma:contentTypeDescription="Create a new document." ma:contentTypeScope="" ma:versionID="35b435d0c3cfa517f127e0da556e4a4e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75c809795ba58c397226de6203f4315b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47D538-6841-4F84-8282-8B9AF7999CDE}">
  <ds:schemaRefs>
    <ds:schemaRef ds:uri="9e448069-79f3-4ad7-b9b3-409927b56bc4"/>
    <ds:schemaRef ds:uri="c6cb6c50-0ee8-4175-b8a3-e2bf00a19e54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948B03-675F-4A70-AD3D-FCC8C8FA8B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1041</Words>
  <Application>Microsoft Office PowerPoint</Application>
  <PresentationFormat>A3 Paper (297x420 mm)</PresentationFormat>
  <Paragraphs>157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Office Theme</vt:lpstr>
      <vt:lpstr>KS3 Achievement Cycle Overview</vt:lpstr>
      <vt:lpstr>KS4 Achievement Cycle Overview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 Belshaw Staff 8304169</dc:creator>
  <cp:lastModifiedBy>Mrs D Edwards</cp:lastModifiedBy>
  <cp:revision>877</cp:revision>
  <dcterms:created xsi:type="dcterms:W3CDTF">2020-04-23T15:20:05Z</dcterms:created>
  <dcterms:modified xsi:type="dcterms:W3CDTF">2025-10-02T11:26:32Z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Order">
    <vt:r8>343300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