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"/>
  </p:notesMasterIdLst>
  <p:sldIdLst>
    <p:sldId id="257" r:id="rId5"/>
    <p:sldId id="258" r:id="rId6"/>
  </p:sldIdLst>
  <p:sldSz cx="12801600" cy="9601200" type="A3"/>
  <p:notesSz cx="9144000" cy="6858000"/>
  <p:defaultTextStyle>
    <a:defPPr>
      <a:defRPr lang="en-US"/>
    </a:defPPr>
    <a:lvl1pPr marL="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3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07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0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4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17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21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24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28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2F7DB9-DF81-860F-965A-04D5B221EB65}" v="2144" dt="2026-06-24T12:52:35.2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157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F13F1A-B235-47B2-B284-DBD098C4F96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D7C388-C123-42F4-9A25-D5BBF48146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500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D7C388-C123-42F4-9A25-D5BBF48146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16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93" indent="0" algn="ctr">
              <a:buNone/>
              <a:defRPr sz="2800"/>
            </a:lvl2pPr>
            <a:lvl3pPr marL="1280185" indent="0" algn="ctr">
              <a:buNone/>
              <a:defRPr sz="2520"/>
            </a:lvl3pPr>
            <a:lvl4pPr marL="1920278" indent="0" algn="ctr">
              <a:buNone/>
              <a:defRPr sz="2240"/>
            </a:lvl4pPr>
            <a:lvl5pPr marL="2560372" indent="0" algn="ctr">
              <a:buNone/>
              <a:defRPr sz="2240"/>
            </a:lvl5pPr>
            <a:lvl6pPr marL="3200464" indent="0" algn="ctr">
              <a:buNone/>
              <a:defRPr sz="2240"/>
            </a:lvl6pPr>
            <a:lvl7pPr marL="3840557" indent="0" algn="ctr">
              <a:buNone/>
              <a:defRPr sz="2240"/>
            </a:lvl7pPr>
            <a:lvl8pPr marL="4480650" indent="0" algn="ctr">
              <a:buNone/>
              <a:defRPr sz="2240"/>
            </a:lvl8pPr>
            <a:lvl9pPr marL="5120742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6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21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93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85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78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7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64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557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65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74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008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228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25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4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9" y="1382400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3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9" y="1382400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93" indent="0">
              <a:buNone/>
              <a:defRPr sz="3920"/>
            </a:lvl2pPr>
            <a:lvl3pPr marL="1280185" indent="0">
              <a:buNone/>
              <a:defRPr sz="3360"/>
            </a:lvl3pPr>
            <a:lvl4pPr marL="1920278" indent="0">
              <a:buNone/>
              <a:defRPr sz="2800"/>
            </a:lvl4pPr>
            <a:lvl5pPr marL="2560372" indent="0">
              <a:buNone/>
              <a:defRPr sz="2800"/>
            </a:lvl5pPr>
            <a:lvl6pPr marL="3200464" indent="0">
              <a:buNone/>
              <a:defRPr sz="2800"/>
            </a:lvl6pPr>
            <a:lvl7pPr marL="3840557" indent="0">
              <a:buNone/>
              <a:defRPr sz="2800"/>
            </a:lvl7pPr>
            <a:lvl8pPr marL="4480650" indent="0">
              <a:buNone/>
              <a:defRPr sz="2800"/>
            </a:lvl8pPr>
            <a:lvl9pPr marL="5120742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30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5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9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4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2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5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230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85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7" indent="-320047" algn="l" defTabSz="1280185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4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32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325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41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51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603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9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789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93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85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78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7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64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557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65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74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546394" y="-6662"/>
            <a:ext cx="6219254" cy="806882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KS3 Achievement Cycle Overview</a:t>
            </a:r>
            <a:endParaRPr lang="en-GB" sz="3200" b="1" dirty="0">
              <a:cs typeface="Calibri Light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947177" y="674782"/>
            <a:ext cx="3417687" cy="32843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3200" dirty="0"/>
              <a:t>Curriculum: </a:t>
            </a:r>
            <a:r>
              <a:rPr lang="en-GB" sz="3200" b="1" dirty="0"/>
              <a:t>MUSIC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819683"/>
              </p:ext>
            </p:extLst>
          </p:nvPr>
        </p:nvGraphicFramePr>
        <p:xfrm>
          <a:off x="150511" y="1223016"/>
          <a:ext cx="12500577" cy="8348294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654666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4119921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935199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790791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3984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/>
                        <a:t>Autumn (15 weeks)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/>
                        <a:t>Spring (10 weeks)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/>
                        <a:t>Summer (13 weeks)</a:t>
                      </a:r>
                      <a:endParaRPr lang="en-GB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280802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800" b="1" i="0" u="sng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 Overview: Stomp – Rhythm and Pulse 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Exploring rhythm, rhythmic notation and the musical elements.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Prior Knowledge Link: 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Baseline Test, KS2 - u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</a:rPr>
                        <a:t>se and understand staff and other musical notations, </a:t>
                      </a:r>
                      <a:r>
                        <a:rPr lang="en-GB" sz="800" b="0" i="0" u="none" strike="noStrike" noProof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KS2 - perform in solo and ensemble contexts, with increasing accuracy, 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fluency, control and expression </a:t>
                      </a:r>
                      <a:endParaRPr lang="en-GB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Composing &amp; performing.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Composition, Ensemble Performance, Area of Study 3 (Rhythms of the World)</a:t>
                      </a:r>
                      <a:endParaRPr lang="en-GB" sz="800"/>
                    </a:p>
                    <a:p>
                      <a:pPr lvl="0">
                        <a:buNone/>
                      </a:pPr>
                      <a:endParaRPr lang="en-GB" sz="800" b="1" u="sng" dirty="0"/>
                    </a:p>
                    <a:p>
                      <a:pPr lvl="0">
                        <a:buNone/>
                      </a:pPr>
                      <a:r>
                        <a:rPr lang="en-GB" sz="800" b="1" u="sng" dirty="0"/>
                        <a:t>Topic</a:t>
                      </a:r>
                      <a:r>
                        <a:rPr lang="en-GB" sz="800" b="1" u="sng" baseline="0" dirty="0"/>
                        <a:t> Overview: The Power Of The Voice</a:t>
                      </a:r>
                      <a:endParaRPr lang="en-GB" sz="800"/>
                    </a:p>
                    <a:p>
                      <a:pPr lvl="0">
                        <a:buNone/>
                      </a:pPr>
                      <a:endParaRPr lang="en-GB" sz="800" baseline="0" dirty="0"/>
                    </a:p>
                    <a:p>
                      <a:pPr lvl="0">
                        <a:buNone/>
                      </a:pPr>
                      <a:r>
                        <a:rPr lang="en-GB" sz="800" baseline="0" dirty="0"/>
                        <a:t>Exploring the voice, how to warm up and look after it, experience of ensemble performance and awareness of pitch, sound, melody and harmony. Introduction to the musical elements.</a:t>
                      </a:r>
                    </a:p>
                    <a:p>
                      <a:pPr lvl="0">
                        <a:buNone/>
                      </a:pPr>
                      <a:endParaRPr lang="en-GB" sz="800" baseline="0" dirty="0"/>
                    </a:p>
                    <a:p>
                      <a:pPr lvl="0">
                        <a:buNone/>
                      </a:pPr>
                      <a:r>
                        <a:rPr lang="en-GB" sz="800" b="1" baseline="0" dirty="0"/>
                        <a:t>Prior Knowledge Link: </a:t>
                      </a:r>
                      <a:r>
                        <a:rPr lang="en-GB" sz="800" b="0" baseline="0" dirty="0"/>
                        <a:t>KS2 - P</a:t>
                      </a:r>
                      <a:r>
                        <a:rPr lang="en-GB" sz="800" b="0" i="0" u="none" strike="noStrike" baseline="0" noProof="0" dirty="0">
                          <a:latin typeface="Calibri"/>
                          <a:ea typeface="Calibri"/>
                          <a:cs typeface="Calibri"/>
                        </a:rPr>
                        <a:t>erform in ensemble contexts, using their </a:t>
                      </a:r>
                      <a:r>
                        <a:rPr lang="en-GB" sz="800" b="0" i="0" u="none" strike="noStrike" baseline="0" noProof="0">
                          <a:latin typeface="Calibri"/>
                          <a:ea typeface="Calibri"/>
                          <a:cs typeface="Calibri"/>
                        </a:rPr>
                        <a:t>voices with increasing accuracy, fluency, </a:t>
                      </a:r>
                      <a:r>
                        <a:rPr lang="en-GB" sz="800" b="0" i="0" u="none" strike="noStrike" baseline="0" noProof="0" dirty="0">
                          <a:latin typeface="Calibri"/>
                          <a:ea typeface="Calibri"/>
                          <a:cs typeface="Calibri"/>
                        </a:rPr>
                        <a:t>control and expression </a:t>
                      </a:r>
                      <a:endParaRPr lang="en-GB" sz="800" b="1" baseline="0" dirty="0"/>
                    </a:p>
                    <a:p>
                      <a:pPr lvl="0">
                        <a:buNone/>
                      </a:pPr>
                      <a:r>
                        <a:rPr lang="en-GB" sz="800" b="1" baseline="0" dirty="0"/>
                        <a:t>NC Links:</a:t>
                      </a:r>
                      <a:r>
                        <a:rPr lang="en-GB" sz="800" baseline="0" dirty="0"/>
                        <a:t> Performing, singing and improving vocal technique.</a:t>
                      </a:r>
                    </a:p>
                    <a:p>
                      <a:pPr lvl="0">
                        <a:buNone/>
                      </a:pPr>
                      <a:r>
                        <a:rPr lang="en-GB" sz="800" b="1" baseline="0" dirty="0"/>
                        <a:t>GCSE Links</a:t>
                      </a:r>
                      <a:r>
                        <a:rPr lang="en-GB" sz="800" baseline="0" dirty="0"/>
                        <a:t>: Ensemble Performance, Area of Study 1 (My Music) &amp; Area of Study 5 (Conventions of Pop)</a:t>
                      </a:r>
                    </a:p>
                    <a:p>
                      <a:pPr lvl="0">
                        <a:buNone/>
                      </a:pPr>
                      <a:endParaRPr lang="en-GB" sz="8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 i="0" u="sng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 Overview: Introducing Melody</a:t>
                      </a:r>
                      <a:endParaRPr lang="en-US" sz="800" b="1" i="0" u="sng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Understand pitch in relation to the keyboard and notation.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Prior Knowledge Link: </a:t>
                      </a:r>
                      <a:r>
                        <a:rPr lang="en-GB" sz="8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Stomp - Rhythm and pulse, KS2 – perform in a solo 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context, playing musical instruments with increasing accuracy, fluency, control and expression, use and understand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staff and other musical notations.</a:t>
                      </a:r>
                      <a:endParaRPr lang="en-GB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Performing, listening, and the use of staff notation.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Solo Performance, Area of Study 1 &amp; 2 (The Concerto Through Time)</a:t>
                      </a:r>
                      <a:endParaRPr lang="en-GB" sz="80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1" dirty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1" i="0" u="sng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sng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 Overview: Ground Bass</a:t>
                      </a:r>
                      <a:endParaRPr lang="en-GB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Build ensemble keyboard skills and understand about a Ground Bass structure 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and orchestral instruments.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Prior Knowledge Link: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Stomp – Rhythm &amp; Pulse, Introducing Melody,</a:t>
                      </a:r>
                      <a:r>
                        <a:rPr lang="en-GB" sz="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KS2 - perform in </a:t>
                      </a:r>
                      <a:r>
                        <a:rPr lang="en-GB" sz="800" b="0" i="0" u="none" strike="noStrike" noProof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ensemble contexts, playing 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musical instruments with increasing accuracy, fluency, control and expression.</a:t>
                      </a:r>
                      <a:endParaRPr lang="en-GB" sz="800" b="1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: Using written notation, listening skills and analysing pieces of music using the musical elements. 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</a:t>
                      </a:r>
                      <a:r>
                        <a:rPr lang="en-GB" sz="8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 Solo &amp; Ensemble Performance, Area of Study 1 &amp; 2</a:t>
                      </a:r>
                      <a:endParaRPr lang="en-GB" sz="80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1" u="sng" dirty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sng" dirty="0"/>
                        <a:t>Topic</a:t>
                      </a:r>
                      <a:r>
                        <a:rPr lang="en-GB" sz="800" b="1" u="sng" baseline="0" dirty="0"/>
                        <a:t> Overview: </a:t>
                      </a:r>
                      <a:r>
                        <a:rPr lang="en-GB" sz="8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4 Chord Songs</a:t>
                      </a:r>
                      <a:r>
                        <a:rPr lang="en-US" sz="8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en-GB" sz="800" b="1" i="0" u="sng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800" b="1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Understand how chord sequences are used in popular music and </a:t>
                      </a:r>
                      <a:r>
                        <a:rPr lang="en-GB" sz="800" b="0" i="0" u="none" strike="noStrike" baseline="0" noProof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develop ensemble skills through exploring the ukulele.</a:t>
                      </a:r>
                      <a:endParaRPr kumimoji="0" lang="en-GB" sz="8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Prior Knowledge Link: </a:t>
                      </a:r>
                      <a:r>
                        <a:rPr lang="en-GB" sz="8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Introducing Melody, Ground Bass, </a:t>
                      </a:r>
                      <a:r>
                        <a:rPr lang="en-GB" sz="8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KS2 - perform in ensemble contexts, playing musical instruments with increasing accuracy, fluency, control and expression.</a:t>
                      </a: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8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</a:t>
                      </a:r>
                      <a:r>
                        <a:rPr kumimoji="0"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Performing, Composing, listening, and the use of </a:t>
                      </a: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staff notation</a:t>
                      </a:r>
                      <a:r>
                        <a:rPr kumimoji="0"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, singing and improving the use of voice whilst</a:t>
                      </a: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performing on ukulele. </a:t>
                      </a:r>
                      <a:endParaRPr kumimoji="0" lang="en-GB" sz="8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8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GCSE Links:</a:t>
                      </a:r>
                      <a:r>
                        <a:rPr kumimoji="0"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 </a:t>
                      </a: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Ensemble Performance, Area of Study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93781"/>
                  </a:ext>
                </a:extLst>
              </a:tr>
              <a:tr h="2682619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800" b="1" u="sng" dirty="0"/>
                        <a:t>Topic</a:t>
                      </a:r>
                      <a:r>
                        <a:rPr lang="en-GB" sz="800" b="1" u="sng" baseline="0" dirty="0"/>
                        <a:t> Overview: West African Drumming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Improving drum technique when using the djembe drums and learn a traditional West African (Guinea) drumming piece.</a:t>
                      </a:r>
                      <a:endParaRPr kumimoji="0" lang="en-GB" sz="80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Prior Knowledge Link: </a:t>
                      </a:r>
                      <a:r>
                        <a:rPr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Stomp – Rhythm &amp; Pulse</a:t>
                      </a:r>
                      <a:endParaRPr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NC links:</a:t>
                      </a:r>
                      <a:r>
                        <a:rPr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 Composing, listening and appraising music especially from other cultures and traditions, improving keyboard technique.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GCSE Links:</a:t>
                      </a:r>
                      <a:r>
                        <a:rPr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 Composition, Ensemble Performance, Area of Study 1 &amp; 3</a:t>
                      </a:r>
                      <a:endParaRPr kumimoji="0" lang="en-GB" sz="800"/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Topic Overview: Minimalism</a:t>
                      </a:r>
                      <a:endParaRPr kumimoji="0" lang="en-GB" sz="800" u="sng"/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Understanding</a:t>
                      </a:r>
                      <a:r>
                        <a:rPr lang="en-GB" sz="8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motifs and compositional devices through exploring minimalism. 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8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8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Prior Knowledge Link:</a:t>
                      </a:r>
                      <a:r>
                        <a:rPr lang="en-GB" sz="8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Introducing Melody, Ground Bass</a:t>
                      </a:r>
                      <a:endParaRPr lang="en-GB" sz="8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Composing, listening and appraising music especially from other cultures and traditions, improving keyboard technique.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Free Composition, Area of Study 1 &amp; 2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u="sng" dirty="0"/>
                        <a:t>Topic</a:t>
                      </a:r>
                      <a:r>
                        <a:rPr lang="en-GB" sz="800" b="1" u="sng" baseline="0" dirty="0"/>
                        <a:t> Overview: Film Music</a:t>
                      </a:r>
                    </a:p>
                    <a:p>
                      <a:pPr lvl="0" defTabSz="1280160">
                        <a:buNone/>
                        <a:tabLst/>
                        <a:defRPr/>
                      </a:pPr>
                      <a:endParaRPr kumimoji="0" lang="en-GB" sz="800" baseline="0" dirty="0"/>
                    </a:p>
                    <a:p>
                      <a:pPr lvl="0">
                        <a:buNone/>
                      </a:pPr>
                      <a:r>
                        <a:rPr lang="en-US" sz="800" b="0" i="0" u="none" strike="noStrike" baseline="0" noProof="0" dirty="0">
                          <a:latin typeface="Calibri"/>
                        </a:rPr>
                        <a:t>An introduction to the world of music used in film. How music conveys different emotions, highlights actions and en</a:t>
                      </a:r>
                      <a:r>
                        <a:rPr lang="en-US" sz="800" b="0" i="0" u="none" strike="noStrike" baseline="0" noProof="0">
                          <a:latin typeface="Calibri"/>
                        </a:rPr>
                        <a:t>hances the mood.</a:t>
                      </a:r>
                      <a:endParaRPr kumimoji="0" lang="en-US" sz="800" b="0" i="0" u="none" strike="noStrike" baseline="0" noProof="0" dirty="0"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kumimoji="0" lang="en-US" sz="800" b="1" i="0" u="none" strike="noStrike" baseline="0" noProof="0" dirty="0"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US" sz="800" b="1" i="0" u="none" strike="noStrike" baseline="0" noProof="0" dirty="0">
                          <a:latin typeface="Calibri" panose="020F0502020204030204"/>
                        </a:rPr>
                        <a:t>Prior Knowledge Link: </a:t>
                      </a:r>
                      <a:r>
                        <a:rPr lang="en-US" sz="800" b="0" i="0" u="none" strike="noStrike" baseline="0" noProof="0" dirty="0">
                          <a:latin typeface="Calibri" panose="020F0502020204030204"/>
                        </a:rPr>
                        <a:t>4 chord songs, </a:t>
                      </a:r>
                      <a:r>
                        <a:rPr lang="en-US" sz="800" b="0" i="0" u="none" strike="noStrike" baseline="0" noProof="0">
                          <a:latin typeface="Calibri" panose="020F0502020204030204"/>
                        </a:rPr>
                        <a:t>Minimalism, Ground Bass</a:t>
                      </a:r>
                      <a:endParaRPr lang="en-US" sz="800" b="0" i="0" u="none" strike="noStrike" baseline="0" noProof="0" dirty="0">
                        <a:latin typeface="Calibri" panose="020F0502020204030204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 Performing, Composing, listening and exploring composer's intentions through musical devices. 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8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Composing to a Set Brief, Area of Study 4 (Film music),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800" b="1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800" b="1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 Overview: The Blues</a:t>
                      </a:r>
                      <a:endParaRPr lang="en-GB" sz="800" b="0" i="0" u="sng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8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Studying this influential style of music and its key characteristics, </a:t>
                      </a:r>
                      <a:r>
                        <a:rPr lang="en-GB" sz="800" b="0" i="0" u="none" strike="noStrike" baseline="0" noProof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culminating</a:t>
                      </a: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 in a performance incorporating improvisation. </a:t>
                      </a:r>
                      <a:endParaRPr kumimoji="0" lang="en-GB" sz="8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8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Prior Knowledge Link: </a:t>
                      </a:r>
                      <a:r>
                        <a:rPr lang="en-US" sz="800" b="0" i="0" u="none" strike="noStrike" baseline="0" noProof="0">
                          <a:solidFill>
                            <a:srgbClr val="000000"/>
                          </a:solidFill>
                          <a:latin typeface="Calibri" panose="020F0502020204030204"/>
                          <a:ea typeface="Calibri"/>
                          <a:cs typeface="Calibri"/>
                        </a:rPr>
                        <a:t>Minimalism, Ground Bass, Stomp – Rhythm &amp; Pulse</a:t>
                      </a:r>
                      <a:endParaRPr lang="en-GB" sz="800" b="1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800" b="1" i="0" u="none" strike="noStrike" baseline="0" noProof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NC links:</a:t>
                      </a:r>
                      <a:r>
                        <a:rPr lang="en-GB" sz="800" b="0" i="0" u="none" strike="noStrike" baseline="0" noProof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Improvisation, performing, listening and appraising </a:t>
                      </a: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music especially from other cultures and traditions, improving keyboard technique.</a:t>
                      </a:r>
                      <a:endParaRPr kumimoji="0" lang="en-GB" sz="8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8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GCSE Links:</a:t>
                      </a: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Solo &amp; Ensemble Performance, Area of Study 3 &amp; 5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1" i="0" u="sng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389280"/>
                  </a:ext>
                </a:extLst>
              </a:tr>
              <a:tr h="2371639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 u="sng" dirty="0"/>
                        <a:t>Topic</a:t>
                      </a:r>
                      <a:r>
                        <a:rPr lang="en-GB" sz="800" b="1" u="sng" baseline="0" dirty="0"/>
                        <a:t> Overview: </a:t>
                      </a:r>
                      <a:r>
                        <a:rPr lang="en-GB" sz="8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 Hooks 'n' Riffs</a:t>
                      </a:r>
                      <a:r>
                        <a:rPr lang="en-US" sz="8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en-GB" sz="800" b="1" i="0" u="sng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Understanding how repeated ideas are used in popular music.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Prior Knowledge Link: </a:t>
                      </a:r>
                      <a:r>
                        <a:rPr lang="en-GB" sz="8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The Blues, Minimalism.</a:t>
                      </a: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</a:t>
                      </a:r>
                      <a:r>
                        <a:rPr lang="en-US" sz="8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8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Performing, Composing, listening, and the use of staff notation, </a:t>
                      </a:r>
                      <a:endParaRPr lang="en-US" sz="8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</a:t>
                      </a:r>
                      <a:r>
                        <a:rPr lang="en-US" sz="8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8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Solo performance, Area of Study 5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8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Topic Overview: Reggae</a:t>
                      </a:r>
                      <a:endParaRPr lang="en-US" sz="800" b="0" i="0" u="none" strike="noStrike" baseline="0" noProof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Studying this influential style of music and its key characteristics.</a:t>
                      </a:r>
                      <a:endParaRPr lang="en-US" sz="800" b="0" i="0" u="none" strike="noStrike" baseline="0" noProof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Prior Knowledge Link: </a:t>
                      </a:r>
                      <a:r>
                        <a:rPr lang="en-GB" sz="8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The Blues, Hooks 'n' Riffs</a:t>
                      </a:r>
                      <a:endParaRPr lang="en-GB" b="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NC links:</a:t>
                      </a: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 Singing as part of a group, improvisation, performing, listening and appraising music especially from other cultures and traditions, improving keyboard technique.</a:t>
                      </a:r>
                      <a:endParaRPr lang="en-US" sz="800" b="0" i="0" u="none" strike="noStrike" baseline="0" noProof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GCSE Links:</a:t>
                      </a: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 Solo &amp; Ensemble Performance, Area of Study 3 &amp; 5</a:t>
                      </a:r>
                      <a:endParaRPr lang="en-US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sng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Topic Overview: Stimulus Composition</a:t>
                      </a:r>
                      <a:endParaRPr kumimoji="0" lang="en-GB" sz="800" b="0" i="0" u="sng" strike="noStrike" baseline="0" noProof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1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Creating a composition from a given starting point.</a:t>
                      </a:r>
                      <a:endParaRPr lang="en-GB" sz="80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baseline="0" noProof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Prior Knowledge:</a:t>
                      </a:r>
                      <a:r>
                        <a:rPr lang="en-GB" sz="800" b="0" i="0" u="none" strike="noStrike" baseline="0" noProof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 The Blues, Film Music, Minimalism</a:t>
                      </a: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NC links:</a:t>
                      </a:r>
                      <a:r>
                        <a:rPr lang="en-US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 </a:t>
                      </a: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Performing, Composing, listening, and the use of staff notation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GCSE Links:</a:t>
                      </a:r>
                      <a:r>
                        <a:rPr lang="en-US" sz="8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r>
                        <a:rPr lang="en-US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Composition to a Set Brief</a:t>
                      </a: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>
                        <a:buNone/>
                      </a:pPr>
                      <a:endParaRPr kumimoji="0" lang="en-GB" sz="800" b="1" i="0" u="none" strike="noStrike" baseline="0" noProof="0" dirty="0">
                        <a:latin typeface="Calibri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 Overview: Arranging &amp; Song Writing</a:t>
                      </a:r>
                      <a:r>
                        <a:rPr lang="en-US" sz="8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en-GB" sz="800" b="1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800" b="1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Understanding the art of song and creating a well-structured song in an ensemble.</a:t>
                      </a:r>
                      <a:endParaRPr kumimoji="0" lang="en-GB" sz="8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baseline="0" noProof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Prior Knowledge: </a:t>
                      </a:r>
                      <a:r>
                        <a:rPr lang="en-GB" sz="800" b="0" i="0" u="none" strike="noStrike" baseline="0" noProof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Synoptic of all previous SOLs skills. </a:t>
                      </a:r>
                      <a:endParaRPr lang="en-GB" sz="8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8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NC links:</a:t>
                      </a:r>
                      <a:r>
                        <a:rPr lang="en-US" sz="8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r>
                        <a:rPr lang="en-US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 </a:t>
                      </a:r>
                      <a:r>
                        <a:rPr lang="en-GB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Performing, Composing, listening, and the use of staff notation, singing and improving vocal technique 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8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GCSE Links:</a:t>
                      </a:r>
                      <a:r>
                        <a:rPr lang="en-US" sz="8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r>
                        <a:rPr lang="en-US" sz="8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 Ensemble performance, Free Composition, Area of Study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4015701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23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31686B71-04A2-F844-AA07-3E22F5BCE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sp>
        <p:nvSpPr>
          <p:cNvPr id="9" name="Title 5">
            <a:extLst>
              <a:ext uri="{FF2B5EF4-FFF2-40B4-BE49-F238E27FC236}">
                <a16:creationId xmlns:a16="http://schemas.microsoft.com/office/drawing/2014/main" id="{A895A4BE-4B8F-1C20-11A3-9C730685C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8066" y="93799"/>
            <a:ext cx="6735910" cy="735126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KS4 Achievement Cycle Overview</a:t>
            </a:r>
          </a:p>
        </p:txBody>
      </p:sp>
      <p:pic>
        <p:nvPicPr>
          <p:cNvPr id="11" name="Picture 10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8C763E72-7C2B-1295-2E89-A645B8C433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6DE79A7B-A8C3-D6C9-4E92-242D2BF10FF1}"/>
              </a:ext>
            </a:extLst>
          </p:cNvPr>
          <p:cNvSpPr txBox="1">
            <a:spLocks/>
          </p:cNvSpPr>
          <p:nvPr/>
        </p:nvSpPr>
        <p:spPr>
          <a:xfrm>
            <a:off x="5009642" y="694778"/>
            <a:ext cx="3518148" cy="65929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20047" indent="-320047" algn="l" defTabSz="1280185" rtl="0" eaLnBrk="1" latinLnBrk="0" hangingPunct="1">
              <a:lnSpc>
                <a:spcPct val="90000"/>
              </a:lnSpc>
              <a:spcBef>
                <a:spcPts val="1400"/>
              </a:spcBef>
              <a:buFont typeface="Arial" panose="020B0604020202020204" pitchFamily="34" charset="0"/>
              <a:buChar char="•"/>
              <a:defRPr sz="3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60140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33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0232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0325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80417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20510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60603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00697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40789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200" dirty="0"/>
              <a:t>Curriculum:</a:t>
            </a:r>
            <a:r>
              <a:rPr lang="en-GB" sz="3200" b="1" dirty="0"/>
              <a:t> MUSIC</a:t>
            </a:r>
          </a:p>
        </p:txBody>
      </p:sp>
      <p:graphicFrame>
        <p:nvGraphicFramePr>
          <p:cNvPr id="17" name="Content Placeholder 16">
            <a:extLst>
              <a:ext uri="{FF2B5EF4-FFF2-40B4-BE49-F238E27FC236}">
                <a16:creationId xmlns:a16="http://schemas.microsoft.com/office/drawing/2014/main" id="{64623358-5EF6-0C4E-D5C8-BD76336006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1738999"/>
              </p:ext>
            </p:extLst>
          </p:nvPr>
        </p:nvGraphicFramePr>
        <p:xfrm>
          <a:off x="630853" y="1398845"/>
          <a:ext cx="11539894" cy="686842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747571">
                  <a:extLst>
                    <a:ext uri="{9D8B030D-6E8A-4147-A177-3AD203B41FA5}">
                      <a16:colId xmlns:a16="http://schemas.microsoft.com/office/drawing/2014/main" val="1626908177"/>
                    </a:ext>
                  </a:extLst>
                </a:gridCol>
                <a:gridCol w="3464490">
                  <a:extLst>
                    <a:ext uri="{9D8B030D-6E8A-4147-A177-3AD203B41FA5}">
                      <a16:colId xmlns:a16="http://schemas.microsoft.com/office/drawing/2014/main" val="2912270991"/>
                    </a:ext>
                  </a:extLst>
                </a:gridCol>
                <a:gridCol w="3865867">
                  <a:extLst>
                    <a:ext uri="{9D8B030D-6E8A-4147-A177-3AD203B41FA5}">
                      <a16:colId xmlns:a16="http://schemas.microsoft.com/office/drawing/2014/main" val="723352078"/>
                    </a:ext>
                  </a:extLst>
                </a:gridCol>
                <a:gridCol w="3461966">
                  <a:extLst>
                    <a:ext uri="{9D8B030D-6E8A-4147-A177-3AD203B41FA5}">
                      <a16:colId xmlns:a16="http://schemas.microsoft.com/office/drawing/2014/main" val="2482274891"/>
                    </a:ext>
                  </a:extLst>
                </a:gridCol>
              </a:tblGrid>
              <a:tr h="32385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425"/>
                        </a:lnSpc>
                      </a:pPr>
                      <a:r>
                        <a:rPr lang="en-GB" sz="20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Year</a:t>
                      </a:r>
                    </a:p>
                  </a:txBody>
                  <a:tcPr marL="22422" marR="22422" marT="11211" marB="11211" anchor="ctr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425"/>
                        </a:lnSpc>
                      </a:pPr>
                      <a:r>
                        <a:rPr lang="en-GB" sz="2000" b="1" i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Autumn (15 weeks)</a:t>
                      </a:r>
                      <a:endParaRPr lang="en-US"/>
                    </a:p>
                  </a:txBody>
                  <a:tcPr marL="22422" marR="22422" marT="11211" marB="11211" anchor="ctr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425"/>
                        </a:lnSpc>
                      </a:pPr>
                      <a:r>
                        <a:rPr lang="en-GB" sz="2000" b="1" i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Spring (10 weeks)</a:t>
                      </a:r>
                      <a:endParaRPr lang="en-GB" sz="2000" b="1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2422" marR="22422" marT="11211" marB="11211" anchor="ctr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425"/>
                        </a:lnSpc>
                      </a:pPr>
                      <a:r>
                        <a:rPr lang="en-GB" sz="2000" b="1" i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Summer (13 weeks)</a:t>
                      </a:r>
                      <a:endParaRPr lang="en-GB" sz="2000" b="1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2422" marR="22422" marT="11211" marB="11211" anchor="ctr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88222"/>
                  </a:ext>
                </a:extLst>
              </a:tr>
              <a:tr h="1819275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425"/>
                        </a:lnSpc>
                      </a:pPr>
                      <a:r>
                        <a:rPr lang="en-GB" sz="20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22422" marR="22422" marT="11211" marB="11211" anchor="ctr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1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1" i="0" u="sng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Topic Overview: The Musical Elements (HT1)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0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0" i="0" u="non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Exploring the musical elements and developing word rich skills in preparation for exploring the 4 AOS. 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0" i="0" u="non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Developing a compositional toolkit.</a:t>
                      </a: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Developing performance skills</a:t>
                      </a: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endParaRPr lang="en-GB" sz="1050" b="1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endParaRPr lang="en-GB" sz="1050" b="0" i="0" u="non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endParaRPr lang="en-GB" sz="1050" b="0" i="0" u="non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base">
                        <a:lnSpc>
                          <a:spcPts val="1650"/>
                        </a:lnSpc>
                      </a:pPr>
                      <a:endParaRPr lang="en-GB" sz="1050" b="1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2422" marR="22422" marT="11211" marB="11211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</a:pPr>
                      <a:r>
                        <a:rPr lang="en-GB" sz="1100" b="1" i="0" u="sng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Topic Overview: AOS 5 – Conventions of Pop (HT2)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Understanding the development of popular music from 1950 - present day, focusing on 50's/60's Rock 'n' Roll, Rock anthems of 70's/80's, Pop ballads of 70's/80's/90's and Solo Artists from 90's to present day.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Beginning Free Composition process.</a:t>
                      </a:r>
                      <a:endParaRPr lang="en-GB"/>
                    </a:p>
                  </a:txBody>
                  <a:tcPr marL="22422" marR="22422" marT="11211" marB="11211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1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1" i="0" u="sng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Topic Overview: AOS 4 - Film Music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Understanding the role of music in film and video games. How to create emotive music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Free Composition coursework initial ideas development.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Solo and Ensemble Performance mock recitals. </a:t>
                      </a:r>
                      <a:endParaRPr lang="en-GB"/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1" i="0" u="sng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1" i="0" u="sng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1" i="0" u="sng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dirty="0"/>
                    </a:p>
                  </a:txBody>
                  <a:tcPr marL="22422" marR="22422" marT="11211" marB="11211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491513"/>
                  </a:ext>
                </a:extLst>
              </a:tr>
              <a:tr h="215265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425"/>
                        </a:lnSpc>
                      </a:pPr>
                      <a:r>
                        <a:rPr lang="en-GB" sz="20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22422" marR="22422" marT="11211" marB="11211" anchor="ctr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1" i="0" u="sng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Topic Overview: AOS 2 - The Concerto Through Time</a:t>
                      </a:r>
                      <a:endParaRPr lang="en-GB" sz="11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Understanding the changes to the concerto through the Baroque, Classical, and Romantic eras.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Further developing Free Composition Ideas and first draft submission.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Solo Performance development and assessment. 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1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1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1" i="0" u="sng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Topic Overview: AOS 3 – Rhythms Of The World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0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0" i="0" u="non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Understanding the music and traditions of African Drumming music, Eastern European music, music of the Punjab and Bhangra and Calypso and Samba music.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1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Begin 2nd composition (composition to a set brief) released by OCR on 1st September.</a:t>
                      </a: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2422" marR="22422" marT="11211" marB="11211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1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1" i="0" u="sng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Topic Overview:  AOS Revision/Coursework completion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0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Recap Area of Study 2, 3 &amp; 5 and </a:t>
                      </a:r>
                      <a:r>
                        <a:rPr lang="en-GB" sz="1050" b="0" i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targetted</a:t>
                      </a: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revision including examination question prep.</a:t>
                      </a:r>
                      <a:endParaRPr lang="en-GB" dirty="0"/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Final draft of set brief composition due by Easter break. 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Performance recordings due February half term.</a:t>
                      </a: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2422" marR="22422" marT="11211" marB="11211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1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1" i="0" u="sng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Topic Overview: AOS 2 - 5 Revision</a:t>
                      </a:r>
                      <a:endParaRPr lang="en-GB" sz="1050" b="0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1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Final preparations for all areas of study in the listening and appraising exam.</a:t>
                      </a: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2422" marR="22422" marT="11211" marB="11211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1102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6071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6cb6c50-0ee8-4175-b8a3-e2bf00a19e54" xsi:nil="true"/>
    <lcf76f155ced4ddcb4097134ff3c332f xmlns="9e448069-79f3-4ad7-b9b3-409927b56bc4">
      <Terms xmlns="http://schemas.microsoft.com/office/infopath/2007/PartnerControls"/>
    </lcf76f155ced4ddcb4097134ff3c332f>
    <_Flow_SignoffStatus xmlns="9e448069-79f3-4ad7-b9b3-409927b56bc4" xsi:nil="true"/>
    <SharedWithUsers xmlns="c6cb6c50-0ee8-4175-b8a3-e2bf00a19e54">
      <UserInfo>
        <DisplayName/>
        <AccountId xsi:nil="true"/>
        <AccountType/>
      </UserInfo>
    </SharedWithUsers>
    <MediaLengthInSeconds xmlns="9e448069-79f3-4ad7-b9b3-409927b56bc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A7A8E2A7D7734395F8F461A3A862E7" ma:contentTypeVersion="20" ma:contentTypeDescription="Create a new document." ma:contentTypeScope="" ma:versionID="748ce85cd89aaa67d9d039eb5fd66b27">
  <xsd:schema xmlns:xsd="http://www.w3.org/2001/XMLSchema" xmlns:xs="http://www.w3.org/2001/XMLSchema" xmlns:p="http://schemas.microsoft.com/office/2006/metadata/properties" xmlns:ns2="9e448069-79f3-4ad7-b9b3-409927b56bc4" xmlns:ns3="c6cb6c50-0ee8-4175-b8a3-e2bf00a19e54" targetNamespace="http://schemas.microsoft.com/office/2006/metadata/properties" ma:root="true" ma:fieldsID="1fbb2f27bdafd31ece96866bc9ceaafc" ns2:_="" ns3:_="">
    <xsd:import namespace="9e448069-79f3-4ad7-b9b3-409927b56bc4"/>
    <xsd:import namespace="c6cb6c50-0ee8-4175-b8a3-e2bf00a19e5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448069-79f3-4ad7-b9b3-409927b56b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b6c50-0ee8-4175-b8a3-e2bf00a19e5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82de4c7a-574d-49b8-bfdf-dd95e5852508}" ma:internalName="TaxCatchAll" ma:showField="CatchAllData" ma:web="c6cb6c50-0ee8-4175-b8a3-e2bf00a19e5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DDA49AF-F191-4AA1-8698-D4DF353DC6D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47D538-6841-4F84-8282-8B9AF7999CDE}">
  <ds:schemaRefs>
    <ds:schemaRef ds:uri="9e448069-79f3-4ad7-b9b3-409927b56bc4"/>
    <ds:schemaRef ds:uri="c6cb6c50-0ee8-4175-b8a3-e2bf00a19e54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D274DF2C-DBAC-45D4-8124-DB046F6328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448069-79f3-4ad7-b9b3-409927b56bc4"/>
    <ds:schemaRef ds:uri="c6cb6c50-0ee8-4175-b8a3-e2bf00a19e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1033</Words>
  <Application>Microsoft Office PowerPoint</Application>
  <PresentationFormat>A3 Paper (297x420 mm)</PresentationFormat>
  <Paragraphs>157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KS3 Achievement Cycle Overview</vt:lpstr>
      <vt:lpstr>KS4 Achievement Cycle Overview</vt:lpstr>
    </vt:vector>
  </TitlesOfParts>
  <Company>Torch Academy Gateway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 Belshaw Staff 8304169</dc:creator>
  <cp:lastModifiedBy>Mrs D Edwards</cp:lastModifiedBy>
  <cp:revision>1092</cp:revision>
  <dcterms:created xsi:type="dcterms:W3CDTF">2020-04-23T15:20:05Z</dcterms:created>
  <dcterms:modified xsi:type="dcterms:W3CDTF">2026-06-24T12:55:48Z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0x010100FFA7A8E2A7D7734395F8F461A3A862E7</vt:lpwstr>
  </property>
  <property fmtid="{D5CDD505-2E9C-101B-9397-08002B2CF9AE}" pid="3" name="Order">
    <vt:r8>343300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