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Lst>
  <p:sldSz cx="12801600" cy="9601200" type="A3"/>
  <p:notesSz cx="9144000" cy="6858000"/>
  <p:defaultTextStyle>
    <a:defPPr>
      <a:defRPr lang="en-US"/>
    </a:defPPr>
    <a:lvl1pPr marL="0" algn="l" defTabSz="457035" rtl="0" eaLnBrk="1" latinLnBrk="0" hangingPunct="1">
      <a:defRPr sz="1800" kern="1200">
        <a:solidFill>
          <a:schemeClr val="tx1"/>
        </a:solidFill>
        <a:latin typeface="+mn-lt"/>
        <a:ea typeface="+mn-ea"/>
        <a:cs typeface="+mn-cs"/>
      </a:defRPr>
    </a:lvl1pPr>
    <a:lvl2pPr marL="457035" algn="l" defTabSz="457035" rtl="0" eaLnBrk="1" latinLnBrk="0" hangingPunct="1">
      <a:defRPr sz="1800" kern="1200">
        <a:solidFill>
          <a:schemeClr val="tx1"/>
        </a:solidFill>
        <a:latin typeface="+mn-lt"/>
        <a:ea typeface="+mn-ea"/>
        <a:cs typeface="+mn-cs"/>
      </a:defRPr>
    </a:lvl2pPr>
    <a:lvl3pPr marL="914071" algn="l" defTabSz="457035" rtl="0" eaLnBrk="1" latinLnBrk="0" hangingPunct="1">
      <a:defRPr sz="1800" kern="1200">
        <a:solidFill>
          <a:schemeClr val="tx1"/>
        </a:solidFill>
        <a:latin typeface="+mn-lt"/>
        <a:ea typeface="+mn-ea"/>
        <a:cs typeface="+mn-cs"/>
      </a:defRPr>
    </a:lvl3pPr>
    <a:lvl4pPr marL="1371105" algn="l" defTabSz="457035" rtl="0" eaLnBrk="1" latinLnBrk="0" hangingPunct="1">
      <a:defRPr sz="1800" kern="1200">
        <a:solidFill>
          <a:schemeClr val="tx1"/>
        </a:solidFill>
        <a:latin typeface="+mn-lt"/>
        <a:ea typeface="+mn-ea"/>
        <a:cs typeface="+mn-cs"/>
      </a:defRPr>
    </a:lvl4pPr>
    <a:lvl5pPr marL="1828140" algn="l" defTabSz="457035" rtl="0" eaLnBrk="1" latinLnBrk="0" hangingPunct="1">
      <a:defRPr sz="1800" kern="1200">
        <a:solidFill>
          <a:schemeClr val="tx1"/>
        </a:solidFill>
        <a:latin typeface="+mn-lt"/>
        <a:ea typeface="+mn-ea"/>
        <a:cs typeface="+mn-cs"/>
      </a:defRPr>
    </a:lvl5pPr>
    <a:lvl6pPr marL="2285175" algn="l" defTabSz="457035" rtl="0" eaLnBrk="1" latinLnBrk="0" hangingPunct="1">
      <a:defRPr sz="1800" kern="1200">
        <a:solidFill>
          <a:schemeClr val="tx1"/>
        </a:solidFill>
        <a:latin typeface="+mn-lt"/>
        <a:ea typeface="+mn-ea"/>
        <a:cs typeface="+mn-cs"/>
      </a:defRPr>
    </a:lvl6pPr>
    <a:lvl7pPr marL="2742211" algn="l" defTabSz="457035" rtl="0" eaLnBrk="1" latinLnBrk="0" hangingPunct="1">
      <a:defRPr sz="1800" kern="1200">
        <a:solidFill>
          <a:schemeClr val="tx1"/>
        </a:solidFill>
        <a:latin typeface="+mn-lt"/>
        <a:ea typeface="+mn-ea"/>
        <a:cs typeface="+mn-cs"/>
      </a:defRPr>
    </a:lvl7pPr>
    <a:lvl8pPr marL="3199245" algn="l" defTabSz="457035" rtl="0" eaLnBrk="1" latinLnBrk="0" hangingPunct="1">
      <a:defRPr sz="1800" kern="1200">
        <a:solidFill>
          <a:schemeClr val="tx1"/>
        </a:solidFill>
        <a:latin typeface="+mn-lt"/>
        <a:ea typeface="+mn-ea"/>
        <a:cs typeface="+mn-cs"/>
      </a:defRPr>
    </a:lvl8pPr>
    <a:lvl9pPr marL="3656281" algn="l" defTabSz="45703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6" d="100"/>
          <a:sy n="56" d="100"/>
        </p:scale>
        <p:origin x="1574" y="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S Newman" userId="ad4da85c-842f-46c1-a791-1babf4e4c732" providerId="ADAL" clId="{163DF05A-4047-4119-9DB1-3811E4CE719D}"/>
    <pc:docChg chg="modSld">
      <pc:chgData name="Mrs S Newman" userId="ad4da85c-842f-46c1-a791-1babf4e4c732" providerId="ADAL" clId="{163DF05A-4047-4119-9DB1-3811E4CE719D}" dt="2026-06-24T13:53:29.632" v="72" actId="20577"/>
      <pc:docMkLst>
        <pc:docMk/>
      </pc:docMkLst>
      <pc:sldChg chg="modSp mod">
        <pc:chgData name="Mrs S Newman" userId="ad4da85c-842f-46c1-a791-1babf4e4c732" providerId="ADAL" clId="{163DF05A-4047-4119-9DB1-3811E4CE719D}" dt="2026-06-24T13:53:29.632" v="72" actId="20577"/>
        <pc:sldMkLst>
          <pc:docMk/>
          <pc:sldMk cId="1646923368" sldId="257"/>
        </pc:sldMkLst>
        <pc:graphicFrameChg chg="modGraphic">
          <ac:chgData name="Mrs S Newman" userId="ad4da85c-842f-46c1-a791-1babf4e4c732" providerId="ADAL" clId="{163DF05A-4047-4119-9DB1-3811E4CE719D}" dt="2026-06-24T13:53:29.632" v="72" actId="20577"/>
          <ac:graphicFrameMkLst>
            <pc:docMk/>
            <pc:sldMk cId="1646923368" sldId="257"/>
            <ac:graphicFrameMk id="2" creationId="{3FB4084E-7FFE-4F1A-FCFA-74C4F58CA7E7}"/>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93" indent="0" algn="ctr">
              <a:buNone/>
              <a:defRPr sz="2800"/>
            </a:lvl2pPr>
            <a:lvl3pPr marL="1280185" indent="0" algn="ctr">
              <a:buNone/>
              <a:defRPr sz="2520"/>
            </a:lvl3pPr>
            <a:lvl4pPr marL="1920278" indent="0" algn="ctr">
              <a:buNone/>
              <a:defRPr sz="2240"/>
            </a:lvl4pPr>
            <a:lvl5pPr marL="2560372" indent="0" algn="ctr">
              <a:buNone/>
              <a:defRPr sz="2240"/>
            </a:lvl5pPr>
            <a:lvl6pPr marL="3200464" indent="0" algn="ctr">
              <a:buNone/>
              <a:defRPr sz="2240"/>
            </a:lvl6pPr>
            <a:lvl7pPr marL="3840557" indent="0" algn="ctr">
              <a:buNone/>
              <a:defRPr sz="2240"/>
            </a:lvl7pPr>
            <a:lvl8pPr marL="4480650" indent="0" algn="ctr">
              <a:buNone/>
              <a:defRPr sz="2240"/>
            </a:lvl8pPr>
            <a:lvl9pPr marL="5120742" indent="0" algn="ctr">
              <a:buNone/>
              <a:defRPr sz="2240"/>
            </a:lvl9pPr>
          </a:lstStyle>
          <a:p>
            <a:r>
              <a:rPr lang="en-US"/>
              <a:t>Click to edit Master subtitle style</a:t>
            </a:r>
          </a:p>
        </p:txBody>
      </p:sp>
      <p:sp>
        <p:nvSpPr>
          <p:cNvPr id="4" name="Date Placeholder 3"/>
          <p:cNvSpPr>
            <a:spLocks noGrp="1"/>
          </p:cNvSpPr>
          <p:nvPr>
            <p:ph type="dt" sz="half" idx="10"/>
          </p:nvPr>
        </p:nvSpPr>
        <p:spPr/>
        <p:txBody>
          <a:bodyPr/>
          <a:lstStyle/>
          <a:p>
            <a:fld id="{E538B8BA-C95C-4102-8607-22BF4B04E138}" type="datetimeFigureOut">
              <a:rPr lang="en-GB" smtClean="0"/>
              <a:t>24/06/2026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38964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24/06/2026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695219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4" y="2393635"/>
            <a:ext cx="11041380" cy="3993832"/>
          </a:xfrm>
        </p:spPr>
        <p:txBody>
          <a:bodyPr anchor="b"/>
          <a:lstStyle>
            <a:lvl1pPr>
              <a:defRPr sz="8400"/>
            </a:lvl1pPr>
          </a:lstStyle>
          <a:p>
            <a:r>
              <a:rPr lang="en-US"/>
              <a:t>Click to edit Master title style</a:t>
            </a:r>
          </a:p>
        </p:txBody>
      </p:sp>
      <p:sp>
        <p:nvSpPr>
          <p:cNvPr id="3" name="Text Placeholder 2"/>
          <p:cNvSpPr>
            <a:spLocks noGrp="1"/>
          </p:cNvSpPr>
          <p:nvPr>
            <p:ph type="body" idx="1"/>
          </p:nvPr>
        </p:nvSpPr>
        <p:spPr>
          <a:xfrm>
            <a:off x="873444" y="6425250"/>
            <a:ext cx="11041380" cy="2100262"/>
          </a:xfrm>
        </p:spPr>
        <p:txBody>
          <a:bodyPr/>
          <a:lstStyle>
            <a:lvl1pPr marL="0" indent="0">
              <a:buNone/>
              <a:defRPr sz="3360">
                <a:solidFill>
                  <a:schemeClr val="tx1"/>
                </a:solidFill>
              </a:defRPr>
            </a:lvl1pPr>
            <a:lvl2pPr marL="640093" indent="0">
              <a:buNone/>
              <a:defRPr sz="2800">
                <a:solidFill>
                  <a:schemeClr val="tx1">
                    <a:tint val="75000"/>
                  </a:schemeClr>
                </a:solidFill>
              </a:defRPr>
            </a:lvl2pPr>
            <a:lvl3pPr marL="1280185" indent="0">
              <a:buNone/>
              <a:defRPr sz="2520">
                <a:solidFill>
                  <a:schemeClr val="tx1">
                    <a:tint val="75000"/>
                  </a:schemeClr>
                </a:solidFill>
              </a:defRPr>
            </a:lvl3pPr>
            <a:lvl4pPr marL="1920278" indent="0">
              <a:buNone/>
              <a:defRPr sz="2240">
                <a:solidFill>
                  <a:schemeClr val="tx1">
                    <a:tint val="75000"/>
                  </a:schemeClr>
                </a:solidFill>
              </a:defRPr>
            </a:lvl4pPr>
            <a:lvl5pPr marL="2560372" indent="0">
              <a:buNone/>
              <a:defRPr sz="2240">
                <a:solidFill>
                  <a:schemeClr val="tx1">
                    <a:tint val="75000"/>
                  </a:schemeClr>
                </a:solidFill>
              </a:defRPr>
            </a:lvl5pPr>
            <a:lvl6pPr marL="3200464" indent="0">
              <a:buNone/>
              <a:defRPr sz="2240">
                <a:solidFill>
                  <a:schemeClr val="tx1">
                    <a:tint val="75000"/>
                  </a:schemeClr>
                </a:solidFill>
              </a:defRPr>
            </a:lvl6pPr>
            <a:lvl7pPr marL="3840557" indent="0">
              <a:buNone/>
              <a:defRPr sz="2240">
                <a:solidFill>
                  <a:schemeClr val="tx1">
                    <a:tint val="75000"/>
                  </a:schemeClr>
                </a:solidFill>
              </a:defRPr>
            </a:lvl7pPr>
            <a:lvl8pPr marL="4480650" indent="0">
              <a:buNone/>
              <a:defRPr sz="2240">
                <a:solidFill>
                  <a:schemeClr val="tx1">
                    <a:tint val="75000"/>
                  </a:schemeClr>
                </a:solidFill>
              </a:defRPr>
            </a:lvl8pPr>
            <a:lvl9pPr marL="5120742"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38B8BA-C95C-4102-8607-22BF4B04E138}" type="datetimeFigureOut">
              <a:rPr lang="en-GB" smtClean="0"/>
              <a:t>24/06/2026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322008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111"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80811"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38B8BA-C95C-4102-8607-22BF4B04E138}" type="datetimeFigureOut">
              <a:rPr lang="en-GB" smtClean="0"/>
              <a:t>24/06/2026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611228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93" indent="0">
              <a:buNone/>
              <a:defRPr sz="2800" b="1"/>
            </a:lvl2pPr>
            <a:lvl3pPr marL="1280185" indent="0">
              <a:buNone/>
              <a:defRPr sz="2520" b="1"/>
            </a:lvl3pPr>
            <a:lvl4pPr marL="1920278" indent="0">
              <a:buNone/>
              <a:defRPr sz="2240" b="1"/>
            </a:lvl4pPr>
            <a:lvl5pPr marL="2560372" indent="0">
              <a:buNone/>
              <a:defRPr sz="2240" b="1"/>
            </a:lvl5pPr>
            <a:lvl6pPr marL="3200464" indent="0">
              <a:buNone/>
              <a:defRPr sz="2240" b="1"/>
            </a:lvl6pPr>
            <a:lvl7pPr marL="3840557" indent="0">
              <a:buNone/>
              <a:defRPr sz="2240" b="1"/>
            </a:lvl7pPr>
            <a:lvl8pPr marL="4480650" indent="0">
              <a:buNone/>
              <a:defRPr sz="2240" b="1"/>
            </a:lvl8pPr>
            <a:lvl9pPr marL="5120742"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80812" y="2353628"/>
            <a:ext cx="5442347" cy="1153477"/>
          </a:xfrm>
        </p:spPr>
        <p:txBody>
          <a:bodyPr anchor="b"/>
          <a:lstStyle>
            <a:lvl1pPr marL="0" indent="0">
              <a:buNone/>
              <a:defRPr sz="3360" b="1"/>
            </a:lvl1pPr>
            <a:lvl2pPr marL="640093" indent="0">
              <a:buNone/>
              <a:defRPr sz="2800" b="1"/>
            </a:lvl2pPr>
            <a:lvl3pPr marL="1280185" indent="0">
              <a:buNone/>
              <a:defRPr sz="2520" b="1"/>
            </a:lvl3pPr>
            <a:lvl4pPr marL="1920278" indent="0">
              <a:buNone/>
              <a:defRPr sz="2240" b="1"/>
            </a:lvl4pPr>
            <a:lvl5pPr marL="2560372" indent="0">
              <a:buNone/>
              <a:defRPr sz="2240" b="1"/>
            </a:lvl5pPr>
            <a:lvl6pPr marL="3200464" indent="0">
              <a:buNone/>
              <a:defRPr sz="2240" b="1"/>
            </a:lvl6pPr>
            <a:lvl7pPr marL="3840557" indent="0">
              <a:buNone/>
              <a:defRPr sz="2240" b="1"/>
            </a:lvl7pPr>
            <a:lvl8pPr marL="4480650" indent="0">
              <a:buNone/>
              <a:defRPr sz="2240" b="1"/>
            </a:lvl8pPr>
            <a:lvl9pPr marL="5120742" indent="0">
              <a:buNone/>
              <a:defRPr sz="2240" b="1"/>
            </a:lvl9pPr>
          </a:lstStyle>
          <a:p>
            <a:pPr lvl="0"/>
            <a:r>
              <a:rPr lang="en-US"/>
              <a:t>Edit Master text styles</a:t>
            </a:r>
          </a:p>
        </p:txBody>
      </p:sp>
      <p:sp>
        <p:nvSpPr>
          <p:cNvPr id="6" name="Content Placeholder 5"/>
          <p:cNvSpPr>
            <a:spLocks noGrp="1"/>
          </p:cNvSpPr>
          <p:nvPr>
            <p:ph sz="quarter" idx="4"/>
          </p:nvPr>
        </p:nvSpPr>
        <p:spPr>
          <a:xfrm>
            <a:off x="6480812"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538B8BA-C95C-4102-8607-22BF4B04E138}" type="datetimeFigureOut">
              <a:rPr lang="en-GB" smtClean="0"/>
              <a:t>24/06/2026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1264257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538B8BA-C95C-4102-8607-22BF4B04E138}" type="datetimeFigureOut">
              <a:rPr lang="en-GB" smtClean="0"/>
              <a:t>24/06/2026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3478945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38B8BA-C95C-4102-8607-22BF4B04E138}" type="datetimeFigureOut">
              <a:rPr lang="en-GB" smtClean="0"/>
              <a:t>24/06/2026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213682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80" y="640080"/>
            <a:ext cx="4128849" cy="2240280"/>
          </a:xfrm>
        </p:spPr>
        <p:txBody>
          <a:bodyPr anchor="b"/>
          <a:lstStyle>
            <a:lvl1pPr>
              <a:defRPr sz="4480"/>
            </a:lvl1pPr>
          </a:lstStyle>
          <a:p>
            <a:r>
              <a:rPr lang="en-US"/>
              <a:t>Click to edit Master title style</a:t>
            </a:r>
          </a:p>
        </p:txBody>
      </p:sp>
      <p:sp>
        <p:nvSpPr>
          <p:cNvPr id="3" name="Content Placeholder 2"/>
          <p:cNvSpPr>
            <a:spLocks noGrp="1"/>
          </p:cNvSpPr>
          <p:nvPr>
            <p:ph idx="1"/>
          </p:nvPr>
        </p:nvSpPr>
        <p:spPr>
          <a:xfrm>
            <a:off x="5442349" y="1382400"/>
            <a:ext cx="6480811"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1780" y="2880360"/>
            <a:ext cx="4128849" cy="5336223"/>
          </a:xfrm>
        </p:spPr>
        <p:txBody>
          <a:bodyPr/>
          <a:lstStyle>
            <a:lvl1pPr marL="0" indent="0">
              <a:buNone/>
              <a:defRPr sz="2240"/>
            </a:lvl1pPr>
            <a:lvl2pPr marL="640093" indent="0">
              <a:buNone/>
              <a:defRPr sz="1960"/>
            </a:lvl2pPr>
            <a:lvl3pPr marL="1280185" indent="0">
              <a:buNone/>
              <a:defRPr sz="1680"/>
            </a:lvl3pPr>
            <a:lvl4pPr marL="1920278" indent="0">
              <a:buNone/>
              <a:defRPr sz="1400"/>
            </a:lvl4pPr>
            <a:lvl5pPr marL="2560372" indent="0">
              <a:buNone/>
              <a:defRPr sz="1400"/>
            </a:lvl5pPr>
            <a:lvl6pPr marL="3200464" indent="0">
              <a:buNone/>
              <a:defRPr sz="1400"/>
            </a:lvl6pPr>
            <a:lvl7pPr marL="3840557" indent="0">
              <a:buNone/>
              <a:defRPr sz="1400"/>
            </a:lvl7pPr>
            <a:lvl8pPr marL="4480650" indent="0">
              <a:buNone/>
              <a:defRPr sz="1400"/>
            </a:lvl8pPr>
            <a:lvl9pPr marL="5120742"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E538B8BA-C95C-4102-8607-22BF4B04E138}" type="datetimeFigureOut">
              <a:rPr lang="en-GB" smtClean="0"/>
              <a:t>24/06/2026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3307734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80" y="640080"/>
            <a:ext cx="4128849" cy="2240280"/>
          </a:xfrm>
        </p:spPr>
        <p:txBody>
          <a:bodyPr anchor="b"/>
          <a:lstStyle>
            <a:lvl1pPr>
              <a:defRPr sz="4480"/>
            </a:lvl1pPr>
          </a:lstStyle>
          <a:p>
            <a:r>
              <a:rPr lang="en-US"/>
              <a:t>Click to edit Master title style</a:t>
            </a:r>
          </a:p>
        </p:txBody>
      </p:sp>
      <p:sp>
        <p:nvSpPr>
          <p:cNvPr id="3" name="Picture Placeholder 2"/>
          <p:cNvSpPr>
            <a:spLocks noGrp="1" noChangeAspect="1"/>
          </p:cNvSpPr>
          <p:nvPr>
            <p:ph type="pic" idx="1"/>
          </p:nvPr>
        </p:nvSpPr>
        <p:spPr>
          <a:xfrm>
            <a:off x="5442349" y="1382400"/>
            <a:ext cx="6480811" cy="6823075"/>
          </a:xfrm>
        </p:spPr>
        <p:txBody>
          <a:bodyPr anchor="t"/>
          <a:lstStyle>
            <a:lvl1pPr marL="0" indent="0">
              <a:buNone/>
              <a:defRPr sz="4480"/>
            </a:lvl1pPr>
            <a:lvl2pPr marL="640093" indent="0">
              <a:buNone/>
              <a:defRPr sz="3920"/>
            </a:lvl2pPr>
            <a:lvl3pPr marL="1280185" indent="0">
              <a:buNone/>
              <a:defRPr sz="3360"/>
            </a:lvl3pPr>
            <a:lvl4pPr marL="1920278" indent="0">
              <a:buNone/>
              <a:defRPr sz="2800"/>
            </a:lvl4pPr>
            <a:lvl5pPr marL="2560372" indent="0">
              <a:buNone/>
              <a:defRPr sz="2800"/>
            </a:lvl5pPr>
            <a:lvl6pPr marL="3200464" indent="0">
              <a:buNone/>
              <a:defRPr sz="2800"/>
            </a:lvl6pPr>
            <a:lvl7pPr marL="3840557" indent="0">
              <a:buNone/>
              <a:defRPr sz="2800"/>
            </a:lvl7pPr>
            <a:lvl8pPr marL="4480650" indent="0">
              <a:buNone/>
              <a:defRPr sz="2800"/>
            </a:lvl8pPr>
            <a:lvl9pPr marL="5120742" indent="0">
              <a:buNone/>
              <a:defRPr sz="2800"/>
            </a:lvl9pPr>
          </a:lstStyle>
          <a:p>
            <a:r>
              <a:rPr lang="en-US"/>
              <a:t>Click icon to add picture</a:t>
            </a:r>
          </a:p>
        </p:txBody>
      </p:sp>
      <p:sp>
        <p:nvSpPr>
          <p:cNvPr id="4" name="Text Placeholder 3"/>
          <p:cNvSpPr>
            <a:spLocks noGrp="1"/>
          </p:cNvSpPr>
          <p:nvPr>
            <p:ph type="body" sz="half" idx="2"/>
          </p:nvPr>
        </p:nvSpPr>
        <p:spPr>
          <a:xfrm>
            <a:off x="881780" y="2880360"/>
            <a:ext cx="4128849" cy="5336223"/>
          </a:xfrm>
        </p:spPr>
        <p:txBody>
          <a:bodyPr/>
          <a:lstStyle>
            <a:lvl1pPr marL="0" indent="0">
              <a:buNone/>
              <a:defRPr sz="2240"/>
            </a:lvl1pPr>
            <a:lvl2pPr marL="640093" indent="0">
              <a:buNone/>
              <a:defRPr sz="1960"/>
            </a:lvl2pPr>
            <a:lvl3pPr marL="1280185" indent="0">
              <a:buNone/>
              <a:defRPr sz="1680"/>
            </a:lvl3pPr>
            <a:lvl4pPr marL="1920278" indent="0">
              <a:buNone/>
              <a:defRPr sz="1400"/>
            </a:lvl4pPr>
            <a:lvl5pPr marL="2560372" indent="0">
              <a:buNone/>
              <a:defRPr sz="1400"/>
            </a:lvl5pPr>
            <a:lvl6pPr marL="3200464" indent="0">
              <a:buNone/>
              <a:defRPr sz="1400"/>
            </a:lvl6pPr>
            <a:lvl7pPr marL="3840557" indent="0">
              <a:buNone/>
              <a:defRPr sz="1400"/>
            </a:lvl7pPr>
            <a:lvl8pPr marL="4480650" indent="0">
              <a:buNone/>
              <a:defRPr sz="1400"/>
            </a:lvl8pPr>
            <a:lvl9pPr marL="5120742"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E538B8BA-C95C-4102-8607-22BF4B04E138}" type="datetimeFigureOut">
              <a:rPr lang="en-GB" smtClean="0"/>
              <a:t>24/06/2026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459304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24/06/2026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71215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9" y="511175"/>
            <a:ext cx="2760345" cy="81365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114"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38B8BA-C95C-4102-8607-22BF4B04E138}" type="datetimeFigureOut">
              <a:rPr lang="en-GB" smtClean="0"/>
              <a:t>24/06/2026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4DBC04-F28D-44AF-AA9B-9519C9CB9F4C}" type="slidenum">
              <a:rPr lang="en-GB" smtClean="0"/>
              <a:t>‹#›</a:t>
            </a:fld>
            <a:endParaRPr lang="en-GB"/>
          </a:p>
        </p:txBody>
      </p:sp>
    </p:spTree>
    <p:extLst>
      <p:ext uri="{BB962C8B-B14F-4D97-AF65-F5344CB8AC3E}">
        <p14:creationId xmlns:p14="http://schemas.microsoft.com/office/powerpoint/2010/main" val="1112424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1" y="511177"/>
            <a:ext cx="11041380" cy="185578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80111"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0111" y="8898895"/>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E538B8BA-C95C-4102-8607-22BF4B04E138}" type="datetimeFigureOut">
              <a:rPr lang="en-GB" smtClean="0"/>
              <a:t>24/06/2026</a:t>
            </a:fld>
            <a:endParaRPr lang="en-GB"/>
          </a:p>
        </p:txBody>
      </p:sp>
      <p:sp>
        <p:nvSpPr>
          <p:cNvPr id="5" name="Footer Placeholder 4"/>
          <p:cNvSpPr>
            <a:spLocks noGrp="1"/>
          </p:cNvSpPr>
          <p:nvPr>
            <p:ph type="ftr" sz="quarter" idx="3"/>
          </p:nvPr>
        </p:nvSpPr>
        <p:spPr>
          <a:xfrm>
            <a:off x="4240531" y="8898895"/>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1" y="8898895"/>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F54DBC04-F28D-44AF-AA9B-9519C9CB9F4C}" type="slidenum">
              <a:rPr lang="en-GB" smtClean="0"/>
              <a:t>‹#›</a:t>
            </a:fld>
            <a:endParaRPr lang="en-GB"/>
          </a:p>
        </p:txBody>
      </p:sp>
    </p:spTree>
    <p:extLst>
      <p:ext uri="{BB962C8B-B14F-4D97-AF65-F5344CB8AC3E}">
        <p14:creationId xmlns:p14="http://schemas.microsoft.com/office/powerpoint/2010/main" val="35252302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85"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7" indent="-320047" algn="l" defTabSz="1280185"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40" indent="-320047" algn="l" defTabSz="1280185"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32" indent="-320047" algn="l" defTabSz="1280185"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325"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417"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510"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603"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97"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789" indent="-320047" algn="l" defTabSz="1280185"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85" rtl="0" eaLnBrk="1" latinLnBrk="0" hangingPunct="1">
        <a:defRPr sz="2520" kern="1200">
          <a:solidFill>
            <a:schemeClr val="tx1"/>
          </a:solidFill>
          <a:latin typeface="+mn-lt"/>
          <a:ea typeface="+mn-ea"/>
          <a:cs typeface="+mn-cs"/>
        </a:defRPr>
      </a:lvl1pPr>
      <a:lvl2pPr marL="640093" algn="l" defTabSz="1280185" rtl="0" eaLnBrk="1" latinLnBrk="0" hangingPunct="1">
        <a:defRPr sz="2520" kern="1200">
          <a:solidFill>
            <a:schemeClr val="tx1"/>
          </a:solidFill>
          <a:latin typeface="+mn-lt"/>
          <a:ea typeface="+mn-ea"/>
          <a:cs typeface="+mn-cs"/>
        </a:defRPr>
      </a:lvl2pPr>
      <a:lvl3pPr marL="1280185" algn="l" defTabSz="1280185" rtl="0" eaLnBrk="1" latinLnBrk="0" hangingPunct="1">
        <a:defRPr sz="2520" kern="1200">
          <a:solidFill>
            <a:schemeClr val="tx1"/>
          </a:solidFill>
          <a:latin typeface="+mn-lt"/>
          <a:ea typeface="+mn-ea"/>
          <a:cs typeface="+mn-cs"/>
        </a:defRPr>
      </a:lvl3pPr>
      <a:lvl4pPr marL="1920278" algn="l" defTabSz="1280185" rtl="0" eaLnBrk="1" latinLnBrk="0" hangingPunct="1">
        <a:defRPr sz="2520" kern="1200">
          <a:solidFill>
            <a:schemeClr val="tx1"/>
          </a:solidFill>
          <a:latin typeface="+mn-lt"/>
          <a:ea typeface="+mn-ea"/>
          <a:cs typeface="+mn-cs"/>
        </a:defRPr>
      </a:lvl4pPr>
      <a:lvl5pPr marL="2560372" algn="l" defTabSz="1280185" rtl="0" eaLnBrk="1" latinLnBrk="0" hangingPunct="1">
        <a:defRPr sz="2520" kern="1200">
          <a:solidFill>
            <a:schemeClr val="tx1"/>
          </a:solidFill>
          <a:latin typeface="+mn-lt"/>
          <a:ea typeface="+mn-ea"/>
          <a:cs typeface="+mn-cs"/>
        </a:defRPr>
      </a:lvl5pPr>
      <a:lvl6pPr marL="3200464" algn="l" defTabSz="1280185" rtl="0" eaLnBrk="1" latinLnBrk="0" hangingPunct="1">
        <a:defRPr sz="2520" kern="1200">
          <a:solidFill>
            <a:schemeClr val="tx1"/>
          </a:solidFill>
          <a:latin typeface="+mn-lt"/>
          <a:ea typeface="+mn-ea"/>
          <a:cs typeface="+mn-cs"/>
        </a:defRPr>
      </a:lvl6pPr>
      <a:lvl7pPr marL="3840557" algn="l" defTabSz="1280185" rtl="0" eaLnBrk="1" latinLnBrk="0" hangingPunct="1">
        <a:defRPr sz="2520" kern="1200">
          <a:solidFill>
            <a:schemeClr val="tx1"/>
          </a:solidFill>
          <a:latin typeface="+mn-lt"/>
          <a:ea typeface="+mn-ea"/>
          <a:cs typeface="+mn-cs"/>
        </a:defRPr>
      </a:lvl7pPr>
      <a:lvl8pPr marL="4480650" algn="l" defTabSz="1280185" rtl="0" eaLnBrk="1" latinLnBrk="0" hangingPunct="1">
        <a:defRPr sz="2520" kern="1200">
          <a:solidFill>
            <a:schemeClr val="tx1"/>
          </a:solidFill>
          <a:latin typeface="+mn-lt"/>
          <a:ea typeface="+mn-ea"/>
          <a:cs typeface="+mn-cs"/>
        </a:defRPr>
      </a:lvl8pPr>
      <a:lvl9pPr marL="5120742" algn="l" defTabSz="1280185"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80109" y="263358"/>
            <a:ext cx="11041380" cy="821234"/>
          </a:xfrm>
        </p:spPr>
        <p:txBody>
          <a:bodyPr>
            <a:normAutofit/>
          </a:bodyPr>
          <a:lstStyle/>
          <a:p>
            <a:pPr algn="ctr"/>
            <a:r>
              <a:rPr lang="en-GB" sz="3200" b="1"/>
              <a:t>Sociology Curriculum Map</a:t>
            </a:r>
          </a:p>
        </p:txBody>
      </p:sp>
      <p:pic>
        <p:nvPicPr>
          <p:cNvPr id="3" name="Picture 2" descr="A picture containing logo&#10;&#10;Description automatically generated">
            <a:extLst>
              <a:ext uri="{FF2B5EF4-FFF2-40B4-BE49-F238E27FC236}">
                <a16:creationId xmlns:a16="http://schemas.microsoft.com/office/drawing/2014/main" id="{F3BAF132-8FEB-4827-A854-09E534535A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578" y="96673"/>
            <a:ext cx="3424799" cy="588736"/>
          </a:xfrm>
          <a:prstGeom prst="rect">
            <a:avLst/>
          </a:prstGeom>
        </p:spPr>
      </p:pic>
      <p:pic>
        <p:nvPicPr>
          <p:cNvPr id="9" name="Picture 8" descr="Graphical user interface&#10;&#10;Description automatically generated with medium confidence">
            <a:extLst>
              <a:ext uri="{FF2B5EF4-FFF2-40B4-BE49-F238E27FC236}">
                <a16:creationId xmlns:a16="http://schemas.microsoft.com/office/drawing/2014/main" id="{6D8DC7B0-5CC5-48C7-A23F-64752FD1AB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93054" y="83820"/>
            <a:ext cx="2688967" cy="714046"/>
          </a:xfrm>
          <a:prstGeom prst="rect">
            <a:avLst/>
          </a:prstGeom>
        </p:spPr>
      </p:pic>
      <p:graphicFrame>
        <p:nvGraphicFramePr>
          <p:cNvPr id="2" name="Table 1">
            <a:extLst>
              <a:ext uri="{FF2B5EF4-FFF2-40B4-BE49-F238E27FC236}">
                <a16:creationId xmlns:a16="http://schemas.microsoft.com/office/drawing/2014/main" id="{3FB4084E-7FFE-4F1A-FCFA-74C4F58CA7E7}"/>
              </a:ext>
            </a:extLst>
          </p:cNvPr>
          <p:cNvGraphicFramePr>
            <a:graphicFrameLocks noGrp="1"/>
          </p:cNvGraphicFramePr>
          <p:nvPr>
            <p:extLst>
              <p:ext uri="{D42A27DB-BD31-4B8C-83A1-F6EECF244321}">
                <p14:modId xmlns:p14="http://schemas.microsoft.com/office/powerpoint/2010/main" val="2906096568"/>
              </p:ext>
            </p:extLst>
          </p:nvPr>
        </p:nvGraphicFramePr>
        <p:xfrm>
          <a:off x="119578" y="1084592"/>
          <a:ext cx="12562443" cy="8516608"/>
        </p:xfrm>
        <a:graphic>
          <a:graphicData uri="http://schemas.openxmlformats.org/drawingml/2006/table">
            <a:tbl>
              <a:tblPr firstRow="1" bandRow="1">
                <a:tableStyleId>{BDBED569-4797-4DF1-A0F4-6AAB3CD982D8}</a:tableStyleId>
              </a:tblPr>
              <a:tblGrid>
                <a:gridCol w="937697">
                  <a:extLst>
                    <a:ext uri="{9D8B030D-6E8A-4147-A177-3AD203B41FA5}">
                      <a16:colId xmlns:a16="http://schemas.microsoft.com/office/drawing/2014/main" val="1234613420"/>
                    </a:ext>
                  </a:extLst>
                </a:gridCol>
                <a:gridCol w="3860520">
                  <a:extLst>
                    <a:ext uri="{9D8B030D-6E8A-4147-A177-3AD203B41FA5}">
                      <a16:colId xmlns:a16="http://schemas.microsoft.com/office/drawing/2014/main" val="252381314"/>
                    </a:ext>
                  </a:extLst>
                </a:gridCol>
                <a:gridCol w="3954675">
                  <a:extLst>
                    <a:ext uri="{9D8B030D-6E8A-4147-A177-3AD203B41FA5}">
                      <a16:colId xmlns:a16="http://schemas.microsoft.com/office/drawing/2014/main" val="3243530804"/>
                    </a:ext>
                  </a:extLst>
                </a:gridCol>
                <a:gridCol w="3809551">
                  <a:extLst>
                    <a:ext uri="{9D8B030D-6E8A-4147-A177-3AD203B41FA5}">
                      <a16:colId xmlns:a16="http://schemas.microsoft.com/office/drawing/2014/main" val="2834096157"/>
                    </a:ext>
                  </a:extLst>
                </a:gridCol>
              </a:tblGrid>
              <a:tr h="652768">
                <a:tc>
                  <a:txBody>
                    <a:bodyPr/>
                    <a:lstStyle/>
                    <a:p>
                      <a:pPr algn="ctr"/>
                      <a:r>
                        <a:rPr lang="en-GB" sz="2000"/>
                        <a:t>Year</a:t>
                      </a:r>
                    </a:p>
                  </a:txBody>
                  <a:tcPr anchor="ctr"/>
                </a:tc>
                <a:tc>
                  <a:txBody>
                    <a:bodyPr/>
                    <a:lstStyle/>
                    <a:p>
                      <a:pPr algn="ctr"/>
                      <a:r>
                        <a:rPr lang="en-GB" sz="2400" dirty="0"/>
                        <a:t>Autumn</a:t>
                      </a:r>
                    </a:p>
                  </a:txBody>
                  <a:tcPr anchor="ctr"/>
                </a:tc>
                <a:tc>
                  <a:txBody>
                    <a:bodyPr/>
                    <a:lstStyle/>
                    <a:p>
                      <a:pPr algn="ctr"/>
                      <a:r>
                        <a:rPr lang="en-GB" sz="2400" dirty="0"/>
                        <a:t>Spring</a:t>
                      </a:r>
                    </a:p>
                  </a:txBody>
                  <a:tcPr anchor="ctr"/>
                </a:tc>
                <a:tc>
                  <a:txBody>
                    <a:bodyPr/>
                    <a:lstStyle/>
                    <a:p>
                      <a:pPr algn="ctr"/>
                      <a:r>
                        <a:rPr lang="en-GB" sz="2400" dirty="0"/>
                        <a:t>Summer</a:t>
                      </a:r>
                    </a:p>
                  </a:txBody>
                  <a:tcPr anchor="ctr"/>
                </a:tc>
                <a:extLst>
                  <a:ext uri="{0D108BD9-81ED-4DB2-BD59-A6C34878D82A}">
                    <a16:rowId xmlns:a16="http://schemas.microsoft.com/office/drawing/2014/main" val="1654645317"/>
                  </a:ext>
                </a:extLst>
              </a:tr>
              <a:tr h="3543300">
                <a:tc>
                  <a:txBody>
                    <a:bodyPr/>
                    <a:lstStyle/>
                    <a:p>
                      <a:pPr algn="ctr"/>
                      <a:r>
                        <a:rPr lang="en-GB" sz="3600" b="1"/>
                        <a:t>12</a:t>
                      </a:r>
                    </a:p>
                  </a:txBody>
                  <a:tcPr anchor="ctr"/>
                </a:tc>
                <a:tc>
                  <a:txBody>
                    <a:bodyPr/>
                    <a:lstStyle/>
                    <a:p>
                      <a:r>
                        <a:rPr lang="en-GB" sz="1200" b="1" u="none" baseline="0" dirty="0"/>
                        <a:t>Topic overview: Education and Theory and Methods</a:t>
                      </a:r>
                    </a:p>
                    <a:p>
                      <a:endParaRPr lang="en-GB" sz="1200" b="1" u="none" baseline="0" dirty="0"/>
                    </a:p>
                    <a:p>
                      <a:r>
                        <a:rPr lang="en-GB" sz="1200" b="0" u="none" baseline="0" dirty="0"/>
                        <a:t>What are the functions of </a:t>
                      </a:r>
                      <a:r>
                        <a:rPr lang="en-GB" sz="1200" b="1" u="none" baseline="0" dirty="0"/>
                        <a:t>education</a:t>
                      </a:r>
                      <a:r>
                        <a:rPr lang="en-GB" sz="1200" b="0" u="none" baseline="0" dirty="0"/>
                        <a:t>? What factors can impact the education system? </a:t>
                      </a:r>
                      <a:r>
                        <a:rPr lang="en-US" sz="1200" baseline="0" dirty="0"/>
                        <a:t>(Class differences in  achievement – external factor, parental attitudes, material deprivation and internal factors labelling and streaming, </a:t>
                      </a:r>
                      <a:r>
                        <a:rPr lang="en-GB" sz="1200" baseline="0" dirty="0"/>
                        <a:t>ethnic and gender differences in achievement).</a:t>
                      </a:r>
                    </a:p>
                    <a:p>
                      <a:r>
                        <a:rPr lang="en-GB" sz="1200" baseline="0" dirty="0"/>
                        <a:t>What is the role of education and Educational Policy? </a:t>
                      </a:r>
                      <a:r>
                        <a:rPr lang="en-GB" sz="1200" baseline="0" dirty="0">
                          <a:highlight>
                            <a:srgbClr val="00FF00"/>
                          </a:highlight>
                        </a:rPr>
                        <a:t>Education topic</a:t>
                      </a:r>
                    </a:p>
                    <a:p>
                      <a:r>
                        <a:rPr lang="en-GB" sz="1200" baseline="0" dirty="0">
                          <a:highlight>
                            <a:srgbClr val="00FF00"/>
                          </a:highlight>
                        </a:rPr>
                        <a:t>1-Theories in education</a:t>
                      </a:r>
                    </a:p>
                    <a:p>
                      <a:r>
                        <a:rPr lang="en-GB" sz="1200" baseline="0" dirty="0">
                          <a:highlight>
                            <a:srgbClr val="00FF00"/>
                          </a:highlight>
                        </a:rPr>
                        <a:t>2- External/ Internal factors in education</a:t>
                      </a:r>
                    </a:p>
                    <a:p>
                      <a:r>
                        <a:rPr lang="en-GB" sz="1200" baseline="0" dirty="0">
                          <a:highlight>
                            <a:srgbClr val="00FF00"/>
                          </a:highlight>
                        </a:rPr>
                        <a:t>3- Gender and ethnicity- review class differences/ theories </a:t>
                      </a:r>
                      <a:r>
                        <a:rPr lang="en-GB" sz="1200" baseline="0">
                          <a:highlight>
                            <a:srgbClr val="00FF00"/>
                          </a:highlight>
                        </a:rPr>
                        <a:t>of education</a:t>
                      </a:r>
                      <a:endParaRPr lang="en-GB" sz="1200" baseline="0" dirty="0">
                        <a:highlight>
                          <a:srgbClr val="00FF00"/>
                        </a:highlight>
                      </a:endParaRPr>
                    </a:p>
                    <a:p>
                      <a:endParaRPr lang="en-GB" sz="1200" baseline="0" dirty="0"/>
                    </a:p>
                    <a:p>
                      <a:endParaRPr lang="en-GB" sz="1200" baseline="0" dirty="0"/>
                    </a:p>
                    <a:p>
                      <a:r>
                        <a:rPr lang="en-GB" sz="1200" b="1" baseline="0" dirty="0"/>
                        <a:t>Synoptic links: </a:t>
                      </a:r>
                      <a:r>
                        <a:rPr lang="en-GB" sz="1200" baseline="0" dirty="0"/>
                        <a:t>Research Methods, Class inequality (Marxism), Crime and Deviance (how educational experience can influence deviant behaviour)</a:t>
                      </a:r>
                    </a:p>
                  </a:txBody>
                  <a:tcPr/>
                </a:tc>
                <a:tc>
                  <a:txBody>
                    <a:bodyPr/>
                    <a:lstStyle/>
                    <a:p>
                      <a:pPr lvl="0">
                        <a:buNone/>
                      </a:pPr>
                      <a:r>
                        <a:rPr kumimoji="0" lang="en-US" sz="1200" b="1" u="none" dirty="0"/>
                        <a:t>Topic overview: Research Methods with families and households</a:t>
                      </a:r>
                    </a:p>
                    <a:p>
                      <a:pPr lvl="0">
                        <a:buNone/>
                      </a:pPr>
                      <a:endParaRPr kumimoji="0" lang="en-US" sz="1200" b="1" u="none" dirty="0"/>
                    </a:p>
                    <a:p>
                      <a:pPr lvl="0">
                        <a:buNone/>
                      </a:pPr>
                      <a:r>
                        <a:rPr kumimoji="0" lang="en-US" sz="1200" dirty="0"/>
                        <a:t>Explores the structures, roles and dynamics within </a:t>
                      </a:r>
                      <a:r>
                        <a:rPr kumimoji="0" lang="en-US" sz="1200" b="1" dirty="0"/>
                        <a:t>families</a:t>
                      </a:r>
                      <a:r>
                        <a:rPr kumimoji="0" lang="en-US" sz="1200" dirty="0"/>
                        <a:t> and how these have evolved over time. </a:t>
                      </a:r>
                    </a:p>
                    <a:p>
                      <a:pPr lvl="0">
                        <a:buNone/>
                      </a:pPr>
                      <a:r>
                        <a:rPr kumimoji="0" lang="en-US" sz="1200" dirty="0"/>
                        <a:t>Couples (division of labour, decision making and violence),</a:t>
                      </a:r>
                    </a:p>
                    <a:p>
                      <a:pPr lvl="0">
                        <a:buNone/>
                      </a:pPr>
                      <a:r>
                        <a:rPr kumimoji="0" lang="en-US" sz="1200" dirty="0"/>
                        <a:t>Childhood (as a social construct), Theories of families, Demography (birth, death, aging, migration and globalisation), Changing family structures (marriage, divorce, same sex relationships, ethnic differences), Family diversity – (the nuclear family and postmodernism) and Families and social policy</a:t>
                      </a:r>
                    </a:p>
                    <a:p>
                      <a:pPr lvl="0">
                        <a:buNone/>
                      </a:pPr>
                      <a:r>
                        <a:rPr kumimoji="0" lang="en-US" sz="1200" dirty="0"/>
                        <a:t>Family</a:t>
                      </a:r>
                    </a:p>
                    <a:p>
                      <a:pPr lvl="0">
                        <a:buNone/>
                      </a:pPr>
                      <a:r>
                        <a:rPr kumimoji="0" lang="en-US" sz="1200" dirty="0">
                          <a:highlight>
                            <a:srgbClr val="00FF00"/>
                          </a:highlight>
                        </a:rPr>
                        <a:t>1- Theories of the family</a:t>
                      </a:r>
                    </a:p>
                    <a:p>
                      <a:pPr lvl="0">
                        <a:buNone/>
                      </a:pPr>
                      <a:endParaRPr kumimoji="0" lang="en-US" sz="1200" dirty="0"/>
                    </a:p>
                    <a:p>
                      <a:pPr lvl="0">
                        <a:buNone/>
                      </a:pPr>
                      <a:r>
                        <a:rPr kumimoji="0" lang="en-US" sz="1200" dirty="0"/>
                        <a:t>Theories and Methods examines how sociologists develop theories and conduct research.</a:t>
                      </a:r>
                    </a:p>
                    <a:p>
                      <a:pPr lvl="0">
                        <a:buNone/>
                      </a:pPr>
                      <a:r>
                        <a:rPr kumimoji="0" lang="en-US" sz="1200" dirty="0">
                          <a:highlight>
                            <a:srgbClr val="00FF00"/>
                          </a:highlight>
                        </a:rPr>
                        <a:t>Methods in context</a:t>
                      </a:r>
                    </a:p>
                    <a:p>
                      <a:pPr lvl="0">
                        <a:buNone/>
                      </a:pPr>
                      <a:r>
                        <a:rPr kumimoji="0" lang="en-US" sz="1200" dirty="0">
                          <a:highlight>
                            <a:srgbClr val="00FF00"/>
                          </a:highlight>
                        </a:rPr>
                        <a:t>!0 mark questions- methods</a:t>
                      </a:r>
                    </a:p>
                    <a:p>
                      <a:pPr lvl="0">
                        <a:buNone/>
                      </a:pPr>
                      <a:r>
                        <a:rPr kumimoji="0" lang="en-US" sz="1200" dirty="0">
                          <a:highlight>
                            <a:srgbClr val="00FF00"/>
                          </a:highlight>
                        </a:rPr>
                        <a:t>Revisit education</a:t>
                      </a:r>
                    </a:p>
                    <a:p>
                      <a:pPr lvl="0">
                        <a:buNone/>
                      </a:pPr>
                      <a:endParaRPr kumimoji="0" lang="en-US" sz="1200" dirty="0"/>
                    </a:p>
                    <a:p>
                      <a:pPr lvl="0">
                        <a:buNone/>
                      </a:pPr>
                      <a:r>
                        <a:rPr kumimoji="0" lang="en-US" sz="1200" b="1" dirty="0"/>
                        <a:t>Synoptic links: </a:t>
                      </a:r>
                      <a:r>
                        <a:rPr kumimoji="0" lang="en-US" sz="1200" dirty="0"/>
                        <a:t>Social Stratification, Class inequalities, Gender roles and Research Methods</a:t>
                      </a:r>
                    </a:p>
                  </a:txBody>
                  <a:tcPr/>
                </a:tc>
                <a:tc>
                  <a:txBody>
                    <a:bodyPr/>
                    <a:lstStyle/>
                    <a:p>
                      <a:pPr lvl="0">
                        <a:buNone/>
                      </a:pPr>
                      <a:r>
                        <a:rPr kumimoji="0" lang="en-US" sz="1200" b="1" u="none" dirty="0"/>
                        <a:t>Topic overview: Family and households with theory and methods</a:t>
                      </a:r>
                    </a:p>
                    <a:p>
                      <a:pPr lvl="0">
                        <a:buNone/>
                      </a:pPr>
                      <a:r>
                        <a:rPr kumimoji="0" lang="en-US" sz="1200" b="1" u="none" dirty="0">
                          <a:highlight>
                            <a:srgbClr val="00FF00"/>
                          </a:highlight>
                        </a:rPr>
                        <a:t>Mocks: Education and MIC</a:t>
                      </a:r>
                    </a:p>
                    <a:p>
                      <a:pPr lvl="0">
                        <a:buNone/>
                      </a:pPr>
                      <a:endParaRPr kumimoji="0" lang="en-US" sz="1200" b="0" u="none" dirty="0"/>
                    </a:p>
                    <a:p>
                      <a:pPr lvl="0">
                        <a:buNone/>
                      </a:pPr>
                      <a:endParaRPr kumimoji="0" lang="en-US" sz="1200" b="0" u="none" dirty="0"/>
                    </a:p>
                    <a:p>
                      <a:pPr lvl="0">
                        <a:buNone/>
                      </a:pPr>
                      <a:r>
                        <a:rPr kumimoji="0" lang="en-US" sz="1200" b="1" u="none" dirty="0"/>
                        <a:t>Theories and Methods </a:t>
                      </a:r>
                      <a:r>
                        <a:rPr kumimoji="0" lang="en-US" sz="1200" b="0" u="none" dirty="0"/>
                        <a:t>examines how sociologists develop theories and conduct research.</a:t>
                      </a:r>
                    </a:p>
                    <a:p>
                      <a:pPr lvl="0">
                        <a:buNone/>
                      </a:pPr>
                      <a:endParaRPr kumimoji="0" lang="en-US" sz="1200" b="0" u="none" dirty="0"/>
                    </a:p>
                    <a:p>
                      <a:pPr lvl="0">
                        <a:buNone/>
                      </a:pPr>
                      <a:r>
                        <a:rPr kumimoji="0" lang="en-US" sz="1200" b="0" u="none" dirty="0"/>
                        <a:t>Examines whether Sociology can be considered a scientific subject that produces, unbiased, objective knowledge. Considers modernist theories within sociology and the roots in the enlightenment project.  Looks at major changes in today’s society linked to Globalisation and examines the relationship between sociology and social policy. </a:t>
                      </a:r>
                    </a:p>
                    <a:p>
                      <a:pPr lvl="0">
                        <a:buNone/>
                      </a:pPr>
                      <a:r>
                        <a:rPr kumimoji="0" lang="en-US" sz="1200" b="0" u="none" dirty="0">
                          <a:highlight>
                            <a:srgbClr val="00FF00"/>
                          </a:highlight>
                        </a:rPr>
                        <a:t>Family and households:</a:t>
                      </a:r>
                    </a:p>
                    <a:p>
                      <a:pPr lvl="0">
                        <a:buNone/>
                      </a:pPr>
                      <a:r>
                        <a:rPr kumimoji="0" lang="en-US" sz="1200" b="0" u="none" dirty="0">
                          <a:highlight>
                            <a:srgbClr val="00FF00"/>
                          </a:highlight>
                        </a:rPr>
                        <a:t>1- Couples and childhood</a:t>
                      </a:r>
                    </a:p>
                    <a:p>
                      <a:pPr lvl="0">
                        <a:buNone/>
                      </a:pPr>
                      <a:r>
                        <a:rPr kumimoji="0" lang="en-US" sz="1200" b="0" u="none" dirty="0">
                          <a:highlight>
                            <a:srgbClr val="00FF00"/>
                          </a:highlight>
                        </a:rPr>
                        <a:t>2- Demographics/ family diversity</a:t>
                      </a:r>
                    </a:p>
                    <a:p>
                      <a:pPr lvl="0">
                        <a:buNone/>
                      </a:pPr>
                      <a:endParaRPr kumimoji="0" lang="en-US" sz="1200" b="0" u="none" dirty="0"/>
                    </a:p>
                    <a:p>
                      <a:pPr lvl="0">
                        <a:buNone/>
                      </a:pPr>
                      <a:r>
                        <a:rPr kumimoji="0" lang="en-US" sz="1200" b="1" u="none" dirty="0"/>
                        <a:t>Synoptic links: </a:t>
                      </a:r>
                      <a:r>
                        <a:rPr kumimoji="0" lang="en-US" sz="1200" b="0" u="none" dirty="0"/>
                        <a:t>Globalisation, Social inequality, Social control and research Methods</a:t>
                      </a:r>
                    </a:p>
                  </a:txBody>
                  <a:tcPr/>
                </a:tc>
                <a:extLst>
                  <a:ext uri="{0D108BD9-81ED-4DB2-BD59-A6C34878D82A}">
                    <a16:rowId xmlns:a16="http://schemas.microsoft.com/office/drawing/2014/main" val="3752173402"/>
                  </a:ext>
                </a:extLst>
              </a:tr>
              <a:tr h="3457094">
                <a:tc>
                  <a:txBody>
                    <a:bodyPr/>
                    <a:lstStyle/>
                    <a:p>
                      <a:pPr algn="ctr"/>
                      <a:r>
                        <a:rPr lang="en-GB" sz="3600" b="1"/>
                        <a:t>13</a:t>
                      </a:r>
                    </a:p>
                  </a:txBody>
                  <a:tcPr anchor="ctr"/>
                </a:tc>
                <a:tc>
                  <a:txBody>
                    <a:bodyPr/>
                    <a:lstStyle/>
                    <a:p>
                      <a:pPr lvl="0">
                        <a:buNone/>
                      </a:pPr>
                      <a:r>
                        <a:rPr lang="en-US" sz="1200" b="1" i="0" u="none" strike="noStrike" baseline="0" noProof="0" dirty="0">
                          <a:solidFill>
                            <a:srgbClr val="374151"/>
                          </a:solidFill>
                          <a:latin typeface="+mn-lt"/>
                        </a:rPr>
                        <a:t>Topic overview: Mass media with theory and methods</a:t>
                      </a:r>
                    </a:p>
                    <a:p>
                      <a:pPr lvl="0">
                        <a:buNone/>
                      </a:pPr>
                      <a:endParaRPr lang="en-US" sz="1200" b="0" i="0" u="none" strike="noStrike" baseline="0" noProof="0" dirty="0">
                        <a:solidFill>
                          <a:srgbClr val="374151"/>
                        </a:solidFill>
                        <a:latin typeface="+mn-lt"/>
                      </a:endParaRPr>
                    </a:p>
                    <a:p>
                      <a:pPr lvl="0">
                        <a:buNone/>
                      </a:pPr>
                      <a:r>
                        <a:rPr lang="en-US" sz="1200" b="0" i="0" u="none" strike="noStrike" baseline="0" noProof="0" dirty="0">
                          <a:solidFill>
                            <a:srgbClr val="374151"/>
                          </a:solidFill>
                          <a:latin typeface="+mn-lt"/>
                        </a:rPr>
                        <a:t>Explores the various platforms used to communicate information to a large audience. What is the role of </a:t>
                      </a:r>
                      <a:r>
                        <a:rPr lang="en-US" sz="1200" b="1" i="0" u="none" strike="noStrike" baseline="0" noProof="0" dirty="0">
                          <a:solidFill>
                            <a:srgbClr val="374151"/>
                          </a:solidFill>
                          <a:latin typeface="+mn-lt"/>
                        </a:rPr>
                        <a:t>Mass Media? </a:t>
                      </a:r>
                      <a:r>
                        <a:rPr lang="en-US" sz="1200" b="0" i="0" u="none" strike="noStrike" baseline="0" noProof="0" dirty="0">
                          <a:solidFill>
                            <a:srgbClr val="374151"/>
                          </a:solidFill>
                          <a:latin typeface="+mn-lt"/>
                        </a:rPr>
                        <a:t>How is the media controlled and who owns it? How are different groups represented within the media? What are the effects of the media on societies? How has new media and digital communication affected society?</a:t>
                      </a:r>
                    </a:p>
                    <a:p>
                      <a:pPr lvl="0">
                        <a:buNone/>
                      </a:pPr>
                      <a:endParaRPr lang="en-US" sz="1200" b="0" i="0" u="none" strike="noStrike" baseline="0" noProof="0" dirty="0">
                        <a:solidFill>
                          <a:srgbClr val="374151"/>
                        </a:solidFill>
                        <a:latin typeface="+mn-lt"/>
                      </a:endParaRPr>
                    </a:p>
                    <a:p>
                      <a:pPr lvl="0">
                        <a:buNone/>
                      </a:pPr>
                      <a:r>
                        <a:rPr lang="en-US" sz="1200" b="1" i="0" u="none" strike="noStrike" baseline="0" noProof="0" dirty="0">
                          <a:solidFill>
                            <a:srgbClr val="374151"/>
                          </a:solidFill>
                          <a:latin typeface="+mn-lt"/>
                        </a:rPr>
                        <a:t>Synoptic links</a:t>
                      </a:r>
                      <a:r>
                        <a:rPr lang="en-US" sz="1200" b="0" i="0" u="none" strike="noStrike" baseline="0" noProof="0" dirty="0">
                          <a:solidFill>
                            <a:srgbClr val="374151"/>
                          </a:solidFill>
                          <a:latin typeface="+mn-lt"/>
                        </a:rPr>
                        <a:t>: Social Stratification, Class inequalities, Gender roles and Research Methods</a:t>
                      </a:r>
                    </a:p>
                    <a:p>
                      <a:pPr lvl="0">
                        <a:buNone/>
                      </a:pPr>
                      <a:endParaRPr lang="en-GB" sz="1200" b="0" i="0" u="none" strike="noStrike" baseline="0" noProof="0" dirty="0">
                        <a:solidFill>
                          <a:srgbClr val="374151"/>
                        </a:solidFill>
                        <a:latin typeface="Calibri"/>
                      </a:endParaRPr>
                    </a:p>
                    <a:p>
                      <a:pPr lvl="0">
                        <a:buNone/>
                      </a:pPr>
                      <a:r>
                        <a:rPr lang="en-GB" sz="1200" b="0" i="0" u="none" strike="noStrike" baseline="0" noProof="0" dirty="0">
                          <a:solidFill>
                            <a:srgbClr val="374151"/>
                          </a:solidFill>
                          <a:highlight>
                            <a:srgbClr val="00FF00"/>
                          </a:highlight>
                          <a:latin typeface="Calibri"/>
                        </a:rPr>
                        <a:t>Mocks: Full paper 1 + Family &amp; Households</a:t>
                      </a:r>
                    </a:p>
                  </a:txBody>
                  <a:tcPr/>
                </a:tc>
                <a:tc>
                  <a:txBody>
                    <a:bodyPr/>
                    <a:lstStyle/>
                    <a:p>
                      <a:pPr lvl="0">
                        <a:buNone/>
                      </a:pPr>
                      <a:r>
                        <a:rPr lang="en-GB" sz="1200" b="1" i="0" u="none" strike="noStrike" noProof="0" dirty="0">
                          <a:solidFill>
                            <a:srgbClr val="374151"/>
                          </a:solidFill>
                          <a:latin typeface="Calibri"/>
                        </a:rPr>
                        <a:t>Topic overview: Crime and Deviance and Theory and Methods</a:t>
                      </a:r>
                    </a:p>
                    <a:p>
                      <a:pPr lvl="0">
                        <a:buNone/>
                      </a:pPr>
                      <a:endParaRPr lang="en-US" sz="1200" b="0" i="0" u="none" strike="noStrike" noProof="0" dirty="0">
                        <a:solidFill>
                          <a:srgbClr val="374151"/>
                        </a:solidFill>
                        <a:latin typeface="+mn-lt"/>
                      </a:endParaRPr>
                    </a:p>
                    <a:p>
                      <a:pPr lvl="0">
                        <a:buNone/>
                      </a:pPr>
                      <a:r>
                        <a:rPr lang="en-US" sz="1200" b="0" i="0" u="none" strike="noStrike" noProof="0" dirty="0">
                          <a:solidFill>
                            <a:srgbClr val="374151"/>
                          </a:solidFill>
                          <a:highlight>
                            <a:srgbClr val="00FF00"/>
                          </a:highlight>
                          <a:latin typeface="+mn-lt"/>
                        </a:rPr>
                        <a:t>Mocks: Full paper 1</a:t>
                      </a:r>
                    </a:p>
                    <a:p>
                      <a:pPr lvl="0">
                        <a:buNone/>
                      </a:pPr>
                      <a:r>
                        <a:rPr lang="en-US" sz="1200" b="0" i="0" u="none" strike="noStrike" noProof="0" dirty="0">
                          <a:solidFill>
                            <a:srgbClr val="374151"/>
                          </a:solidFill>
                          <a:highlight>
                            <a:srgbClr val="00FF00"/>
                          </a:highlight>
                          <a:latin typeface="+mn-lt"/>
                        </a:rPr>
                        <a:t>Full paper 2</a:t>
                      </a:r>
                    </a:p>
                    <a:p>
                      <a:pPr lvl="0">
                        <a:buNone/>
                      </a:pPr>
                      <a:r>
                        <a:rPr lang="en-US" sz="1200" b="0" i="0" u="none" strike="noStrike" noProof="0" dirty="0">
                          <a:solidFill>
                            <a:srgbClr val="374151"/>
                          </a:solidFill>
                          <a:latin typeface="+mn-lt"/>
                        </a:rPr>
                        <a:t>Explores the nature, causes and consequences of rule breaking behaviour in society. Examining how society defines and responds </a:t>
                      </a:r>
                      <a:r>
                        <a:rPr lang="en-US" sz="1200" b="1" i="0" u="none" strike="noStrike" noProof="0" dirty="0">
                          <a:solidFill>
                            <a:srgbClr val="374151"/>
                          </a:solidFill>
                          <a:latin typeface="+mn-lt"/>
                        </a:rPr>
                        <a:t>to deviant behaviour. </a:t>
                      </a:r>
                      <a:r>
                        <a:rPr lang="en-US" sz="1200" b="0" i="0" u="none" strike="noStrike" noProof="0" dirty="0">
                          <a:solidFill>
                            <a:srgbClr val="374151"/>
                          </a:solidFill>
                          <a:latin typeface="+mn-lt"/>
                        </a:rPr>
                        <a:t>How is crime defined? What are the theories of crime? What are the patterns and trends in crime?  What makes up the criminal justice system? How does the media represent crime?</a:t>
                      </a:r>
                    </a:p>
                    <a:p>
                      <a:pPr lvl="0">
                        <a:buNone/>
                      </a:pPr>
                      <a:endParaRPr lang="en-US" sz="1200" b="0" i="0" u="none" strike="noStrike" noProof="0" dirty="0">
                        <a:solidFill>
                          <a:srgbClr val="374151"/>
                        </a:solidFill>
                        <a:latin typeface="+mn-lt"/>
                      </a:endParaRPr>
                    </a:p>
                    <a:p>
                      <a:pPr lvl="0">
                        <a:buNone/>
                      </a:pPr>
                      <a:r>
                        <a:rPr lang="en-US" sz="1200" b="0" i="0" u="none" strike="noStrike" noProof="0" dirty="0">
                          <a:solidFill>
                            <a:srgbClr val="374151"/>
                          </a:solidFill>
                          <a:latin typeface="+mn-lt"/>
                        </a:rPr>
                        <a:t>Theories and Methods examines how sociologists develop theories and conduct research.</a:t>
                      </a:r>
                    </a:p>
                    <a:p>
                      <a:pPr lvl="0">
                        <a:buNone/>
                      </a:pPr>
                      <a:endParaRPr lang="en-US" sz="1200" b="0" i="0" u="none" strike="noStrike" noProof="0" dirty="0">
                        <a:solidFill>
                          <a:srgbClr val="374151"/>
                        </a:solidFill>
                        <a:latin typeface="+mn-lt"/>
                      </a:endParaRPr>
                    </a:p>
                    <a:p>
                      <a:pPr lvl="0">
                        <a:buNone/>
                      </a:pPr>
                      <a:r>
                        <a:rPr lang="en-US" sz="1200" b="1" i="0" u="none" strike="noStrike" noProof="0" dirty="0">
                          <a:solidFill>
                            <a:srgbClr val="374151"/>
                          </a:solidFill>
                          <a:latin typeface="+mn-lt"/>
                        </a:rPr>
                        <a:t>Synoptic links: </a:t>
                      </a:r>
                      <a:r>
                        <a:rPr lang="en-US" sz="1200" b="0" i="0" u="none" strike="noStrike" noProof="0" dirty="0">
                          <a:solidFill>
                            <a:srgbClr val="374151"/>
                          </a:solidFill>
                          <a:latin typeface="+mn-lt"/>
                        </a:rPr>
                        <a:t>Globalisation, Social inequality, Social Policy, Culture (labelling), Social control and research Methods</a:t>
                      </a:r>
                      <a:endParaRPr lang="en-GB" sz="1200" b="0" i="0" u="none" strike="noStrike" noProof="0" dirty="0">
                        <a:solidFill>
                          <a:srgbClr val="374151"/>
                        </a:solidFill>
                        <a:latin typeface="Calibri"/>
                      </a:endParaRPr>
                    </a:p>
                    <a:p>
                      <a:pPr lvl="0">
                        <a:buNone/>
                      </a:pPr>
                      <a:endParaRPr lang="en-GB" sz="1200" b="0" i="0" u="none" strike="noStrike" noProof="0" dirty="0">
                        <a:solidFill>
                          <a:srgbClr val="374151"/>
                        </a:solidFill>
                        <a:latin typeface="Calibri"/>
                      </a:endParaRPr>
                    </a:p>
                    <a:p>
                      <a:pPr lvl="0">
                        <a:buNone/>
                      </a:pPr>
                      <a:endParaRPr lang="en-GB" sz="1200" b="0" i="0" u="none" strike="noStrike" noProof="0" dirty="0">
                        <a:solidFill>
                          <a:srgbClr val="374151"/>
                        </a:solidFill>
                        <a:latin typeface="Calibri"/>
                      </a:endParaRPr>
                    </a:p>
                  </a:txBody>
                  <a:tcPr/>
                </a:tc>
                <a:tc>
                  <a:txBody>
                    <a:bodyPr/>
                    <a:lstStyle/>
                    <a:p>
                      <a:pPr lvl="0">
                        <a:buNone/>
                      </a:pPr>
                      <a:r>
                        <a:rPr kumimoji="0" lang="en-US" sz="1200" b="1" dirty="0"/>
                        <a:t>Topic overview: Exam Preparation</a:t>
                      </a:r>
                    </a:p>
                    <a:p>
                      <a:pPr lvl="0">
                        <a:buNone/>
                      </a:pPr>
                      <a:endParaRPr kumimoji="0" lang="en-US" sz="1200" b="1" dirty="0"/>
                    </a:p>
                    <a:p>
                      <a:pPr lvl="0">
                        <a:buNone/>
                      </a:pPr>
                      <a:r>
                        <a:rPr kumimoji="0" lang="en-US" sz="1200" b="0" dirty="0"/>
                        <a:t>Synoptic links to other topics explored</a:t>
                      </a:r>
                    </a:p>
                    <a:p>
                      <a:pPr lvl="0">
                        <a:buNone/>
                      </a:pPr>
                      <a:r>
                        <a:rPr kumimoji="0" lang="en-US" sz="1200" b="0" dirty="0"/>
                        <a:t>Revision plan shared with students and parents</a:t>
                      </a:r>
                    </a:p>
                    <a:p>
                      <a:pPr lvl="0">
                        <a:buNone/>
                      </a:pPr>
                      <a:endParaRPr kumimoji="0" lang="en-US" sz="1200" b="1" dirty="0"/>
                    </a:p>
                    <a:p>
                      <a:pPr lvl="0">
                        <a:buNone/>
                      </a:pPr>
                      <a:endParaRPr kumimoji="0" lang="en-US" sz="1050" dirty="0"/>
                    </a:p>
                    <a:p>
                      <a:pPr lvl="0">
                        <a:buNone/>
                      </a:pPr>
                      <a:endParaRPr kumimoji="0" lang="en-US" dirty="0"/>
                    </a:p>
                  </a:txBody>
                  <a:tcPr/>
                </a:tc>
                <a:extLst>
                  <a:ext uri="{0D108BD9-81ED-4DB2-BD59-A6C34878D82A}">
                    <a16:rowId xmlns:a16="http://schemas.microsoft.com/office/drawing/2014/main" val="3951802854"/>
                  </a:ext>
                </a:extLst>
              </a:tr>
            </a:tbl>
          </a:graphicData>
        </a:graphic>
      </p:graphicFrame>
    </p:spTree>
    <p:extLst>
      <p:ext uri="{BB962C8B-B14F-4D97-AF65-F5344CB8AC3E}">
        <p14:creationId xmlns:p14="http://schemas.microsoft.com/office/powerpoint/2010/main" val="164692336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A554C36CA12834685E054A56ED17437" ma:contentTypeVersion="13" ma:contentTypeDescription="Create a new document." ma:contentTypeScope="" ma:versionID="3623b503069fce22e252cf5e7229a730">
  <xsd:schema xmlns:xsd="http://www.w3.org/2001/XMLSchema" xmlns:xs="http://www.w3.org/2001/XMLSchema" xmlns:p="http://schemas.microsoft.com/office/2006/metadata/properties" xmlns:ns3="ec64cad5-a7d8-4eda-8292-eaa6d568487c" targetNamespace="http://schemas.microsoft.com/office/2006/metadata/properties" ma:root="true" ma:fieldsID="19b3b0fb35ab952fb928bb98a477e0e7" ns3:_="">
    <xsd:import namespace="ec64cad5-a7d8-4eda-8292-eaa6d568487c"/>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MediaServiceSystemTags" minOccurs="0"/>
                <xsd:element ref="ns3:MediaServiceGenerationTime" minOccurs="0"/>
                <xsd:element ref="ns3:MediaServiceEventHashCode" minOccurs="0"/>
                <xsd:element ref="ns3:MediaLengthInSeconds" minOccurs="0"/>
                <xsd:element ref="ns3:_activity" minOccurs="0"/>
                <xsd:element ref="ns3:MediaServiceOCR" minOccurs="0"/>
                <xsd:element ref="ns3:MediaServiceBillingMetadata"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64cad5-a7d8-4eda-8292-eaa6d568487c"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_activity" ma:index="17" nillable="true" ma:displayName="_activity" ma:hidden="true" ma:internalName="_activity">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BillingMetadata" ma:index="19" nillable="true" ma:displayName="MediaServiceBillingMetadata" ma:hidden="true" ma:internalName="MediaServiceBillingMetadata"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ec64cad5-a7d8-4eda-8292-eaa6d568487c"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2C08CAC-4346-4BBF-9A54-B980E292CE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64cad5-a7d8-4eda-8292-eaa6d568487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D47D538-6841-4F84-8282-8B9AF7999CDE}">
  <ds:schemaRefs>
    <ds:schemaRef ds:uri="http://www.w3.org/XML/1998/namespace"/>
    <ds:schemaRef ds:uri="http://schemas.microsoft.com/office/infopath/2007/PartnerControls"/>
    <ds:schemaRef ds:uri="http://schemas.openxmlformats.org/package/2006/metadata/core-properties"/>
    <ds:schemaRef ds:uri="http://schemas.microsoft.com/office/2006/documentManagement/types"/>
    <ds:schemaRef ds:uri="http://purl.org/dc/elements/1.1/"/>
    <ds:schemaRef ds:uri="http://purl.org/dc/dcmitype/"/>
    <ds:schemaRef ds:uri="ec64cad5-a7d8-4eda-8292-eaa6d568487c"/>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0DDA49AF-F191-4AA1-8698-D4DF353DC6DE}">
  <ds:schemaRefs>
    <ds:schemaRef ds:uri="http://schemas.microsoft.com/sharepoint/v3/contenttype/forms"/>
  </ds:schemaRefs>
</ds:datastoreItem>
</file>

<file path=docMetadata/LabelInfo.xml><?xml version="1.0" encoding="utf-8"?>
<clbl:labelList xmlns:clbl="http://schemas.microsoft.com/office/2020/mipLabelMetadata">
  <clbl:label id="{ef873751-8807-448e-b698-ee031b2a5792}" enabled="0" method="" siteId="{ef873751-8807-448e-b698-ee031b2a5792}" removed="1"/>
</clbl:labelList>
</file>

<file path=docProps/app.xml><?xml version="1.0" encoding="utf-8"?>
<Properties xmlns="http://schemas.openxmlformats.org/officeDocument/2006/extended-properties" xmlns:vt="http://schemas.openxmlformats.org/officeDocument/2006/docPropsVTypes">
  <Template>Office Theme</Template>
  <TotalTime>82</TotalTime>
  <Words>571</Words>
  <Application>Microsoft Office PowerPoint</Application>
  <PresentationFormat>A3 Paper (297x420 mm)</PresentationFormat>
  <Paragraphs>64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Sociology Curriculum Map</vt:lpstr>
    </vt:vector>
  </TitlesOfParts>
  <Company>Torch Academy Gateway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Cycle Overview</dc:title>
  <dc:creator>D Belshaw Staff 8304169</dc:creator>
  <cp:lastModifiedBy>Mrs S Newman</cp:lastModifiedBy>
  <cp:revision>139</cp:revision>
  <dcterms:created xsi:type="dcterms:W3CDTF">2020-04-23T15:20:05Z</dcterms:created>
  <dcterms:modified xsi:type="dcterms:W3CDTF">2026-06-24T13:53:34Z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0x010100BA554C36CA12834685E054A56ED17437</vt:lpwstr>
  </property>
  <property fmtid="{D5CDD505-2E9C-101B-9397-08002B2CF9AE}" pid="3" name="MediaServiceImageTags">
    <vt:lpwstr/>
  </property>
</Properties>
</file>